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45"/>
  </p:notesMasterIdLst>
  <p:sldIdLst>
    <p:sldId id="291" r:id="rId2"/>
    <p:sldId id="334" r:id="rId3"/>
    <p:sldId id="319" r:id="rId4"/>
    <p:sldId id="359" r:id="rId5"/>
    <p:sldId id="318" r:id="rId6"/>
    <p:sldId id="361" r:id="rId7"/>
    <p:sldId id="320" r:id="rId8"/>
    <p:sldId id="321" r:id="rId9"/>
    <p:sldId id="325" r:id="rId10"/>
    <p:sldId id="335" r:id="rId11"/>
    <p:sldId id="365" r:id="rId12"/>
    <p:sldId id="366" r:id="rId13"/>
    <p:sldId id="367" r:id="rId14"/>
    <p:sldId id="329" r:id="rId15"/>
    <p:sldId id="360" r:id="rId16"/>
    <p:sldId id="364" r:id="rId17"/>
    <p:sldId id="336" r:id="rId18"/>
    <p:sldId id="337" r:id="rId19"/>
    <p:sldId id="330" r:id="rId20"/>
    <p:sldId id="338" r:id="rId21"/>
    <p:sldId id="362" r:id="rId22"/>
    <p:sldId id="363" r:id="rId23"/>
    <p:sldId id="322" r:id="rId24"/>
    <p:sldId id="355" r:id="rId25"/>
    <p:sldId id="354" r:id="rId26"/>
    <p:sldId id="356" r:id="rId27"/>
    <p:sldId id="349" r:id="rId28"/>
    <p:sldId id="353" r:id="rId29"/>
    <p:sldId id="351" r:id="rId30"/>
    <p:sldId id="347" r:id="rId31"/>
    <p:sldId id="344" r:id="rId32"/>
    <p:sldId id="323" r:id="rId33"/>
    <p:sldId id="324" r:id="rId34"/>
    <p:sldId id="346" r:id="rId35"/>
    <p:sldId id="357" r:id="rId36"/>
    <p:sldId id="358" r:id="rId37"/>
    <p:sldId id="345" r:id="rId38"/>
    <p:sldId id="342" r:id="rId39"/>
    <p:sldId id="341" r:id="rId40"/>
    <p:sldId id="340" r:id="rId41"/>
    <p:sldId id="339" r:id="rId42"/>
    <p:sldId id="316" r:id="rId43"/>
    <p:sldId id="317" r:id="rId44"/>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5" pos="529" userDrawn="1">
          <p15:clr>
            <a:srgbClr val="A4A3A4"/>
          </p15:clr>
        </p15:guide>
        <p15:guide id="6" orient="horz" userDrawn="1">
          <p15:clr>
            <a:srgbClr val="A4A3A4"/>
          </p15:clr>
        </p15:guide>
        <p15:guide id="7" pos="7151" userDrawn="1">
          <p15:clr>
            <a:srgbClr val="A4A3A4"/>
          </p15:clr>
        </p15:guide>
        <p15:guide id="8" orient="horz" pos="3861" userDrawn="1">
          <p15:clr>
            <a:srgbClr val="A4A3A4"/>
          </p15:clr>
        </p15:guide>
        <p15:guide id="10" orient="horz" pos="1434" userDrawn="1">
          <p15:clr>
            <a:srgbClr val="A4A3A4"/>
          </p15:clr>
        </p15:guide>
        <p15:guide id="11" orient="horz" pos="822" userDrawn="1">
          <p15:clr>
            <a:srgbClr val="A4A3A4"/>
          </p15:clr>
        </p15:guide>
        <p15:guide id="12" orient="horz" pos="1253" userDrawn="1">
          <p15:clr>
            <a:srgbClr val="A4A3A4"/>
          </p15:clr>
        </p15:guide>
        <p15:guide id="15" pos="4131"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rmášek David" initials="KD" lastIdx="1" clrIdx="0">
    <p:extLst>
      <p:ext uri="{19B8F6BF-5375-455C-9EA6-DF929625EA0E}">
        <p15:presenceInfo xmlns:p15="http://schemas.microsoft.com/office/powerpoint/2012/main" userId="S-1-5-21-1345087706-903693047-1615293757-260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BD1DF"/>
    <a:srgbClr val="CBCBCB"/>
    <a:srgbClr val="00549F"/>
    <a:srgbClr val="578A4C"/>
    <a:srgbClr val="A5C659"/>
    <a:srgbClr val="6BB7EB"/>
    <a:srgbClr val="EABB47"/>
    <a:srgbClr val="C4262E"/>
    <a:srgbClr val="92D400"/>
    <a:srgbClr val="A1C05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1628" autoAdjust="0"/>
  </p:normalViewPr>
  <p:slideViewPr>
    <p:cSldViewPr snapToGrid="0" snapToObjects="1" showGuides="1">
      <p:cViewPr varScale="1">
        <p:scale>
          <a:sx n="60" d="100"/>
          <a:sy n="60" d="100"/>
        </p:scale>
        <p:origin x="96" y="564"/>
      </p:cViewPr>
      <p:guideLst>
        <p:guide pos="3840"/>
        <p:guide pos="529"/>
        <p:guide orient="horz"/>
        <p:guide pos="7151"/>
        <p:guide orient="horz" pos="3861"/>
        <p:guide orient="horz" pos="1434"/>
        <p:guide orient="horz" pos="822"/>
        <p:guide orient="horz" pos="1253"/>
        <p:guide pos="4131"/>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1E40DC-3E09-D246-ACC8-8D44CF70B152}" type="datetimeFigureOut">
              <a:rPr lang="cs-CZ" smtClean="0"/>
              <a:t>02.10.2023</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0055B3-7155-F446-AC50-9C579597B327}" type="slidenum">
              <a:rPr lang="cs-CZ" smtClean="0"/>
              <a:t>‹#›</a:t>
            </a:fld>
            <a:endParaRPr lang="cs-CZ"/>
          </a:p>
        </p:txBody>
      </p:sp>
    </p:spTree>
    <p:extLst>
      <p:ext uri="{BB962C8B-B14F-4D97-AF65-F5344CB8AC3E}">
        <p14:creationId xmlns:p14="http://schemas.microsoft.com/office/powerpoint/2010/main" val="6325321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baseline="0" dirty="0"/>
              <a:t> </a:t>
            </a:r>
            <a:endParaRPr lang="cs-CZ" dirty="0"/>
          </a:p>
        </p:txBody>
      </p:sp>
      <p:sp>
        <p:nvSpPr>
          <p:cNvPr id="4" name="Zástupný symbol pro číslo snímku 3"/>
          <p:cNvSpPr>
            <a:spLocks noGrp="1"/>
          </p:cNvSpPr>
          <p:nvPr>
            <p:ph type="sldNum" sz="quarter" idx="10"/>
          </p:nvPr>
        </p:nvSpPr>
        <p:spPr/>
        <p:txBody>
          <a:bodyPr/>
          <a:lstStyle/>
          <a:p>
            <a:fld id="{5F0055B3-7155-F446-AC50-9C579597B327}" type="slidenum">
              <a:rPr lang="cs-CZ" smtClean="0"/>
              <a:t>2</a:t>
            </a:fld>
            <a:endParaRPr lang="cs-CZ"/>
          </a:p>
        </p:txBody>
      </p:sp>
    </p:spTree>
    <p:extLst>
      <p:ext uri="{BB962C8B-B14F-4D97-AF65-F5344CB8AC3E}">
        <p14:creationId xmlns:p14="http://schemas.microsoft.com/office/powerpoint/2010/main" val="9750465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u="sng" dirty="0"/>
              <a:t>Zásady pro poskytování finanční podpory z rozpočtu Olomouckého kraje</a:t>
            </a:r>
          </a:p>
          <a:p>
            <a:pPr marL="171450" indent="-171450">
              <a:buFont typeface="Arial" panose="020B0604020202020204" pitchFamily="34" charset="0"/>
              <a:buChar char="•"/>
            </a:pPr>
            <a:r>
              <a:rPr lang="cs-CZ" dirty="0"/>
              <a:t>zastřešující dokument pro všechny typy finanční podpory poskytované z rozpočtu kraje,</a:t>
            </a:r>
          </a:p>
          <a:p>
            <a:pPr marL="171450" indent="-171450">
              <a:buFont typeface="Arial" panose="020B0604020202020204" pitchFamily="34" charset="0"/>
              <a:buChar char="•"/>
            </a:pPr>
            <a:r>
              <a:rPr lang="cs-CZ" dirty="0"/>
              <a:t>cílem dokumentu je zjednodušení a zefektivnění systému a sjednocení poskytování programových a individuálních dotací,</a:t>
            </a:r>
          </a:p>
          <a:p>
            <a:pPr marL="171450" indent="-171450">
              <a:buFont typeface="Arial" panose="020B0604020202020204" pitchFamily="34" charset="0"/>
              <a:buChar char="•"/>
            </a:pPr>
            <a:r>
              <a:rPr lang="cs-CZ" dirty="0"/>
              <a:t>poskytuje</a:t>
            </a:r>
            <a:r>
              <a:rPr lang="cs-CZ" baseline="0" dirty="0"/>
              <a:t> přehled základních podmínek pro uvolňování financí z rozpočtu,</a:t>
            </a:r>
          </a:p>
          <a:p>
            <a:pPr marL="171450" indent="-171450">
              <a:buFont typeface="Arial" panose="020B0604020202020204" pitchFamily="34" charset="0"/>
              <a:buChar char="•"/>
            </a:pPr>
            <a:r>
              <a:rPr lang="cs-CZ" baseline="0" dirty="0"/>
              <a:t>nahrazuje původní samostatný dokument k poskytování individuálních dotací.</a:t>
            </a:r>
          </a:p>
          <a:p>
            <a:pPr marL="0" indent="0">
              <a:buFont typeface="Arial" panose="020B0604020202020204" pitchFamily="34" charset="0"/>
              <a:buNone/>
            </a:pPr>
            <a:r>
              <a:rPr lang="cs-CZ" baseline="0" dirty="0"/>
              <a:t>( postupy orgánů kraje při poskytování finanční podpory, definice neuznatelných výdajů, okruh žadatelů, kterým nelze poskytnout dotaci, způsob uveřejnění uzavřených smluv, minimální pravidla pro publicitu).</a:t>
            </a:r>
            <a:endParaRPr lang="cs-CZ" dirty="0"/>
          </a:p>
          <a:p>
            <a:pPr marL="0" lvl="0" indent="0" algn="just">
              <a:lnSpc>
                <a:spcPct val="107000"/>
              </a:lnSpc>
              <a:spcBef>
                <a:spcPts val="600"/>
              </a:spcBef>
              <a:spcAft>
                <a:spcPts val="800"/>
              </a:spcAft>
              <a:buFont typeface="+mj-lt"/>
              <a:buNone/>
            </a:pPr>
            <a:endParaRPr lang="cs-CZ" sz="1200" b="0" dirty="0">
              <a:effectLst/>
              <a:latin typeface="+mn-lt"/>
              <a:ea typeface="+mn-ea"/>
            </a:endParaRPr>
          </a:p>
          <a:p>
            <a:pPr marL="0" lvl="0" indent="0" algn="just">
              <a:lnSpc>
                <a:spcPct val="107000"/>
              </a:lnSpc>
              <a:spcBef>
                <a:spcPts val="600"/>
              </a:spcBef>
              <a:spcAft>
                <a:spcPts val="800"/>
              </a:spcAft>
              <a:buFont typeface="+mj-lt"/>
              <a:buNone/>
            </a:pPr>
            <a:r>
              <a:rPr lang="cs-CZ" sz="1800" b="1" dirty="0">
                <a:effectLst/>
                <a:latin typeface="Arial" panose="020B0604020202020204" pitchFamily="34" charset="0"/>
                <a:ea typeface="Times New Roman" panose="02020603050405020304" pitchFamily="18" charset="0"/>
              </a:rPr>
              <a:t>Aktualizace Zásad pro poskytování finanční podpory z rozpočtu Olomouckého kraje</a:t>
            </a:r>
            <a:endParaRPr lang="cs-CZ" sz="1800" dirty="0">
              <a:effectLst/>
              <a:latin typeface="Times New Roman" panose="02020603050405020304" pitchFamily="18" charset="0"/>
              <a:ea typeface="Times New Roman" panose="02020603050405020304" pitchFamily="18" charset="0"/>
            </a:endParaRPr>
          </a:p>
          <a:p>
            <a:pPr algn="just"/>
            <a:r>
              <a:rPr lang="cs-CZ" sz="1800" dirty="0">
                <a:effectLst/>
                <a:latin typeface="Arial" panose="020B0604020202020204" pitchFamily="34" charset="0"/>
                <a:ea typeface="Times New Roman" panose="02020603050405020304" pitchFamily="18" charset="0"/>
              </a:rPr>
              <a:t>Zásady obsahují průnikové záležitosti ke všem typům finanční pomoci – proporcionálně dle fakticky poskytované podpory. Od schválení Zásad dne 20. 9. 2021 dochází nyní k jejich první aktualizaci. </a:t>
            </a:r>
            <a:r>
              <a:rPr lang="cs-CZ" sz="1800" b="1" dirty="0">
                <a:effectLst/>
                <a:latin typeface="Arial" panose="020B0604020202020204" pitchFamily="34" charset="0"/>
                <a:ea typeface="Times New Roman" panose="02020603050405020304" pitchFamily="18" charset="0"/>
              </a:rPr>
              <a:t>Na základě výše uvedeného budou Zásady upraveny v části doručování žádosti o dotaci, a to především formou datové schránky u vybraných subjektů. V případě doručení žádosti o dotaci formou datové schránky, nemusí být žádost podepsána, je uplatněna fikce podpisu, vyjma veřejnoprávních podepisujících. </a:t>
            </a:r>
            <a:r>
              <a:rPr lang="cs-CZ" sz="1800" dirty="0">
                <a:effectLst/>
                <a:latin typeface="Arial" panose="020B0604020202020204" pitchFamily="34" charset="0"/>
                <a:ea typeface="Times New Roman" panose="02020603050405020304" pitchFamily="18" charset="0"/>
              </a:rPr>
              <a:t>Podání žádosti tištěnou formou bude zachována pouze pro fyzické osoby nepodnikající. </a:t>
            </a:r>
            <a:endParaRPr lang="cs-CZ" sz="1800" dirty="0">
              <a:effectLst/>
              <a:latin typeface="Times New Roman" panose="02020603050405020304" pitchFamily="18" charset="0"/>
              <a:ea typeface="Times New Roman" panose="02020603050405020304" pitchFamily="18" charset="0"/>
            </a:endParaRPr>
          </a:p>
          <a:p>
            <a:pPr algn="just"/>
            <a:r>
              <a:rPr lang="cs-CZ" sz="1800" b="1" dirty="0">
                <a:effectLst/>
                <a:latin typeface="Arial" panose="020B0604020202020204" pitchFamily="34" charset="0"/>
                <a:ea typeface="Times New Roman" panose="02020603050405020304" pitchFamily="18" charset="0"/>
              </a:rPr>
              <a:t> </a:t>
            </a:r>
            <a:endParaRPr lang="cs-CZ" sz="1800" dirty="0">
              <a:effectLst/>
              <a:latin typeface="Times New Roman" panose="02020603050405020304" pitchFamily="18" charset="0"/>
              <a:ea typeface="Times New Roman" panose="02020603050405020304" pitchFamily="18" charset="0"/>
            </a:endParaRPr>
          </a:p>
          <a:p>
            <a:pPr algn="just"/>
            <a:r>
              <a:rPr lang="cs-CZ" sz="1800" dirty="0">
                <a:effectLst/>
                <a:latin typeface="Arial" panose="020B0604020202020204" pitchFamily="34" charset="0"/>
                <a:ea typeface="Times New Roman" panose="02020603050405020304" pitchFamily="18" charset="0"/>
              </a:rPr>
              <a:t>Podepisování smluv elektronicky není navrhován povinně ve všech případech. Žadatelé, kteří podají žádost podepsanou zaručeným nebo kvalifikovaným elektronickým podpisem budou mít povinnost uzavřít smlouvu elektronicky, rovněž tak podepsat zaručeným nebo kvalifikovaným elektronickým podpisem (neboť jej mají již zřízený). Zabezpečení zaručeného nebo kvalifikovaného elektronického podpisu není dána zákonem paušálně, proto nebude ani nepožadována, neboť jejich pořízení by vyvolalo pro žadatele finanční výdaje na jeden podpis cca 400 Kč za rok. Přičemž u některých organizací může být násobeno vzhledem k tomu, že je smlouva podepisována více osobami.</a:t>
            </a:r>
            <a:endParaRPr lang="cs-CZ" sz="1800" dirty="0">
              <a:effectLst/>
              <a:latin typeface="Times New Roman" panose="02020603050405020304" pitchFamily="18" charset="0"/>
              <a:ea typeface="Times New Roman" panose="02020603050405020304" pitchFamily="18" charset="0"/>
            </a:endParaRPr>
          </a:p>
          <a:p>
            <a:endParaRPr lang="cs-CZ" dirty="0"/>
          </a:p>
        </p:txBody>
      </p:sp>
      <p:sp>
        <p:nvSpPr>
          <p:cNvPr id="4" name="Zástupný symbol pro číslo snímku 3"/>
          <p:cNvSpPr>
            <a:spLocks noGrp="1"/>
          </p:cNvSpPr>
          <p:nvPr>
            <p:ph type="sldNum" sz="quarter" idx="10"/>
          </p:nvPr>
        </p:nvSpPr>
        <p:spPr/>
        <p:txBody>
          <a:bodyPr/>
          <a:lstStyle/>
          <a:p>
            <a:fld id="{5F0055B3-7155-F446-AC50-9C579597B327}" type="slidenum">
              <a:rPr lang="cs-CZ" smtClean="0"/>
              <a:t>3</a:t>
            </a:fld>
            <a:endParaRPr lang="cs-CZ"/>
          </a:p>
        </p:txBody>
      </p:sp>
    </p:spTree>
    <p:extLst>
      <p:ext uri="{BB962C8B-B14F-4D97-AF65-F5344CB8AC3E}">
        <p14:creationId xmlns:p14="http://schemas.microsoft.com/office/powerpoint/2010/main" val="22177087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lvl="0" indent="0" algn="just">
              <a:lnSpc>
                <a:spcPct val="107000"/>
              </a:lnSpc>
              <a:spcBef>
                <a:spcPts val="600"/>
              </a:spcBef>
              <a:spcAft>
                <a:spcPts val="800"/>
              </a:spcAft>
              <a:buFont typeface="+mj-lt"/>
              <a:buNone/>
            </a:pPr>
            <a:r>
              <a:rPr lang="cs-CZ" sz="1800" b="1" dirty="0">
                <a:effectLst/>
                <a:latin typeface="Arial" panose="020B0604020202020204" pitchFamily="34" charset="0"/>
                <a:ea typeface="Times New Roman" panose="02020603050405020304" pitchFamily="18" charset="0"/>
              </a:rPr>
              <a:t>Aktualizace Vzorových pravidel dotačního programu Olomouckého kraje</a:t>
            </a:r>
            <a:endParaRPr lang="cs-CZ" sz="1800" dirty="0">
              <a:effectLst/>
              <a:latin typeface="Times New Roman" panose="02020603050405020304" pitchFamily="18" charset="0"/>
              <a:ea typeface="Times New Roman" panose="02020603050405020304" pitchFamily="18" charset="0"/>
            </a:endParaRPr>
          </a:p>
          <a:p>
            <a:pPr algn="just"/>
            <a:r>
              <a:rPr lang="cs-CZ" sz="1800" dirty="0">
                <a:effectLst/>
                <a:latin typeface="Arial" panose="020B0604020202020204" pitchFamily="34" charset="0"/>
                <a:ea typeface="Times New Roman" panose="02020603050405020304" pitchFamily="18" charset="0"/>
              </a:rPr>
              <a:t>Na zasedání Zastupitelstva Olomouckého kraje (ZOK) dne 27. 6. 2022 byla usnesením č. UZ/10/7/2022 schválena aktualizace vzorových pravidel, následně na zasedání ZOK dne 26. 9. 2022 ještě doplňující dokumenty, které obsahovaly vzorovou žádost o programovou dotaci a vzorové veřejnoprávní smlouvy o poskytnutí dotace, připravené dle typu příjemce dotace. </a:t>
            </a:r>
            <a:endParaRPr lang="cs-CZ" sz="1800" dirty="0">
              <a:effectLst/>
              <a:latin typeface="Times New Roman" panose="02020603050405020304" pitchFamily="18" charset="0"/>
              <a:ea typeface="Times New Roman" panose="02020603050405020304" pitchFamily="18" charset="0"/>
            </a:endParaRPr>
          </a:p>
          <a:p>
            <a:pPr algn="just"/>
            <a:r>
              <a:rPr lang="cs-CZ" sz="1800" dirty="0">
                <a:effectLst/>
                <a:latin typeface="Arial" panose="020B0604020202020204" pitchFamily="34" charset="0"/>
                <a:ea typeface="Times New Roman" panose="02020603050405020304" pitchFamily="18" charset="0"/>
              </a:rPr>
              <a:t> </a:t>
            </a:r>
            <a:endParaRPr lang="cs-CZ" sz="1800" dirty="0">
              <a:effectLst/>
              <a:latin typeface="Times New Roman" panose="02020603050405020304" pitchFamily="18" charset="0"/>
              <a:ea typeface="Times New Roman" panose="02020603050405020304" pitchFamily="18" charset="0"/>
            </a:endParaRPr>
          </a:p>
          <a:p>
            <a:pPr algn="just"/>
            <a:r>
              <a:rPr lang="cs-CZ" sz="1800" b="1" dirty="0">
                <a:effectLst/>
                <a:latin typeface="Arial" panose="020B0604020202020204" pitchFamily="34" charset="0"/>
                <a:ea typeface="Times New Roman" panose="02020603050405020304" pitchFamily="18" charset="0"/>
              </a:rPr>
              <a:t>Navrhované úpravy vzorových pravidel </a:t>
            </a:r>
            <a:r>
              <a:rPr lang="cs-CZ" sz="1800" dirty="0">
                <a:effectLst/>
                <a:latin typeface="Arial" panose="020B0604020202020204" pitchFamily="34" charset="0"/>
                <a:ea typeface="Times New Roman" panose="02020603050405020304" pitchFamily="18" charset="0"/>
              </a:rPr>
              <a:t>nijak zásadně nemění základní podmínky dotační politiky, nastavené pro letošní rok. Do vzorových pravidel byl upraven zejména čl. 8., odst. 8.2., odst. 8.5. a odst. 8.6. na základě změny v legislativě (povinnost u některých subjektů mít datovou schránku) a vypuštění možnosti nahradit úplný výpis z evidence skutečných majitelů, částečným výpisem v odst. 8.4., bod 9.   Dopracovány byly rovněž technické detaily na základě připomínek odboru majetkového, právního a správních činností.</a:t>
            </a:r>
            <a:endParaRPr lang="cs-CZ" sz="1800" dirty="0">
              <a:effectLst/>
              <a:latin typeface="Times New Roman" panose="02020603050405020304" pitchFamily="18" charset="0"/>
              <a:ea typeface="Times New Roman" panose="02020603050405020304" pitchFamily="18" charset="0"/>
            </a:endParaRPr>
          </a:p>
          <a:p>
            <a:pPr algn="just"/>
            <a:r>
              <a:rPr lang="cs-CZ" sz="1800" b="1" dirty="0">
                <a:effectLst/>
                <a:latin typeface="Arial" panose="020B0604020202020204" pitchFamily="34" charset="0"/>
                <a:ea typeface="Times New Roman" panose="02020603050405020304" pitchFamily="18" charset="0"/>
              </a:rPr>
              <a:t> </a:t>
            </a:r>
            <a:endParaRPr lang="cs-CZ" sz="1800" dirty="0">
              <a:effectLst/>
              <a:latin typeface="Times New Roman" panose="02020603050405020304" pitchFamily="18" charset="0"/>
              <a:ea typeface="Times New Roman" panose="02020603050405020304" pitchFamily="18" charset="0"/>
            </a:endParaRPr>
          </a:p>
          <a:p>
            <a:pPr algn="just"/>
            <a:r>
              <a:rPr lang="cs-CZ" sz="1800" b="1" dirty="0">
                <a:effectLst/>
                <a:latin typeface="Arial" panose="020B0604020202020204" pitchFamily="34" charset="0"/>
                <a:ea typeface="Times New Roman" panose="02020603050405020304" pitchFamily="18" charset="0"/>
              </a:rPr>
              <a:t>Úprava Žádosti </a:t>
            </a:r>
            <a:r>
              <a:rPr lang="cs-CZ" sz="1800" dirty="0">
                <a:effectLst/>
                <a:latin typeface="Arial" panose="020B0604020202020204" pitchFamily="34" charset="0"/>
                <a:ea typeface="Times New Roman" panose="02020603050405020304" pitchFamily="18" charset="0"/>
              </a:rPr>
              <a:t>spočívá zejména ve změně v Části 5, čísla 9 a Přílohy č. 4 Žádosti. Jedná se o vypuštění možnosti nahradit úplný výpis z evidence skutečných majitelů, výpisem částečným. Důvodem zrušení této výjimky pro spolky je popsaná legislativní úprava, tj. automatické zřízení datových schránek všem spolkům. Na základě zkušeností administrátorů byl v Části 3 doplněn řádek na rozdělení požadované výše dotace z rozpočtu Olomouckého kraje na částky pro neinvestiční a investiční část. Změny v Žádosti jsou v </a:t>
            </a:r>
            <a:r>
              <a:rPr lang="cs-CZ" sz="1800" u="sng" dirty="0">
                <a:effectLst/>
                <a:latin typeface="Arial" panose="020B0604020202020204" pitchFamily="34" charset="0"/>
                <a:ea typeface="Times New Roman" panose="02020603050405020304" pitchFamily="18" charset="0"/>
              </a:rPr>
              <a:t>příloze č. 3</a:t>
            </a:r>
            <a:r>
              <a:rPr lang="cs-CZ" sz="1800" dirty="0">
                <a:effectLst/>
                <a:latin typeface="Arial" panose="020B0604020202020204" pitchFamily="34" charset="0"/>
                <a:ea typeface="Times New Roman" panose="02020603050405020304" pitchFamily="18" charset="0"/>
              </a:rPr>
              <a:t> usnesení označeny červeně.</a:t>
            </a:r>
            <a:endParaRPr lang="cs-CZ" sz="1800" dirty="0">
              <a:effectLst/>
              <a:latin typeface="Times New Roman" panose="02020603050405020304" pitchFamily="18" charset="0"/>
              <a:ea typeface="Times New Roman" panose="02020603050405020304" pitchFamily="18" charset="0"/>
            </a:endParaRPr>
          </a:p>
          <a:p>
            <a:pPr algn="just"/>
            <a:r>
              <a:rPr lang="cs-CZ" sz="1800" dirty="0">
                <a:effectLst/>
                <a:latin typeface="Arial" panose="020B0604020202020204" pitchFamily="34" charset="0"/>
                <a:ea typeface="Times New Roman" panose="02020603050405020304" pitchFamily="18" charset="0"/>
              </a:rPr>
              <a:t> </a:t>
            </a:r>
            <a:endParaRPr lang="cs-CZ" sz="1800" dirty="0">
              <a:effectLst/>
              <a:latin typeface="Times New Roman" panose="02020603050405020304" pitchFamily="18" charset="0"/>
              <a:ea typeface="Times New Roman" panose="02020603050405020304" pitchFamily="18" charset="0"/>
            </a:endParaRPr>
          </a:p>
          <a:p>
            <a:pPr algn="just"/>
            <a:r>
              <a:rPr lang="cs-CZ" sz="1800" dirty="0">
                <a:effectLst/>
                <a:latin typeface="Arial" panose="020B0604020202020204" pitchFamily="34" charset="0"/>
                <a:ea typeface="Times New Roman" panose="02020603050405020304" pitchFamily="18" charset="0"/>
              </a:rPr>
              <a:t>Odbor majetkový, právní a správních činností upravil </a:t>
            </a:r>
            <a:r>
              <a:rPr lang="cs-CZ" sz="1800" b="1" dirty="0">
                <a:effectLst/>
                <a:latin typeface="Arial" panose="020B0604020202020204" pitchFamily="34" charset="0"/>
                <a:ea typeface="Times New Roman" panose="02020603050405020304" pitchFamily="18" charset="0"/>
              </a:rPr>
              <a:t>vzorové smlouvy na programovou dotaci</a:t>
            </a:r>
            <a:r>
              <a:rPr lang="cs-CZ" sz="1800" dirty="0">
                <a:effectLst/>
                <a:latin typeface="Arial" panose="020B0604020202020204" pitchFamily="34" charset="0"/>
                <a:ea typeface="Times New Roman" panose="02020603050405020304" pitchFamily="18" charset="0"/>
              </a:rPr>
              <a:t> – výhradně se jedná o technické opravy odkazů a upřesnění postupů administrátorů, ve smlouvách byly dále zapracovány změny týkající se uvedené legislativní změny (povinnost u některých subjektů mít datovou schránku). Smlouvy jsou tradičně rozděleny do 10 vzorů dle typu žadatele tak, aby si každý žadatel mohl předem nastudovat základní obecné podmínky poskytování dotace z rozpočtu Olomouckého kraje. </a:t>
            </a:r>
            <a:endParaRPr lang="cs-CZ" dirty="0"/>
          </a:p>
        </p:txBody>
      </p:sp>
      <p:sp>
        <p:nvSpPr>
          <p:cNvPr id="4" name="Zástupný symbol pro číslo snímku 3"/>
          <p:cNvSpPr>
            <a:spLocks noGrp="1"/>
          </p:cNvSpPr>
          <p:nvPr>
            <p:ph type="sldNum" sz="quarter" idx="10"/>
          </p:nvPr>
        </p:nvSpPr>
        <p:spPr/>
        <p:txBody>
          <a:bodyPr/>
          <a:lstStyle/>
          <a:p>
            <a:fld id="{5F0055B3-7155-F446-AC50-9C579597B327}" type="slidenum">
              <a:rPr lang="cs-CZ" smtClean="0"/>
              <a:t>4</a:t>
            </a:fld>
            <a:endParaRPr lang="cs-CZ"/>
          </a:p>
        </p:txBody>
      </p:sp>
    </p:spTree>
    <p:extLst>
      <p:ext uri="{BB962C8B-B14F-4D97-AF65-F5344CB8AC3E}">
        <p14:creationId xmlns:p14="http://schemas.microsoft.com/office/powerpoint/2010/main" val="29969443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5F0055B3-7155-F446-AC50-9C579597B327}" type="slidenum">
              <a:rPr lang="cs-CZ" smtClean="0"/>
              <a:t>14</a:t>
            </a:fld>
            <a:endParaRPr lang="cs-CZ"/>
          </a:p>
        </p:txBody>
      </p:sp>
    </p:spTree>
    <p:extLst>
      <p:ext uri="{BB962C8B-B14F-4D97-AF65-F5344CB8AC3E}">
        <p14:creationId xmlns:p14="http://schemas.microsoft.com/office/powerpoint/2010/main" val="23360078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5F0055B3-7155-F446-AC50-9C579597B327}" type="slidenum">
              <a:rPr lang="cs-CZ" smtClean="0"/>
              <a:t>15</a:t>
            </a:fld>
            <a:endParaRPr lang="cs-CZ"/>
          </a:p>
        </p:txBody>
      </p:sp>
    </p:spTree>
    <p:extLst>
      <p:ext uri="{BB962C8B-B14F-4D97-AF65-F5344CB8AC3E}">
        <p14:creationId xmlns:p14="http://schemas.microsoft.com/office/powerpoint/2010/main" val="25517282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5F0055B3-7155-F446-AC50-9C579597B327}" type="slidenum">
              <a:rPr lang="cs-CZ" smtClean="0"/>
              <a:t>16</a:t>
            </a:fld>
            <a:endParaRPr lang="cs-CZ"/>
          </a:p>
        </p:txBody>
      </p:sp>
    </p:spTree>
    <p:extLst>
      <p:ext uri="{BB962C8B-B14F-4D97-AF65-F5344CB8AC3E}">
        <p14:creationId xmlns:p14="http://schemas.microsoft.com/office/powerpoint/2010/main" val="19322431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grpSp>
        <p:nvGrpSpPr>
          <p:cNvPr id="7" name="Skupina 6">
            <a:extLst>
              <a:ext uri="{FF2B5EF4-FFF2-40B4-BE49-F238E27FC236}">
                <a16:creationId xmlns:a16="http://schemas.microsoft.com/office/drawing/2014/main" id="{1F89291F-BFF3-F149-8545-E5BD693BB10A}"/>
              </a:ext>
            </a:extLst>
          </p:cNvPr>
          <p:cNvGrpSpPr/>
          <p:nvPr userDrawn="1"/>
        </p:nvGrpSpPr>
        <p:grpSpPr>
          <a:xfrm>
            <a:off x="-1" y="0"/>
            <a:ext cx="12192001" cy="6858000"/>
            <a:chOff x="-1" y="0"/>
            <a:chExt cx="12192001" cy="6858000"/>
          </a:xfrm>
        </p:grpSpPr>
        <p:sp>
          <p:nvSpPr>
            <p:cNvPr id="8" name="Obdélník 7">
              <a:extLst>
                <a:ext uri="{FF2B5EF4-FFF2-40B4-BE49-F238E27FC236}">
                  <a16:creationId xmlns:a16="http://schemas.microsoft.com/office/drawing/2014/main" id="{9B8A71D6-4121-A049-9152-97C298ED2BB1}"/>
                </a:ext>
              </a:extLst>
            </p:cNvPr>
            <p:cNvSpPr/>
            <p:nvPr/>
          </p:nvSpPr>
          <p:spPr>
            <a:xfrm>
              <a:off x="-1" y="0"/>
              <a:ext cx="121920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pic>
          <p:nvPicPr>
            <p:cNvPr id="9" name="Grafický objekt 19">
              <a:extLst>
                <a:ext uri="{FF2B5EF4-FFF2-40B4-BE49-F238E27FC236}">
                  <a16:creationId xmlns:a16="http://schemas.microsoft.com/office/drawing/2014/main" id="{D859EB27-7C8D-FB4C-ABB8-C95E4E301079}"/>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6768667" y="765706"/>
              <a:ext cx="4259696" cy="532462"/>
            </a:xfrm>
            <a:prstGeom prst="rect">
              <a:avLst/>
            </a:prstGeom>
          </p:spPr>
        </p:pic>
        <p:pic>
          <p:nvPicPr>
            <p:cNvPr id="10" name="Grafický objekt 7">
              <a:extLst>
                <a:ext uri="{FF2B5EF4-FFF2-40B4-BE49-F238E27FC236}">
                  <a16:creationId xmlns:a16="http://schemas.microsoft.com/office/drawing/2014/main" id="{8F093256-8D25-044F-BFF0-EF923A8BDF24}"/>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1" y="0"/>
              <a:ext cx="7896226" cy="5687314"/>
            </a:xfrm>
            <a:prstGeom prst="rect">
              <a:avLst/>
            </a:prstGeom>
          </p:spPr>
        </p:pic>
      </p:grpSp>
      <p:sp>
        <p:nvSpPr>
          <p:cNvPr id="2" name="Nadpis 1">
            <a:extLst>
              <a:ext uri="{FF2B5EF4-FFF2-40B4-BE49-F238E27FC236}">
                <a16:creationId xmlns:a16="http://schemas.microsoft.com/office/drawing/2014/main" id="{E3D64F53-6641-8946-85D8-2D5EA31A8ED3}"/>
              </a:ext>
            </a:extLst>
          </p:cNvPr>
          <p:cNvSpPr>
            <a:spLocks noGrp="1"/>
          </p:cNvSpPr>
          <p:nvPr>
            <p:ph type="ctrTitle"/>
          </p:nvPr>
        </p:nvSpPr>
        <p:spPr>
          <a:xfrm>
            <a:off x="4384800" y="3636000"/>
            <a:ext cx="6750000" cy="1533600"/>
          </a:xfrm>
        </p:spPr>
        <p:txBody>
          <a:bodyPr anchor="b">
            <a:normAutofit/>
          </a:bodyPr>
          <a:lstStyle>
            <a:lvl1pPr algn="r">
              <a:defRPr sz="3600"/>
            </a:lvl1pPr>
          </a:lstStyle>
          <a:p>
            <a:r>
              <a:rPr lang="cs-CZ" dirty="0"/>
              <a:t>Kliknutím lze upravit styl.</a:t>
            </a:r>
          </a:p>
        </p:txBody>
      </p:sp>
      <p:sp>
        <p:nvSpPr>
          <p:cNvPr id="3" name="Podnadpis 2">
            <a:extLst>
              <a:ext uri="{FF2B5EF4-FFF2-40B4-BE49-F238E27FC236}">
                <a16:creationId xmlns:a16="http://schemas.microsoft.com/office/drawing/2014/main" id="{47204E7A-2188-624C-A10B-9B14021961FA}"/>
              </a:ext>
            </a:extLst>
          </p:cNvPr>
          <p:cNvSpPr>
            <a:spLocks noGrp="1"/>
          </p:cNvSpPr>
          <p:nvPr>
            <p:ph type="subTitle" idx="1"/>
          </p:nvPr>
        </p:nvSpPr>
        <p:spPr>
          <a:xfrm>
            <a:off x="4384800" y="5374800"/>
            <a:ext cx="6750000" cy="936000"/>
          </a:xfrm>
        </p:spPr>
        <p:txBody>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dirty="0"/>
              <a:t>Kliknutím můžete upravit styl předlohy.</a:t>
            </a:r>
          </a:p>
        </p:txBody>
      </p:sp>
    </p:spTree>
    <p:extLst>
      <p:ext uri="{BB962C8B-B14F-4D97-AF65-F5344CB8AC3E}">
        <p14:creationId xmlns:p14="http://schemas.microsoft.com/office/powerpoint/2010/main" val="25664672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D01DDCC-3029-9F4E-95D9-4BDAF75A3AA7}"/>
              </a:ext>
            </a:extLst>
          </p:cNvPr>
          <p:cNvSpPr>
            <a:spLocks noGrp="1"/>
          </p:cNvSpPr>
          <p:nvPr>
            <p:ph type="title"/>
          </p:nvPr>
        </p:nvSpPr>
        <p:spPr/>
        <p:txBody>
          <a:bodyPr/>
          <a:lstStyle/>
          <a:p>
            <a:r>
              <a:rPr lang="cs-CZ"/>
              <a:t>Kliknutím lze upravit styl.</a:t>
            </a:r>
          </a:p>
        </p:txBody>
      </p:sp>
      <p:sp>
        <p:nvSpPr>
          <p:cNvPr id="3" name="Zástupný symbol pro svislý text 2">
            <a:extLst>
              <a:ext uri="{FF2B5EF4-FFF2-40B4-BE49-F238E27FC236}">
                <a16:creationId xmlns:a16="http://schemas.microsoft.com/office/drawing/2014/main" id="{B5EB361E-08D2-DE42-9AD2-2722B2FC998B}"/>
              </a:ext>
            </a:extLst>
          </p:cNvPr>
          <p:cNvSpPr>
            <a:spLocks noGrp="1"/>
          </p:cNvSpPr>
          <p:nvPr>
            <p:ph type="body" orient="vert" idx="1"/>
          </p:nvPr>
        </p:nvSpPr>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9E58958E-BAF2-4043-9B6A-5788E57E134E}"/>
              </a:ext>
            </a:extLst>
          </p:cNvPr>
          <p:cNvSpPr>
            <a:spLocks noGrp="1"/>
          </p:cNvSpPr>
          <p:nvPr>
            <p:ph type="dt" sz="half" idx="10"/>
          </p:nvPr>
        </p:nvSpPr>
        <p:spPr/>
        <p:txBody>
          <a:bodyPr/>
          <a:lstStyle/>
          <a:p>
            <a:r>
              <a:rPr lang="cs-CZ"/>
              <a:t>21.02.2022</a:t>
            </a:r>
          </a:p>
        </p:txBody>
      </p:sp>
      <p:sp>
        <p:nvSpPr>
          <p:cNvPr id="5" name="Zástupný symbol pro zápatí 4">
            <a:extLst>
              <a:ext uri="{FF2B5EF4-FFF2-40B4-BE49-F238E27FC236}">
                <a16:creationId xmlns:a16="http://schemas.microsoft.com/office/drawing/2014/main" id="{30C7D488-F6DF-344A-AE4B-C17C5131FDDF}"/>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01984AC4-89DC-3048-BE97-584ACDBF8E35}"/>
              </a:ext>
            </a:extLst>
          </p:cNvPr>
          <p:cNvSpPr>
            <a:spLocks noGrp="1"/>
          </p:cNvSpPr>
          <p:nvPr>
            <p:ph type="sldNum" sz="quarter" idx="12"/>
          </p:nvPr>
        </p:nvSpPr>
        <p:spPr/>
        <p:txBody>
          <a:bodyPr/>
          <a:lstStyle/>
          <a:p>
            <a:fld id="{F756C1FA-8DED-774F-A9BF-965BD70CC5BD}" type="slidenum">
              <a:rPr lang="cs-CZ" smtClean="0"/>
              <a:t>‹#›</a:t>
            </a:fld>
            <a:endParaRPr lang="cs-CZ"/>
          </a:p>
        </p:txBody>
      </p:sp>
    </p:spTree>
    <p:extLst>
      <p:ext uri="{BB962C8B-B14F-4D97-AF65-F5344CB8AC3E}">
        <p14:creationId xmlns:p14="http://schemas.microsoft.com/office/powerpoint/2010/main" val="13377050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C9C61156-2D2A-6349-AB80-D946D1067A9C}"/>
              </a:ext>
            </a:extLst>
          </p:cNvPr>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a:extLst>
              <a:ext uri="{FF2B5EF4-FFF2-40B4-BE49-F238E27FC236}">
                <a16:creationId xmlns:a16="http://schemas.microsoft.com/office/drawing/2014/main" id="{AF63548B-0631-3842-ADED-8A09B1C3201F}"/>
              </a:ext>
            </a:extLst>
          </p:cNvPr>
          <p:cNvSpPr>
            <a:spLocks noGrp="1"/>
          </p:cNvSpPr>
          <p:nvPr>
            <p:ph type="body" orient="vert" idx="1"/>
          </p:nvPr>
        </p:nvSpPr>
        <p:spPr>
          <a:xfrm>
            <a:off x="838200" y="365125"/>
            <a:ext cx="7734300" cy="5811838"/>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2C3FE42E-7771-CC48-BD71-BDE25A9F0355}"/>
              </a:ext>
            </a:extLst>
          </p:cNvPr>
          <p:cNvSpPr>
            <a:spLocks noGrp="1"/>
          </p:cNvSpPr>
          <p:nvPr>
            <p:ph type="dt" sz="half" idx="10"/>
          </p:nvPr>
        </p:nvSpPr>
        <p:spPr/>
        <p:txBody>
          <a:bodyPr/>
          <a:lstStyle/>
          <a:p>
            <a:r>
              <a:rPr lang="cs-CZ"/>
              <a:t>21.02.2022</a:t>
            </a:r>
          </a:p>
        </p:txBody>
      </p:sp>
      <p:sp>
        <p:nvSpPr>
          <p:cNvPr id="5" name="Zástupný symbol pro zápatí 4">
            <a:extLst>
              <a:ext uri="{FF2B5EF4-FFF2-40B4-BE49-F238E27FC236}">
                <a16:creationId xmlns:a16="http://schemas.microsoft.com/office/drawing/2014/main" id="{BC9DAF4E-587E-474E-9EC6-282F2EBC1ED5}"/>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E6F5A078-CFCC-1D48-A208-343756D5F392}"/>
              </a:ext>
            </a:extLst>
          </p:cNvPr>
          <p:cNvSpPr>
            <a:spLocks noGrp="1"/>
          </p:cNvSpPr>
          <p:nvPr>
            <p:ph type="sldNum" sz="quarter" idx="12"/>
          </p:nvPr>
        </p:nvSpPr>
        <p:spPr/>
        <p:txBody>
          <a:bodyPr/>
          <a:lstStyle/>
          <a:p>
            <a:fld id="{F756C1FA-8DED-774F-A9BF-965BD70CC5BD}" type="slidenum">
              <a:rPr lang="cs-CZ" smtClean="0"/>
              <a:t>‹#›</a:t>
            </a:fld>
            <a:endParaRPr lang="cs-CZ"/>
          </a:p>
        </p:txBody>
      </p:sp>
    </p:spTree>
    <p:extLst>
      <p:ext uri="{BB962C8B-B14F-4D97-AF65-F5344CB8AC3E}">
        <p14:creationId xmlns:p14="http://schemas.microsoft.com/office/powerpoint/2010/main" val="5387293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20BC99E-F575-CD4F-BC8C-B6D0F1C7B194}"/>
              </a:ext>
            </a:extLst>
          </p:cNvPr>
          <p:cNvSpPr>
            <a:spLocks noGrp="1"/>
          </p:cNvSpPr>
          <p:nvPr>
            <p:ph type="title"/>
          </p:nvPr>
        </p:nvSpPr>
        <p:spPr/>
        <p:txBody>
          <a:bodyPr/>
          <a:lstStyle>
            <a:lvl1pPr>
              <a:defRPr>
                <a:solidFill>
                  <a:srgbClr val="00549F"/>
                </a:solidFill>
              </a:defRPr>
            </a:lvl1pPr>
          </a:lstStyle>
          <a:p>
            <a:r>
              <a:rPr lang="cs-CZ" dirty="0"/>
              <a:t>Kliknutím lze upravit styl.</a:t>
            </a:r>
          </a:p>
        </p:txBody>
      </p:sp>
      <p:sp>
        <p:nvSpPr>
          <p:cNvPr id="3" name="Zástupný obsah 2">
            <a:extLst>
              <a:ext uri="{FF2B5EF4-FFF2-40B4-BE49-F238E27FC236}">
                <a16:creationId xmlns:a16="http://schemas.microsoft.com/office/drawing/2014/main" id="{846636C4-A3EA-684D-BB48-3F868DD7D6BB}"/>
              </a:ext>
            </a:extLst>
          </p:cNvPr>
          <p:cNvSpPr>
            <a:spLocks noGrp="1"/>
          </p:cNvSpPr>
          <p:nvPr>
            <p:ph idx="1"/>
          </p:nvPr>
        </p:nvSpPr>
        <p:spPr/>
        <p:txBody>
          <a:bodyPr/>
          <a:lstStyle>
            <a:lvl1pPr>
              <a:defRPr>
                <a:solidFill>
                  <a:srgbClr val="00549F"/>
                </a:solidFill>
              </a:defRPr>
            </a:lvl1pPr>
            <a:lvl2pPr>
              <a:defRPr>
                <a:solidFill>
                  <a:srgbClr val="00549F"/>
                </a:solidFill>
              </a:defRPr>
            </a:lvl2pPr>
            <a:lvl3pPr>
              <a:defRPr>
                <a:solidFill>
                  <a:srgbClr val="00549F"/>
                </a:solidFill>
              </a:defRPr>
            </a:lvl3pPr>
            <a:lvl4pPr>
              <a:defRPr>
                <a:solidFill>
                  <a:srgbClr val="00549F"/>
                </a:solidFill>
              </a:defRPr>
            </a:lvl4pPr>
            <a:lvl5pPr>
              <a:defRPr>
                <a:solidFill>
                  <a:srgbClr val="00549F"/>
                </a:solidFill>
              </a:defRPr>
            </a:lvl5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77FA1B98-0F0A-804B-9EFB-6541F5139E62}"/>
              </a:ext>
            </a:extLst>
          </p:cNvPr>
          <p:cNvSpPr>
            <a:spLocks noGrp="1"/>
          </p:cNvSpPr>
          <p:nvPr>
            <p:ph type="dt" sz="half" idx="10"/>
          </p:nvPr>
        </p:nvSpPr>
        <p:spPr/>
        <p:txBody>
          <a:bodyPr/>
          <a:lstStyle>
            <a:lvl1pPr>
              <a:defRPr>
                <a:solidFill>
                  <a:srgbClr val="00549F"/>
                </a:solidFill>
              </a:defRPr>
            </a:lvl1pPr>
          </a:lstStyle>
          <a:p>
            <a:r>
              <a:rPr lang="cs-CZ"/>
              <a:t>21.02.2022</a:t>
            </a:r>
          </a:p>
        </p:txBody>
      </p:sp>
      <p:sp>
        <p:nvSpPr>
          <p:cNvPr id="5" name="Zástupný symbol pro zápatí 4">
            <a:extLst>
              <a:ext uri="{FF2B5EF4-FFF2-40B4-BE49-F238E27FC236}">
                <a16:creationId xmlns:a16="http://schemas.microsoft.com/office/drawing/2014/main" id="{CE878FF5-0B17-9941-82F2-75724957087A}"/>
              </a:ext>
            </a:extLst>
          </p:cNvPr>
          <p:cNvSpPr>
            <a:spLocks noGrp="1"/>
          </p:cNvSpPr>
          <p:nvPr>
            <p:ph type="ftr" sz="quarter" idx="11"/>
          </p:nvPr>
        </p:nvSpPr>
        <p:spPr/>
        <p:txBody>
          <a:bodyPr/>
          <a:lstStyle>
            <a:lvl1pPr>
              <a:defRPr>
                <a:solidFill>
                  <a:srgbClr val="00549F"/>
                </a:solidFill>
              </a:defRPr>
            </a:lvl1pPr>
          </a:lstStyle>
          <a:p>
            <a:endParaRPr lang="cs-CZ"/>
          </a:p>
        </p:txBody>
      </p:sp>
      <p:sp>
        <p:nvSpPr>
          <p:cNvPr id="6" name="Zástupný symbol pro číslo snímku 5">
            <a:extLst>
              <a:ext uri="{FF2B5EF4-FFF2-40B4-BE49-F238E27FC236}">
                <a16:creationId xmlns:a16="http://schemas.microsoft.com/office/drawing/2014/main" id="{67649C84-5642-254D-9462-884B59857756}"/>
              </a:ext>
            </a:extLst>
          </p:cNvPr>
          <p:cNvSpPr>
            <a:spLocks noGrp="1"/>
          </p:cNvSpPr>
          <p:nvPr>
            <p:ph type="sldNum" sz="quarter" idx="12"/>
          </p:nvPr>
        </p:nvSpPr>
        <p:spPr/>
        <p:txBody>
          <a:bodyPr/>
          <a:lstStyle>
            <a:lvl1pPr>
              <a:defRPr>
                <a:solidFill>
                  <a:srgbClr val="00549F"/>
                </a:solidFill>
              </a:defRPr>
            </a:lvl1pPr>
          </a:lstStyle>
          <a:p>
            <a:fld id="{F756C1FA-8DED-774F-A9BF-965BD70CC5BD}" type="slidenum">
              <a:rPr lang="cs-CZ" smtClean="0"/>
              <a:pPr/>
              <a:t>‹#›</a:t>
            </a:fld>
            <a:endParaRPr lang="cs-CZ"/>
          </a:p>
        </p:txBody>
      </p:sp>
    </p:spTree>
    <p:extLst>
      <p:ext uri="{BB962C8B-B14F-4D97-AF65-F5344CB8AC3E}">
        <p14:creationId xmlns:p14="http://schemas.microsoft.com/office/powerpoint/2010/main" val="13166616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2A1488F-B8BD-6C4D-AB8D-B06252DD25A7}"/>
              </a:ext>
            </a:extLst>
          </p:cNvPr>
          <p:cNvSpPr>
            <a:spLocks noGrp="1"/>
          </p:cNvSpPr>
          <p:nvPr>
            <p:ph type="title"/>
          </p:nvPr>
        </p:nvSpPr>
        <p:spPr>
          <a:xfrm>
            <a:off x="831850" y="1709738"/>
            <a:ext cx="10515600" cy="2852737"/>
          </a:xfrm>
        </p:spPr>
        <p:txBody>
          <a:bodyPr anchor="b"/>
          <a:lstStyle>
            <a:lvl1pPr>
              <a:defRPr sz="6000"/>
            </a:lvl1pPr>
          </a:lstStyle>
          <a:p>
            <a:r>
              <a:rPr lang="cs-CZ" dirty="0"/>
              <a:t>Kliknutím lze upravit styl.</a:t>
            </a:r>
          </a:p>
        </p:txBody>
      </p:sp>
      <p:sp>
        <p:nvSpPr>
          <p:cNvPr id="3" name="Zástupný text 2">
            <a:extLst>
              <a:ext uri="{FF2B5EF4-FFF2-40B4-BE49-F238E27FC236}">
                <a16:creationId xmlns:a16="http://schemas.microsoft.com/office/drawing/2014/main" id="{127B5E2E-DFC9-5A45-A199-DC7437FF0A4A}"/>
              </a:ext>
            </a:extLst>
          </p:cNvPr>
          <p:cNvSpPr>
            <a:spLocks noGrp="1"/>
          </p:cNvSpPr>
          <p:nvPr>
            <p:ph type="body" idx="1"/>
          </p:nvPr>
        </p:nvSpPr>
        <p:spPr>
          <a:xfrm>
            <a:off x="831850" y="4589463"/>
            <a:ext cx="10515600" cy="1500187"/>
          </a:xfrm>
        </p:spPr>
        <p:txBody>
          <a:bodyPr/>
          <a:lstStyle>
            <a:lvl1pPr marL="0" indent="0">
              <a:buNone/>
              <a:defRPr sz="2400">
                <a:solidFill>
                  <a:srgbClr val="00549F"/>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dirty="0"/>
              <a:t>Upravte styly předlohy textu.</a:t>
            </a:r>
          </a:p>
        </p:txBody>
      </p:sp>
      <p:sp>
        <p:nvSpPr>
          <p:cNvPr id="4" name="Zástupný symbol pro datum 3">
            <a:extLst>
              <a:ext uri="{FF2B5EF4-FFF2-40B4-BE49-F238E27FC236}">
                <a16:creationId xmlns:a16="http://schemas.microsoft.com/office/drawing/2014/main" id="{2F65DA62-5DB1-1846-9E72-4AF265C87D85}"/>
              </a:ext>
            </a:extLst>
          </p:cNvPr>
          <p:cNvSpPr>
            <a:spLocks noGrp="1"/>
          </p:cNvSpPr>
          <p:nvPr>
            <p:ph type="dt" sz="half" idx="10"/>
          </p:nvPr>
        </p:nvSpPr>
        <p:spPr/>
        <p:txBody>
          <a:bodyPr/>
          <a:lstStyle/>
          <a:p>
            <a:r>
              <a:rPr lang="cs-CZ"/>
              <a:t>21.02.2022</a:t>
            </a:r>
          </a:p>
        </p:txBody>
      </p:sp>
      <p:sp>
        <p:nvSpPr>
          <p:cNvPr id="5" name="Zástupný symbol pro zápatí 4">
            <a:extLst>
              <a:ext uri="{FF2B5EF4-FFF2-40B4-BE49-F238E27FC236}">
                <a16:creationId xmlns:a16="http://schemas.microsoft.com/office/drawing/2014/main" id="{F8395789-FFA9-6A48-956B-EF1DC9AF13BB}"/>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11AC4762-22A7-B142-A230-5302F205D6AE}"/>
              </a:ext>
            </a:extLst>
          </p:cNvPr>
          <p:cNvSpPr>
            <a:spLocks noGrp="1"/>
          </p:cNvSpPr>
          <p:nvPr>
            <p:ph type="sldNum" sz="quarter" idx="12"/>
          </p:nvPr>
        </p:nvSpPr>
        <p:spPr/>
        <p:txBody>
          <a:bodyPr/>
          <a:lstStyle/>
          <a:p>
            <a:fld id="{F756C1FA-8DED-774F-A9BF-965BD70CC5BD}" type="slidenum">
              <a:rPr lang="cs-CZ" smtClean="0"/>
              <a:t>‹#›</a:t>
            </a:fld>
            <a:endParaRPr lang="cs-CZ"/>
          </a:p>
        </p:txBody>
      </p:sp>
    </p:spTree>
    <p:extLst>
      <p:ext uri="{BB962C8B-B14F-4D97-AF65-F5344CB8AC3E}">
        <p14:creationId xmlns:p14="http://schemas.microsoft.com/office/powerpoint/2010/main" val="35515879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3175D58-12AD-B84A-9ACC-A82DD980FC20}"/>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F0F0FCBF-CF8C-0C45-8F30-B1531CB45A9E}"/>
              </a:ext>
            </a:extLst>
          </p:cNvPr>
          <p:cNvSpPr>
            <a:spLocks noGrp="1"/>
          </p:cNvSpPr>
          <p:nvPr>
            <p:ph sz="half" idx="1"/>
          </p:nvPr>
        </p:nvSpPr>
        <p:spPr>
          <a:xfrm>
            <a:off x="838200" y="1990799"/>
            <a:ext cx="5181600" cy="4186163"/>
          </a:xfrm>
        </p:spPr>
        <p:txBody>
          <a:bodyPr/>
          <a:lstStyle/>
          <a:p>
            <a:pPr lvl="0"/>
            <a:r>
              <a:rPr lang="cs-CZ" dirty="0"/>
              <a:t>Upravte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4" name="Zástupný obsah 3">
            <a:extLst>
              <a:ext uri="{FF2B5EF4-FFF2-40B4-BE49-F238E27FC236}">
                <a16:creationId xmlns:a16="http://schemas.microsoft.com/office/drawing/2014/main" id="{22E56DF1-50BA-E140-92EC-104EAB7003E1}"/>
              </a:ext>
            </a:extLst>
          </p:cNvPr>
          <p:cNvSpPr>
            <a:spLocks noGrp="1"/>
          </p:cNvSpPr>
          <p:nvPr>
            <p:ph sz="half" idx="2"/>
          </p:nvPr>
        </p:nvSpPr>
        <p:spPr>
          <a:xfrm>
            <a:off x="6172200" y="1990799"/>
            <a:ext cx="5181600" cy="4186163"/>
          </a:xfrm>
        </p:spPr>
        <p:txBody>
          <a:bodyPr/>
          <a:lstStyle/>
          <a:p>
            <a:pPr lvl="0"/>
            <a:r>
              <a:rPr lang="cs-CZ" dirty="0"/>
              <a:t>Upravte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5" name="Zástupný symbol pro datum 4">
            <a:extLst>
              <a:ext uri="{FF2B5EF4-FFF2-40B4-BE49-F238E27FC236}">
                <a16:creationId xmlns:a16="http://schemas.microsoft.com/office/drawing/2014/main" id="{81A118F6-91BB-5B4E-9105-4A744995A2B0}"/>
              </a:ext>
            </a:extLst>
          </p:cNvPr>
          <p:cNvSpPr>
            <a:spLocks noGrp="1"/>
          </p:cNvSpPr>
          <p:nvPr>
            <p:ph type="dt" sz="half" idx="10"/>
          </p:nvPr>
        </p:nvSpPr>
        <p:spPr/>
        <p:txBody>
          <a:bodyPr/>
          <a:lstStyle/>
          <a:p>
            <a:r>
              <a:rPr lang="cs-CZ"/>
              <a:t>21.02.2022</a:t>
            </a:r>
          </a:p>
        </p:txBody>
      </p:sp>
      <p:sp>
        <p:nvSpPr>
          <p:cNvPr id="6" name="Zástupný symbol pro zápatí 5">
            <a:extLst>
              <a:ext uri="{FF2B5EF4-FFF2-40B4-BE49-F238E27FC236}">
                <a16:creationId xmlns:a16="http://schemas.microsoft.com/office/drawing/2014/main" id="{ED99D79A-A34B-5E4E-BD52-7B47EF30AF67}"/>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2BC3DBA3-F30E-054A-A599-FE6A6D323A5D}"/>
              </a:ext>
            </a:extLst>
          </p:cNvPr>
          <p:cNvSpPr>
            <a:spLocks noGrp="1"/>
          </p:cNvSpPr>
          <p:nvPr>
            <p:ph type="sldNum" sz="quarter" idx="12"/>
          </p:nvPr>
        </p:nvSpPr>
        <p:spPr/>
        <p:txBody>
          <a:bodyPr/>
          <a:lstStyle/>
          <a:p>
            <a:fld id="{F756C1FA-8DED-774F-A9BF-965BD70CC5BD}" type="slidenum">
              <a:rPr lang="cs-CZ" smtClean="0"/>
              <a:t>‹#›</a:t>
            </a:fld>
            <a:endParaRPr lang="cs-CZ"/>
          </a:p>
        </p:txBody>
      </p:sp>
    </p:spTree>
    <p:extLst>
      <p:ext uri="{BB962C8B-B14F-4D97-AF65-F5344CB8AC3E}">
        <p14:creationId xmlns:p14="http://schemas.microsoft.com/office/powerpoint/2010/main" val="21357138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A4D6D53-2781-654E-BC8D-8DCFAA2C66F3}"/>
              </a:ext>
            </a:extLst>
          </p:cNvPr>
          <p:cNvSpPr>
            <a:spLocks noGrp="1"/>
          </p:cNvSpPr>
          <p:nvPr>
            <p:ph type="title"/>
          </p:nvPr>
        </p:nvSpPr>
        <p:spPr>
          <a:xfrm>
            <a:off x="839788" y="1306800"/>
            <a:ext cx="10515600" cy="684000"/>
          </a:xfrm>
        </p:spPr>
        <p:txBody>
          <a:bodyPr/>
          <a:lstStyle/>
          <a:p>
            <a:r>
              <a:rPr lang="cs-CZ" dirty="0"/>
              <a:t>Kliknutím lze upravit styl.</a:t>
            </a:r>
          </a:p>
        </p:txBody>
      </p:sp>
      <p:sp>
        <p:nvSpPr>
          <p:cNvPr id="3" name="Zástupný text 2">
            <a:extLst>
              <a:ext uri="{FF2B5EF4-FFF2-40B4-BE49-F238E27FC236}">
                <a16:creationId xmlns:a16="http://schemas.microsoft.com/office/drawing/2014/main" id="{3864ED1C-7B69-0348-A11D-AEEBDD71F385}"/>
              </a:ext>
            </a:extLst>
          </p:cNvPr>
          <p:cNvSpPr>
            <a:spLocks noGrp="1"/>
          </p:cNvSpPr>
          <p:nvPr>
            <p:ph type="body" idx="1"/>
          </p:nvPr>
        </p:nvSpPr>
        <p:spPr>
          <a:xfrm>
            <a:off x="839788" y="1990799"/>
            <a:ext cx="5157787" cy="5142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dirty="0"/>
              <a:t>Upravte styly předlohy textu.</a:t>
            </a:r>
          </a:p>
        </p:txBody>
      </p:sp>
      <p:sp>
        <p:nvSpPr>
          <p:cNvPr id="4" name="Zástupný obsah 3">
            <a:extLst>
              <a:ext uri="{FF2B5EF4-FFF2-40B4-BE49-F238E27FC236}">
                <a16:creationId xmlns:a16="http://schemas.microsoft.com/office/drawing/2014/main" id="{356A51F1-1974-AC48-A80F-20A9EEBA9C6F}"/>
              </a:ext>
            </a:extLst>
          </p:cNvPr>
          <p:cNvSpPr>
            <a:spLocks noGrp="1"/>
          </p:cNvSpPr>
          <p:nvPr>
            <p:ph sz="half" idx="2"/>
          </p:nvPr>
        </p:nvSpPr>
        <p:spPr>
          <a:xfrm>
            <a:off x="839788" y="2505075"/>
            <a:ext cx="5157787"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text 4">
            <a:extLst>
              <a:ext uri="{FF2B5EF4-FFF2-40B4-BE49-F238E27FC236}">
                <a16:creationId xmlns:a16="http://schemas.microsoft.com/office/drawing/2014/main" id="{B00F50A2-1C4A-5948-BE8B-49F769660EA8}"/>
              </a:ext>
            </a:extLst>
          </p:cNvPr>
          <p:cNvSpPr>
            <a:spLocks noGrp="1"/>
          </p:cNvSpPr>
          <p:nvPr>
            <p:ph type="body" sz="quarter" idx="3"/>
          </p:nvPr>
        </p:nvSpPr>
        <p:spPr>
          <a:xfrm>
            <a:off x="6172200" y="1990799"/>
            <a:ext cx="5183188" cy="5142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dirty="0"/>
              <a:t>Upravte styly předlohy textu.</a:t>
            </a:r>
          </a:p>
        </p:txBody>
      </p:sp>
      <p:sp>
        <p:nvSpPr>
          <p:cNvPr id="6" name="Zástupný obsah 5">
            <a:extLst>
              <a:ext uri="{FF2B5EF4-FFF2-40B4-BE49-F238E27FC236}">
                <a16:creationId xmlns:a16="http://schemas.microsoft.com/office/drawing/2014/main" id="{7F59BBBA-C966-8046-8253-6FA4A97369FF}"/>
              </a:ext>
            </a:extLst>
          </p:cNvPr>
          <p:cNvSpPr>
            <a:spLocks noGrp="1"/>
          </p:cNvSpPr>
          <p:nvPr>
            <p:ph sz="quarter" idx="4"/>
          </p:nvPr>
        </p:nvSpPr>
        <p:spPr>
          <a:xfrm>
            <a:off x="6172200" y="2505075"/>
            <a:ext cx="5183188"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a:extLst>
              <a:ext uri="{FF2B5EF4-FFF2-40B4-BE49-F238E27FC236}">
                <a16:creationId xmlns:a16="http://schemas.microsoft.com/office/drawing/2014/main" id="{8431FEF3-E8E8-764A-8425-D76EC96F26B1}"/>
              </a:ext>
            </a:extLst>
          </p:cNvPr>
          <p:cNvSpPr>
            <a:spLocks noGrp="1"/>
          </p:cNvSpPr>
          <p:nvPr>
            <p:ph type="dt" sz="half" idx="10"/>
          </p:nvPr>
        </p:nvSpPr>
        <p:spPr/>
        <p:txBody>
          <a:bodyPr/>
          <a:lstStyle/>
          <a:p>
            <a:r>
              <a:rPr lang="cs-CZ"/>
              <a:t>21.02.2022</a:t>
            </a:r>
          </a:p>
        </p:txBody>
      </p:sp>
      <p:sp>
        <p:nvSpPr>
          <p:cNvPr id="8" name="Zástupný symbol pro zápatí 7">
            <a:extLst>
              <a:ext uri="{FF2B5EF4-FFF2-40B4-BE49-F238E27FC236}">
                <a16:creationId xmlns:a16="http://schemas.microsoft.com/office/drawing/2014/main" id="{57760BE4-BEDE-EC45-829F-8B835D771377}"/>
              </a:ext>
            </a:extLst>
          </p:cNvPr>
          <p:cNvSpPr>
            <a:spLocks noGrp="1"/>
          </p:cNvSpPr>
          <p:nvPr>
            <p:ph type="ftr" sz="quarter" idx="11"/>
          </p:nvPr>
        </p:nvSpPr>
        <p:spPr/>
        <p:txBody>
          <a:bodyPr/>
          <a:lstStyle/>
          <a:p>
            <a:endParaRPr lang="cs-CZ"/>
          </a:p>
        </p:txBody>
      </p:sp>
      <p:sp>
        <p:nvSpPr>
          <p:cNvPr id="9" name="Zástupný symbol pro číslo snímku 8">
            <a:extLst>
              <a:ext uri="{FF2B5EF4-FFF2-40B4-BE49-F238E27FC236}">
                <a16:creationId xmlns:a16="http://schemas.microsoft.com/office/drawing/2014/main" id="{D55BC128-C9BD-2744-A437-600544B17F2D}"/>
              </a:ext>
            </a:extLst>
          </p:cNvPr>
          <p:cNvSpPr>
            <a:spLocks noGrp="1"/>
          </p:cNvSpPr>
          <p:nvPr>
            <p:ph type="sldNum" sz="quarter" idx="12"/>
          </p:nvPr>
        </p:nvSpPr>
        <p:spPr/>
        <p:txBody>
          <a:bodyPr/>
          <a:lstStyle/>
          <a:p>
            <a:fld id="{F756C1FA-8DED-774F-A9BF-965BD70CC5BD}" type="slidenum">
              <a:rPr lang="cs-CZ" smtClean="0"/>
              <a:t>‹#›</a:t>
            </a:fld>
            <a:endParaRPr lang="cs-CZ"/>
          </a:p>
        </p:txBody>
      </p:sp>
    </p:spTree>
    <p:extLst>
      <p:ext uri="{BB962C8B-B14F-4D97-AF65-F5344CB8AC3E}">
        <p14:creationId xmlns:p14="http://schemas.microsoft.com/office/powerpoint/2010/main" val="6252073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52A329B-A10A-1844-81FE-4F1BA6E8E7B8}"/>
              </a:ext>
            </a:extLst>
          </p:cNvPr>
          <p:cNvSpPr>
            <a:spLocks noGrp="1"/>
          </p:cNvSpPr>
          <p:nvPr>
            <p:ph type="title"/>
          </p:nvPr>
        </p:nvSpPr>
        <p:spPr/>
        <p:txBody>
          <a:bodyPr/>
          <a:lstStyle/>
          <a:p>
            <a:r>
              <a:rPr lang="cs-CZ"/>
              <a:t>Kliknutím lze upravit styl.</a:t>
            </a:r>
          </a:p>
        </p:txBody>
      </p:sp>
      <p:sp>
        <p:nvSpPr>
          <p:cNvPr id="3" name="Zástupný symbol pro datum 2">
            <a:extLst>
              <a:ext uri="{FF2B5EF4-FFF2-40B4-BE49-F238E27FC236}">
                <a16:creationId xmlns:a16="http://schemas.microsoft.com/office/drawing/2014/main" id="{1EC71333-B3E7-D44C-923B-31A328BFD228}"/>
              </a:ext>
            </a:extLst>
          </p:cNvPr>
          <p:cNvSpPr>
            <a:spLocks noGrp="1"/>
          </p:cNvSpPr>
          <p:nvPr>
            <p:ph type="dt" sz="half" idx="10"/>
          </p:nvPr>
        </p:nvSpPr>
        <p:spPr/>
        <p:txBody>
          <a:bodyPr/>
          <a:lstStyle/>
          <a:p>
            <a:r>
              <a:rPr lang="cs-CZ"/>
              <a:t>21.02.2022</a:t>
            </a:r>
          </a:p>
        </p:txBody>
      </p:sp>
      <p:sp>
        <p:nvSpPr>
          <p:cNvPr id="4" name="Zástupný symbol pro zápatí 3">
            <a:extLst>
              <a:ext uri="{FF2B5EF4-FFF2-40B4-BE49-F238E27FC236}">
                <a16:creationId xmlns:a16="http://schemas.microsoft.com/office/drawing/2014/main" id="{8D4F56B5-69F8-9842-89E0-8584572C2676}"/>
              </a:ext>
            </a:extLst>
          </p:cNvPr>
          <p:cNvSpPr>
            <a:spLocks noGrp="1"/>
          </p:cNvSpPr>
          <p:nvPr>
            <p:ph type="ftr" sz="quarter" idx="11"/>
          </p:nvPr>
        </p:nvSpPr>
        <p:spPr/>
        <p:txBody>
          <a:bodyPr/>
          <a:lstStyle/>
          <a:p>
            <a:endParaRPr lang="cs-CZ"/>
          </a:p>
        </p:txBody>
      </p:sp>
      <p:sp>
        <p:nvSpPr>
          <p:cNvPr id="5" name="Zástupný symbol pro číslo snímku 4">
            <a:extLst>
              <a:ext uri="{FF2B5EF4-FFF2-40B4-BE49-F238E27FC236}">
                <a16:creationId xmlns:a16="http://schemas.microsoft.com/office/drawing/2014/main" id="{A2C60967-6179-1748-9882-4147B7FD1213}"/>
              </a:ext>
            </a:extLst>
          </p:cNvPr>
          <p:cNvSpPr>
            <a:spLocks noGrp="1"/>
          </p:cNvSpPr>
          <p:nvPr>
            <p:ph type="sldNum" sz="quarter" idx="12"/>
          </p:nvPr>
        </p:nvSpPr>
        <p:spPr/>
        <p:txBody>
          <a:bodyPr/>
          <a:lstStyle/>
          <a:p>
            <a:fld id="{F756C1FA-8DED-774F-A9BF-965BD70CC5BD}" type="slidenum">
              <a:rPr lang="cs-CZ" smtClean="0"/>
              <a:t>‹#›</a:t>
            </a:fld>
            <a:endParaRPr lang="cs-CZ"/>
          </a:p>
        </p:txBody>
      </p:sp>
    </p:spTree>
    <p:extLst>
      <p:ext uri="{BB962C8B-B14F-4D97-AF65-F5344CB8AC3E}">
        <p14:creationId xmlns:p14="http://schemas.microsoft.com/office/powerpoint/2010/main" val="31520914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8AFF1581-7E1B-4C4C-9E2B-241D2E59A4A2}"/>
              </a:ext>
            </a:extLst>
          </p:cNvPr>
          <p:cNvSpPr>
            <a:spLocks noGrp="1"/>
          </p:cNvSpPr>
          <p:nvPr>
            <p:ph type="dt" sz="half" idx="10"/>
          </p:nvPr>
        </p:nvSpPr>
        <p:spPr/>
        <p:txBody>
          <a:bodyPr/>
          <a:lstStyle/>
          <a:p>
            <a:r>
              <a:rPr lang="cs-CZ"/>
              <a:t>21.02.2022</a:t>
            </a:r>
          </a:p>
        </p:txBody>
      </p:sp>
      <p:sp>
        <p:nvSpPr>
          <p:cNvPr id="3" name="Zástupný symbol pro zápatí 2">
            <a:extLst>
              <a:ext uri="{FF2B5EF4-FFF2-40B4-BE49-F238E27FC236}">
                <a16:creationId xmlns:a16="http://schemas.microsoft.com/office/drawing/2014/main" id="{662A342E-B1A3-1E42-96F5-03D898A2BBDC}"/>
              </a:ext>
            </a:extLst>
          </p:cNvPr>
          <p:cNvSpPr>
            <a:spLocks noGrp="1"/>
          </p:cNvSpPr>
          <p:nvPr>
            <p:ph type="ftr" sz="quarter" idx="11"/>
          </p:nvPr>
        </p:nvSpPr>
        <p:spPr/>
        <p:txBody>
          <a:bodyPr/>
          <a:lstStyle/>
          <a:p>
            <a:endParaRPr lang="cs-CZ"/>
          </a:p>
        </p:txBody>
      </p:sp>
      <p:sp>
        <p:nvSpPr>
          <p:cNvPr id="4" name="Zástupný symbol pro číslo snímku 3">
            <a:extLst>
              <a:ext uri="{FF2B5EF4-FFF2-40B4-BE49-F238E27FC236}">
                <a16:creationId xmlns:a16="http://schemas.microsoft.com/office/drawing/2014/main" id="{B41026D2-DDB7-2C4B-B64A-F7847D569F8F}"/>
              </a:ext>
            </a:extLst>
          </p:cNvPr>
          <p:cNvSpPr>
            <a:spLocks noGrp="1"/>
          </p:cNvSpPr>
          <p:nvPr>
            <p:ph type="sldNum" sz="quarter" idx="12"/>
          </p:nvPr>
        </p:nvSpPr>
        <p:spPr/>
        <p:txBody>
          <a:bodyPr/>
          <a:lstStyle/>
          <a:p>
            <a:fld id="{F756C1FA-8DED-774F-A9BF-965BD70CC5BD}" type="slidenum">
              <a:rPr lang="cs-CZ" smtClean="0"/>
              <a:t>‹#›</a:t>
            </a:fld>
            <a:endParaRPr lang="cs-CZ"/>
          </a:p>
        </p:txBody>
      </p:sp>
    </p:spTree>
    <p:extLst>
      <p:ext uri="{BB962C8B-B14F-4D97-AF65-F5344CB8AC3E}">
        <p14:creationId xmlns:p14="http://schemas.microsoft.com/office/powerpoint/2010/main" val="31781733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C2A16DA-D7E8-5649-9C03-290A0510B4EE}"/>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obsah 2">
            <a:extLst>
              <a:ext uri="{FF2B5EF4-FFF2-40B4-BE49-F238E27FC236}">
                <a16:creationId xmlns:a16="http://schemas.microsoft.com/office/drawing/2014/main" id="{A2DB8DE4-6BC5-A348-A7D5-D9F5B9E4022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text 3">
            <a:extLst>
              <a:ext uri="{FF2B5EF4-FFF2-40B4-BE49-F238E27FC236}">
                <a16:creationId xmlns:a16="http://schemas.microsoft.com/office/drawing/2014/main" id="{C43F7F5D-4343-F540-A8D8-A55E9F556E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a:extLst>
              <a:ext uri="{FF2B5EF4-FFF2-40B4-BE49-F238E27FC236}">
                <a16:creationId xmlns:a16="http://schemas.microsoft.com/office/drawing/2014/main" id="{26B22C0C-88B0-3D4C-ABC1-BFCC0119A93B}"/>
              </a:ext>
            </a:extLst>
          </p:cNvPr>
          <p:cNvSpPr>
            <a:spLocks noGrp="1"/>
          </p:cNvSpPr>
          <p:nvPr>
            <p:ph type="dt" sz="half" idx="10"/>
          </p:nvPr>
        </p:nvSpPr>
        <p:spPr/>
        <p:txBody>
          <a:bodyPr/>
          <a:lstStyle/>
          <a:p>
            <a:r>
              <a:rPr lang="cs-CZ"/>
              <a:t>21.02.2022</a:t>
            </a:r>
          </a:p>
        </p:txBody>
      </p:sp>
      <p:sp>
        <p:nvSpPr>
          <p:cNvPr id="6" name="Zástupný symbol pro zápatí 5">
            <a:extLst>
              <a:ext uri="{FF2B5EF4-FFF2-40B4-BE49-F238E27FC236}">
                <a16:creationId xmlns:a16="http://schemas.microsoft.com/office/drawing/2014/main" id="{E7D2AC44-F960-D746-856F-0488AAABF0ED}"/>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A6E894C3-3974-3841-973A-EBDD4A18BFCB}"/>
              </a:ext>
            </a:extLst>
          </p:cNvPr>
          <p:cNvSpPr>
            <a:spLocks noGrp="1"/>
          </p:cNvSpPr>
          <p:nvPr>
            <p:ph type="sldNum" sz="quarter" idx="12"/>
          </p:nvPr>
        </p:nvSpPr>
        <p:spPr/>
        <p:txBody>
          <a:bodyPr/>
          <a:lstStyle/>
          <a:p>
            <a:fld id="{F756C1FA-8DED-774F-A9BF-965BD70CC5BD}" type="slidenum">
              <a:rPr lang="cs-CZ" smtClean="0"/>
              <a:t>‹#›</a:t>
            </a:fld>
            <a:endParaRPr lang="cs-CZ"/>
          </a:p>
        </p:txBody>
      </p:sp>
    </p:spTree>
    <p:extLst>
      <p:ext uri="{BB962C8B-B14F-4D97-AF65-F5344CB8AC3E}">
        <p14:creationId xmlns:p14="http://schemas.microsoft.com/office/powerpoint/2010/main" val="22040948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B143B6F-9D61-124F-9986-7DE8D91D7896}"/>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obrázku 2">
            <a:extLst>
              <a:ext uri="{FF2B5EF4-FFF2-40B4-BE49-F238E27FC236}">
                <a16:creationId xmlns:a16="http://schemas.microsoft.com/office/drawing/2014/main" id="{B184FF4E-EDAE-4D40-BA8C-F6093CC30A7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p>
        </p:txBody>
      </p:sp>
      <p:sp>
        <p:nvSpPr>
          <p:cNvPr id="4" name="Zástupný text 3">
            <a:extLst>
              <a:ext uri="{FF2B5EF4-FFF2-40B4-BE49-F238E27FC236}">
                <a16:creationId xmlns:a16="http://schemas.microsoft.com/office/drawing/2014/main" id="{60206F0B-6F67-3746-8B9F-FB42DE5A45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a:extLst>
              <a:ext uri="{FF2B5EF4-FFF2-40B4-BE49-F238E27FC236}">
                <a16:creationId xmlns:a16="http://schemas.microsoft.com/office/drawing/2014/main" id="{626AF41B-EB73-B049-ACCD-3FA0E9B4CC1C}"/>
              </a:ext>
            </a:extLst>
          </p:cNvPr>
          <p:cNvSpPr>
            <a:spLocks noGrp="1"/>
          </p:cNvSpPr>
          <p:nvPr>
            <p:ph type="dt" sz="half" idx="10"/>
          </p:nvPr>
        </p:nvSpPr>
        <p:spPr/>
        <p:txBody>
          <a:bodyPr/>
          <a:lstStyle/>
          <a:p>
            <a:r>
              <a:rPr lang="cs-CZ"/>
              <a:t>21.02.2022</a:t>
            </a:r>
          </a:p>
        </p:txBody>
      </p:sp>
      <p:sp>
        <p:nvSpPr>
          <p:cNvPr id="6" name="Zástupný symbol pro zápatí 5">
            <a:extLst>
              <a:ext uri="{FF2B5EF4-FFF2-40B4-BE49-F238E27FC236}">
                <a16:creationId xmlns:a16="http://schemas.microsoft.com/office/drawing/2014/main" id="{1453D8BE-FDF7-5243-8A49-BBC8AEBE142B}"/>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583D8E34-C96A-0649-A500-4C7413579911}"/>
              </a:ext>
            </a:extLst>
          </p:cNvPr>
          <p:cNvSpPr>
            <a:spLocks noGrp="1"/>
          </p:cNvSpPr>
          <p:nvPr>
            <p:ph type="sldNum" sz="quarter" idx="12"/>
          </p:nvPr>
        </p:nvSpPr>
        <p:spPr/>
        <p:txBody>
          <a:bodyPr/>
          <a:lstStyle/>
          <a:p>
            <a:fld id="{F756C1FA-8DED-774F-A9BF-965BD70CC5BD}" type="slidenum">
              <a:rPr lang="cs-CZ" smtClean="0"/>
              <a:t>‹#›</a:t>
            </a:fld>
            <a:endParaRPr lang="cs-CZ"/>
          </a:p>
        </p:txBody>
      </p:sp>
    </p:spTree>
    <p:extLst>
      <p:ext uri="{BB962C8B-B14F-4D97-AF65-F5344CB8AC3E}">
        <p14:creationId xmlns:p14="http://schemas.microsoft.com/office/powerpoint/2010/main" val="31542340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A1443AAB-CF41-0148-BC90-304F7189D449}"/>
              </a:ext>
            </a:extLst>
          </p:cNvPr>
          <p:cNvSpPr>
            <a:spLocks noGrp="1"/>
          </p:cNvSpPr>
          <p:nvPr>
            <p:ph type="title"/>
          </p:nvPr>
        </p:nvSpPr>
        <p:spPr>
          <a:xfrm>
            <a:off x="838200" y="1306800"/>
            <a:ext cx="10515600" cy="684000"/>
          </a:xfrm>
          <a:prstGeom prst="rect">
            <a:avLst/>
          </a:prstGeom>
        </p:spPr>
        <p:txBody>
          <a:bodyPr vert="horz" lIns="91440" tIns="45720" rIns="91440" bIns="45720" rtlCol="0" anchor="ctr">
            <a:normAutofit/>
          </a:bodyPr>
          <a:lstStyle/>
          <a:p>
            <a:r>
              <a:rPr lang="cs-CZ" dirty="0"/>
              <a:t>Kliknutím lze upravit styl.</a:t>
            </a:r>
          </a:p>
        </p:txBody>
      </p:sp>
      <p:sp>
        <p:nvSpPr>
          <p:cNvPr id="3" name="Zástupný text 2">
            <a:extLst>
              <a:ext uri="{FF2B5EF4-FFF2-40B4-BE49-F238E27FC236}">
                <a16:creationId xmlns:a16="http://schemas.microsoft.com/office/drawing/2014/main" id="{41188D97-627F-714B-A0B0-855A906B52B1}"/>
              </a:ext>
            </a:extLst>
          </p:cNvPr>
          <p:cNvSpPr>
            <a:spLocks noGrp="1"/>
          </p:cNvSpPr>
          <p:nvPr>
            <p:ph type="body" idx="1"/>
          </p:nvPr>
        </p:nvSpPr>
        <p:spPr>
          <a:xfrm>
            <a:off x="838200" y="2268000"/>
            <a:ext cx="10515600" cy="3862800"/>
          </a:xfrm>
          <a:prstGeom prst="rect">
            <a:avLst/>
          </a:prstGeom>
        </p:spPr>
        <p:txBody>
          <a:bodyPr vert="horz" lIns="91440" tIns="45720" rIns="91440" bIns="45720" rtlCol="0">
            <a:normAutofit/>
          </a:bodyPr>
          <a:lstStyle/>
          <a:p>
            <a:pPr lvl="0"/>
            <a:r>
              <a:rPr lang="cs-CZ" dirty="0"/>
              <a:t>Po kliknutí můžete upravovat styly textu v předloze.</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4" name="Zástupný symbol pro datum 3">
            <a:extLst>
              <a:ext uri="{FF2B5EF4-FFF2-40B4-BE49-F238E27FC236}">
                <a16:creationId xmlns:a16="http://schemas.microsoft.com/office/drawing/2014/main" id="{BD5F214B-FF17-2E4F-97E8-98C001A5C2F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rgbClr val="00549F"/>
                </a:solidFill>
              </a:defRPr>
            </a:lvl1pPr>
          </a:lstStyle>
          <a:p>
            <a:r>
              <a:rPr lang="cs-CZ"/>
              <a:t>21.02.2022</a:t>
            </a:r>
            <a:endParaRPr lang="cs-CZ" dirty="0"/>
          </a:p>
        </p:txBody>
      </p:sp>
      <p:sp>
        <p:nvSpPr>
          <p:cNvPr id="5" name="Zástupný symbol pro zápatí 4">
            <a:extLst>
              <a:ext uri="{FF2B5EF4-FFF2-40B4-BE49-F238E27FC236}">
                <a16:creationId xmlns:a16="http://schemas.microsoft.com/office/drawing/2014/main" id="{488D8351-1CFF-8748-B796-579D5EEDD7C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rgbClr val="00549F"/>
                </a:solidFill>
              </a:defRPr>
            </a:lvl1pPr>
          </a:lstStyle>
          <a:p>
            <a:endParaRPr lang="cs-CZ"/>
          </a:p>
        </p:txBody>
      </p:sp>
      <p:sp>
        <p:nvSpPr>
          <p:cNvPr id="6" name="Zástupný symbol pro číslo snímku 5">
            <a:extLst>
              <a:ext uri="{FF2B5EF4-FFF2-40B4-BE49-F238E27FC236}">
                <a16:creationId xmlns:a16="http://schemas.microsoft.com/office/drawing/2014/main" id="{D66384A0-3575-644F-943F-3D8B6A8E5FC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rgbClr val="00549F"/>
                </a:solidFill>
              </a:defRPr>
            </a:lvl1pPr>
          </a:lstStyle>
          <a:p>
            <a:fld id="{F756C1FA-8DED-774F-A9BF-965BD70CC5BD}" type="slidenum">
              <a:rPr lang="cs-CZ" smtClean="0"/>
              <a:pPr/>
              <a:t>‹#›</a:t>
            </a:fld>
            <a:endParaRPr lang="cs-CZ"/>
          </a:p>
        </p:txBody>
      </p:sp>
      <p:pic>
        <p:nvPicPr>
          <p:cNvPr id="7" name="Grafický objekt 6">
            <a:extLst>
              <a:ext uri="{FF2B5EF4-FFF2-40B4-BE49-F238E27FC236}">
                <a16:creationId xmlns:a16="http://schemas.microsoft.com/office/drawing/2014/main" id="{7F005F39-F40F-D346-82E7-15471EBD534F}"/>
              </a:ext>
            </a:extLst>
          </p:cNvPr>
          <p:cNvPicPr>
            <a:picLocks noChangeAspect="1"/>
          </p:cNvPicPr>
          <p:nvPr userDrawn="1"/>
        </p:nvPicPr>
        <p:blipFill>
          <a:blip r:embed="rId13">
            <a:extLst>
              <a:ext uri="{96DAC541-7B7A-43D3-8B79-37D633B846F1}">
                <asvg:svgBlip xmlns:asvg="http://schemas.microsoft.com/office/drawing/2016/SVG/main" xmlns="" r:embed="rId14"/>
              </a:ext>
            </a:extLst>
          </a:blip>
          <a:stretch>
            <a:fillRect/>
          </a:stretch>
        </p:blipFill>
        <p:spPr>
          <a:xfrm>
            <a:off x="0" y="0"/>
            <a:ext cx="2111835" cy="1521065"/>
          </a:xfrm>
          <a:prstGeom prst="rect">
            <a:avLst/>
          </a:prstGeom>
        </p:spPr>
      </p:pic>
    </p:spTree>
    <p:extLst>
      <p:ext uri="{BB962C8B-B14F-4D97-AF65-F5344CB8AC3E}">
        <p14:creationId xmlns:p14="http://schemas.microsoft.com/office/powerpoint/2010/main" val="41437372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4400" kern="1200">
          <a:solidFill>
            <a:srgbClr val="00549F"/>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549F"/>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549F"/>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549F"/>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549F"/>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549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2.sv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hyperlink" Target="https://www.affc-ok.cz/cs"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https://www.affc-ok.cz/cs" TargetMode="External"/><Relationship Id="rId5" Type="http://schemas.openxmlformats.org/officeDocument/2006/relationships/hyperlink" Target="mailto:l.brlkova@olkraj.cz" TargetMode="External"/><Relationship Id="rId4" Type="http://schemas.openxmlformats.org/officeDocument/2006/relationships/hyperlink" Target="http://www.affc-ok.cz/"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sv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6.emf"/><Relationship Id="rId4" Type="http://schemas.openxmlformats.org/officeDocument/2006/relationships/image" Target="../media/image2.sv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2.svg"/></Relationships>
</file>

<file path=ppt/slides/_rels/slide1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hyperlink" Target="https://www.olkraj.cz/programove-prohlaseni-rok-cl-5004.html" TargetMode="External"/><Relationship Id="rId4" Type="http://schemas.openxmlformats.org/officeDocument/2006/relationships/image" Target="../media/image2.svg"/></Relationships>
</file>

<file path=ppt/slides/_rels/slide2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svg"/></Relationships>
</file>

<file path=ppt/slides/_rels/slide3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svg"/></Relationships>
</file>

<file path=ppt/slides/_rels/slide4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Skupina 13">
            <a:extLst>
              <a:ext uri="{FF2B5EF4-FFF2-40B4-BE49-F238E27FC236}">
                <a16:creationId xmlns:a16="http://schemas.microsoft.com/office/drawing/2014/main" id="{1F89291F-BFF3-F149-8545-E5BD693BB10A}"/>
              </a:ext>
            </a:extLst>
          </p:cNvPr>
          <p:cNvGrpSpPr/>
          <p:nvPr/>
        </p:nvGrpSpPr>
        <p:grpSpPr>
          <a:xfrm>
            <a:off x="-1" y="0"/>
            <a:ext cx="12192001" cy="6858000"/>
            <a:chOff x="-1" y="0"/>
            <a:chExt cx="12192001" cy="6858000"/>
          </a:xfrm>
        </p:grpSpPr>
        <p:sp>
          <p:nvSpPr>
            <p:cNvPr id="7" name="Obdélník 6">
              <a:extLst>
                <a:ext uri="{FF2B5EF4-FFF2-40B4-BE49-F238E27FC236}">
                  <a16:creationId xmlns:a16="http://schemas.microsoft.com/office/drawing/2014/main" id="{9B8A71D6-4121-A049-9152-97C298ED2BB1}"/>
                </a:ext>
              </a:extLst>
            </p:cNvPr>
            <p:cNvSpPr/>
            <p:nvPr/>
          </p:nvSpPr>
          <p:spPr>
            <a:xfrm>
              <a:off x="-1" y="0"/>
              <a:ext cx="121920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pic>
          <p:nvPicPr>
            <p:cNvPr id="20" name="Grafický objekt 19">
              <a:extLst>
                <a:ext uri="{FF2B5EF4-FFF2-40B4-BE49-F238E27FC236}">
                  <a16:creationId xmlns:a16="http://schemas.microsoft.com/office/drawing/2014/main" id="{D859EB27-7C8D-FB4C-ABB8-C95E4E301079}"/>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6768667" y="765706"/>
              <a:ext cx="4259696" cy="532462"/>
            </a:xfrm>
            <a:prstGeom prst="rect">
              <a:avLst/>
            </a:prstGeom>
          </p:spPr>
        </p:pic>
        <p:pic>
          <p:nvPicPr>
            <p:cNvPr id="8" name="Grafický objekt 7">
              <a:extLst>
                <a:ext uri="{FF2B5EF4-FFF2-40B4-BE49-F238E27FC236}">
                  <a16:creationId xmlns:a16="http://schemas.microsoft.com/office/drawing/2014/main" id="{8F093256-8D25-044F-BFF0-EF923A8BDF24}"/>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1" y="0"/>
              <a:ext cx="7896226" cy="5687314"/>
            </a:xfrm>
            <a:prstGeom prst="rect">
              <a:avLst/>
            </a:prstGeom>
          </p:spPr>
        </p:pic>
      </p:grpSp>
      <p:sp>
        <p:nvSpPr>
          <p:cNvPr id="2" name="Nadpis 1">
            <a:extLst>
              <a:ext uri="{FF2B5EF4-FFF2-40B4-BE49-F238E27FC236}">
                <a16:creationId xmlns:a16="http://schemas.microsoft.com/office/drawing/2014/main" id="{C2A064BA-43CA-F941-BCEA-9499EDA1D9BB}"/>
              </a:ext>
            </a:extLst>
          </p:cNvPr>
          <p:cNvSpPr>
            <a:spLocks noGrp="1"/>
          </p:cNvSpPr>
          <p:nvPr>
            <p:ph type="ctrTitle"/>
          </p:nvPr>
        </p:nvSpPr>
        <p:spPr>
          <a:xfrm>
            <a:off x="449179" y="3052956"/>
            <a:ext cx="10688625" cy="1957137"/>
          </a:xfrm>
        </p:spPr>
        <p:txBody>
          <a:bodyPr anchor="b">
            <a:normAutofit/>
          </a:bodyPr>
          <a:lstStyle/>
          <a:p>
            <a:r>
              <a:rPr lang="cs-CZ" sz="3300" dirty="0">
                <a:latin typeface="Inter" panose="02000503000000020004" pitchFamily="2" charset="0"/>
                <a:ea typeface="Inter" panose="02000503000000020004" pitchFamily="2" charset="0"/>
                <a:cs typeface="Arial" panose="020B0604020202020204" pitchFamily="34" charset="0"/>
              </a:rPr>
              <a:t>Program obnovy venkova Olomouckého kraje – dotační možnosti a kritéria</a:t>
            </a:r>
            <a:br>
              <a:rPr lang="cs-CZ" sz="3300" dirty="0">
                <a:latin typeface="Inter" panose="02000503000000020004" pitchFamily="2" charset="0"/>
                <a:ea typeface="Inter" panose="02000503000000020004" pitchFamily="2" charset="0"/>
                <a:cs typeface="Arial" panose="020B0604020202020204" pitchFamily="34" charset="0"/>
              </a:rPr>
            </a:br>
            <a:endParaRPr lang="cs-CZ" sz="3300" dirty="0">
              <a:solidFill>
                <a:srgbClr val="00549F"/>
              </a:solidFill>
              <a:latin typeface="Inter" panose="02000503000000020004" pitchFamily="2" charset="0"/>
              <a:ea typeface="Inter" panose="02000503000000020004" pitchFamily="2" charset="0"/>
              <a:cs typeface="Arial" panose="020B0604020202020204" pitchFamily="34" charset="0"/>
            </a:endParaRPr>
          </a:p>
        </p:txBody>
      </p:sp>
      <p:sp>
        <p:nvSpPr>
          <p:cNvPr id="3" name="Podnadpis 2">
            <a:extLst>
              <a:ext uri="{FF2B5EF4-FFF2-40B4-BE49-F238E27FC236}">
                <a16:creationId xmlns:a16="http://schemas.microsoft.com/office/drawing/2014/main" id="{130E3B1F-FFD6-DA4C-BD66-F1C7A0B2CBA5}"/>
              </a:ext>
            </a:extLst>
          </p:cNvPr>
          <p:cNvSpPr>
            <a:spLocks noGrp="1"/>
          </p:cNvSpPr>
          <p:nvPr>
            <p:ph type="subTitle" idx="1"/>
          </p:nvPr>
        </p:nvSpPr>
        <p:spPr>
          <a:xfrm>
            <a:off x="4074696" y="5127922"/>
            <a:ext cx="7063110" cy="725439"/>
          </a:xfrm>
        </p:spPr>
        <p:txBody>
          <a:bodyPr>
            <a:normAutofit fontScale="92500" lnSpcReduction="10000"/>
          </a:bodyPr>
          <a:lstStyle/>
          <a:p>
            <a:r>
              <a:rPr lang="cs-CZ" b="1" dirty="0">
                <a:latin typeface="Calibri" panose="020F0502020204030204" pitchFamily="34" charset="0"/>
                <a:cs typeface="Calibri" panose="020F0502020204030204" pitchFamily="34" charset="0"/>
              </a:rPr>
              <a:t> Setkání zástupců samospráv Olomouckého a Zlínského kraje</a:t>
            </a:r>
          </a:p>
          <a:p>
            <a:r>
              <a:rPr lang="cs-CZ" dirty="0">
                <a:latin typeface="Calibri" panose="020F0502020204030204" pitchFamily="34" charset="0"/>
                <a:cs typeface="Calibri" panose="020F0502020204030204" pitchFamily="34" charset="0"/>
              </a:rPr>
              <a:t>Olomouc 3. 10. 2023</a:t>
            </a:r>
            <a:endParaRPr lang="cs-CZ" sz="2000" dirty="0">
              <a:solidFill>
                <a:srgbClr val="00549F"/>
              </a:solidFill>
              <a:latin typeface="Calibri" panose="020F0502020204030204" pitchFamily="34" charset="0"/>
              <a:ea typeface="Inter" panose="02000503000000020004" pitchFamily="2" charset="0"/>
              <a:cs typeface="Calibri" panose="020F0502020204030204" pitchFamily="34" charset="0"/>
            </a:endParaRPr>
          </a:p>
        </p:txBody>
      </p:sp>
      <p:sp>
        <p:nvSpPr>
          <p:cNvPr id="9" name="Podnadpis 2">
            <a:extLst>
              <a:ext uri="{FF2B5EF4-FFF2-40B4-BE49-F238E27FC236}">
                <a16:creationId xmlns:a16="http://schemas.microsoft.com/office/drawing/2014/main" id="{130E3B1F-FFD6-DA4C-BD66-F1C7A0B2CBA5}"/>
              </a:ext>
            </a:extLst>
          </p:cNvPr>
          <p:cNvSpPr txBox="1">
            <a:spLocks/>
          </p:cNvSpPr>
          <p:nvPr/>
        </p:nvSpPr>
        <p:spPr>
          <a:xfrm>
            <a:off x="4386368" y="5805143"/>
            <a:ext cx="6751435" cy="935027"/>
          </a:xfrm>
          <a:prstGeom prst="rect">
            <a:avLst/>
          </a:prstGeom>
        </p:spPr>
        <p:txBody>
          <a:bodyPr vert="horz" lIns="91440" tIns="45720" rIns="91440" bIns="45720" rtlCol="0">
            <a:normAutofit/>
          </a:bodyPr>
          <a:lstStyle>
            <a:lvl1pPr marL="0" indent="0" algn="r" defTabSz="914400" rtl="0" eaLnBrk="1" latinLnBrk="0" hangingPunct="1">
              <a:lnSpc>
                <a:spcPct val="90000"/>
              </a:lnSpc>
              <a:spcBef>
                <a:spcPts val="1000"/>
              </a:spcBef>
              <a:buFont typeface="Arial" panose="020B0604020202020204" pitchFamily="34" charset="0"/>
              <a:buNone/>
              <a:defRPr sz="2000" kern="1200">
                <a:solidFill>
                  <a:srgbClr val="00549F"/>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rgbClr val="00549F"/>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rgbClr val="00549F"/>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00549F"/>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00549F"/>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cs-CZ" dirty="0">
              <a:latin typeface="Inter" panose="02000503000000020004" pitchFamily="2" charset="0"/>
              <a:ea typeface="Inter" panose="02000503000000020004" pitchFamily="2" charset="0"/>
              <a:cs typeface="Arial" panose="020B0604020202020204" pitchFamily="34" charset="0"/>
            </a:endParaRPr>
          </a:p>
        </p:txBody>
      </p:sp>
      <p:pic>
        <p:nvPicPr>
          <p:cNvPr id="10" name="Obrázek 9" descr="C:\Users\ok_krma7014\AppData\Local\Microsoft\Windows\INetCache\Content.Outlook\SGU3K00N\logopov_2023_2 (004).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45405" y="1833756"/>
            <a:ext cx="1905000" cy="1219200"/>
          </a:xfrm>
          <a:prstGeom prst="rect">
            <a:avLst/>
          </a:prstGeom>
          <a:noFill/>
          <a:ln>
            <a:noFill/>
          </a:ln>
        </p:spPr>
      </p:pic>
    </p:spTree>
    <p:extLst>
      <p:ext uri="{BB962C8B-B14F-4D97-AF65-F5344CB8AC3E}">
        <p14:creationId xmlns:p14="http://schemas.microsoft.com/office/powerpoint/2010/main" val="16532124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cký objekt 6">
            <a:extLst>
              <a:ext uri="{FF2B5EF4-FFF2-40B4-BE49-F238E27FC236}">
                <a16:creationId xmlns:a16="http://schemas.microsoft.com/office/drawing/2014/main" id="{7F005F39-F40F-D346-82E7-15471EBD534F}"/>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0" y="0"/>
            <a:ext cx="2111835" cy="1521065"/>
          </a:xfrm>
          <a:prstGeom prst="rect">
            <a:avLst/>
          </a:prstGeom>
        </p:spPr>
      </p:pic>
      <p:sp>
        <p:nvSpPr>
          <p:cNvPr id="18" name="Nadpis 17">
            <a:extLst>
              <a:ext uri="{FF2B5EF4-FFF2-40B4-BE49-F238E27FC236}">
                <a16:creationId xmlns:a16="http://schemas.microsoft.com/office/drawing/2014/main" id="{85D1CE5D-F808-2E45-8B02-BFE390F67473}"/>
              </a:ext>
            </a:extLst>
          </p:cNvPr>
          <p:cNvSpPr>
            <a:spLocks noGrp="1"/>
          </p:cNvSpPr>
          <p:nvPr>
            <p:ph type="title"/>
          </p:nvPr>
        </p:nvSpPr>
        <p:spPr>
          <a:xfrm>
            <a:off x="1042737" y="593558"/>
            <a:ext cx="10732168" cy="705854"/>
          </a:xfrm>
        </p:spPr>
        <p:txBody>
          <a:bodyPr anchor="t">
            <a:normAutofit/>
          </a:bodyPr>
          <a:lstStyle/>
          <a:p>
            <a:pPr algn="ctr"/>
            <a:r>
              <a:rPr lang="cs-CZ" sz="3200" b="1" dirty="0">
                <a:solidFill>
                  <a:schemeClr val="tx2"/>
                </a:solidFill>
                <a:latin typeface="Calibri" panose="020F0502020204030204" pitchFamily="34" charset="0"/>
                <a:ea typeface="Inter" panose="02000503000000020004" pitchFamily="2" charset="0"/>
                <a:cs typeface="Calibri" panose="020F0502020204030204" pitchFamily="34" charset="0"/>
              </a:rPr>
              <a:t>Program obnovy venkova Olomouckého kraje</a:t>
            </a:r>
          </a:p>
        </p:txBody>
      </p:sp>
      <p:sp>
        <p:nvSpPr>
          <p:cNvPr id="19" name="Zástupný obsah 18">
            <a:extLst>
              <a:ext uri="{FF2B5EF4-FFF2-40B4-BE49-F238E27FC236}">
                <a16:creationId xmlns:a16="http://schemas.microsoft.com/office/drawing/2014/main" id="{EAB38407-8379-8D4F-A618-E21007843527}"/>
              </a:ext>
            </a:extLst>
          </p:cNvPr>
          <p:cNvSpPr>
            <a:spLocks noGrp="1"/>
          </p:cNvSpPr>
          <p:nvPr>
            <p:ph idx="1"/>
          </p:nvPr>
        </p:nvSpPr>
        <p:spPr>
          <a:xfrm>
            <a:off x="838200" y="1521065"/>
            <a:ext cx="10515600" cy="5056938"/>
          </a:xfrm>
        </p:spPr>
        <p:txBody>
          <a:bodyPr>
            <a:normAutofit/>
          </a:bodyPr>
          <a:lstStyle/>
          <a:p>
            <a:pPr marL="0" lvl="0" indent="0" algn="just" fontAlgn="base">
              <a:lnSpc>
                <a:spcPct val="100000"/>
              </a:lnSpc>
              <a:spcBef>
                <a:spcPct val="0"/>
              </a:spcBef>
              <a:buClr>
                <a:srgbClr val="003366"/>
              </a:buClr>
              <a:buNone/>
              <a:defRPr/>
            </a:pPr>
            <a:r>
              <a:rPr lang="cs-CZ" sz="2000" b="1" dirty="0">
                <a:solidFill>
                  <a:srgbClr val="0070C0"/>
                </a:solidFill>
                <a:latin typeface="Arial" charset="0"/>
              </a:rPr>
              <a:t>01_01_01_Podpora budování a obnovy infrastruktury obce</a:t>
            </a:r>
          </a:p>
          <a:p>
            <a:pPr marL="0" indent="0" algn="just" fontAlgn="base">
              <a:lnSpc>
                <a:spcPct val="100000"/>
              </a:lnSpc>
              <a:spcBef>
                <a:spcPct val="0"/>
              </a:spcBef>
              <a:buClr>
                <a:srgbClr val="003366"/>
              </a:buClr>
              <a:buNone/>
              <a:defRPr/>
            </a:pPr>
            <a:r>
              <a:rPr lang="cs-CZ" sz="2000" dirty="0">
                <a:solidFill>
                  <a:srgbClr val="0070C0"/>
                </a:solidFill>
                <a:latin typeface="Arial" charset="0"/>
              </a:rPr>
              <a:t>Kritéria hodnocení žádostí:</a:t>
            </a:r>
          </a:p>
          <a:p>
            <a:pPr marL="0" indent="0" algn="just" fontAlgn="base">
              <a:lnSpc>
                <a:spcPct val="100000"/>
              </a:lnSpc>
              <a:spcBef>
                <a:spcPct val="0"/>
              </a:spcBef>
              <a:buClr>
                <a:srgbClr val="003366"/>
              </a:buClr>
              <a:buNone/>
              <a:defRPr/>
            </a:pPr>
            <a:r>
              <a:rPr lang="cs-CZ" sz="2000" dirty="0">
                <a:solidFill>
                  <a:srgbClr val="0070C0"/>
                </a:solidFill>
                <a:latin typeface="Arial" charset="0"/>
              </a:rPr>
              <a:t>         </a:t>
            </a:r>
          </a:p>
          <a:p>
            <a:pPr marL="0" indent="0" algn="just" fontAlgn="base">
              <a:lnSpc>
                <a:spcPct val="100000"/>
              </a:lnSpc>
              <a:spcBef>
                <a:spcPct val="0"/>
              </a:spcBef>
              <a:buClr>
                <a:srgbClr val="003366"/>
              </a:buClr>
              <a:buNone/>
              <a:defRPr/>
            </a:pPr>
            <a:endParaRPr lang="cs-CZ" sz="2000" dirty="0">
              <a:solidFill>
                <a:srgbClr val="0070C0"/>
              </a:solidFill>
              <a:latin typeface="Arial" charset="0"/>
            </a:endParaRPr>
          </a:p>
          <a:p>
            <a:pPr marL="0" indent="0" algn="just" fontAlgn="base">
              <a:lnSpc>
                <a:spcPct val="100000"/>
              </a:lnSpc>
              <a:spcBef>
                <a:spcPct val="0"/>
              </a:spcBef>
              <a:buClr>
                <a:srgbClr val="003366"/>
              </a:buClr>
              <a:buNone/>
              <a:defRPr/>
            </a:pPr>
            <a:endParaRPr lang="cs-CZ" sz="2000" dirty="0">
              <a:solidFill>
                <a:srgbClr val="0070C0"/>
              </a:solidFill>
              <a:latin typeface="Arial" charset="0"/>
            </a:endParaRPr>
          </a:p>
          <a:p>
            <a:pPr marL="0" indent="0" algn="just" fontAlgn="base">
              <a:lnSpc>
                <a:spcPct val="100000"/>
              </a:lnSpc>
              <a:spcBef>
                <a:spcPct val="0"/>
              </a:spcBef>
              <a:buClr>
                <a:srgbClr val="003366"/>
              </a:buClr>
              <a:buNone/>
              <a:defRPr/>
            </a:pPr>
            <a:endParaRPr lang="cs-CZ" sz="2000" dirty="0">
              <a:solidFill>
                <a:srgbClr val="0070C0"/>
              </a:solidFill>
              <a:latin typeface="Arial" charset="0"/>
            </a:endParaRPr>
          </a:p>
          <a:p>
            <a:pPr marL="0" indent="0" algn="just" fontAlgn="base">
              <a:lnSpc>
                <a:spcPct val="100000"/>
              </a:lnSpc>
              <a:spcBef>
                <a:spcPct val="0"/>
              </a:spcBef>
              <a:buClr>
                <a:srgbClr val="003366"/>
              </a:buClr>
              <a:buNone/>
              <a:defRPr/>
            </a:pPr>
            <a:endParaRPr lang="cs-CZ" sz="2000" dirty="0">
              <a:solidFill>
                <a:srgbClr val="0070C0"/>
              </a:solidFill>
              <a:latin typeface="Arial" charset="0"/>
            </a:endParaRPr>
          </a:p>
          <a:p>
            <a:pPr algn="just" fontAlgn="base">
              <a:lnSpc>
                <a:spcPct val="100000"/>
              </a:lnSpc>
              <a:spcBef>
                <a:spcPct val="0"/>
              </a:spcBef>
              <a:buClr>
                <a:srgbClr val="003366"/>
              </a:buClr>
              <a:buFont typeface="Wingdings" panose="05000000000000000000" pitchFamily="2" charset="2"/>
              <a:buChar char="§"/>
              <a:defRPr/>
            </a:pPr>
            <a:endParaRPr lang="cs-CZ" sz="2000" dirty="0">
              <a:solidFill>
                <a:srgbClr val="0070C0"/>
              </a:solidFill>
              <a:latin typeface="Arial" charset="0"/>
            </a:endParaRPr>
          </a:p>
          <a:p>
            <a:pPr algn="just" fontAlgn="base">
              <a:lnSpc>
                <a:spcPct val="100000"/>
              </a:lnSpc>
              <a:spcBef>
                <a:spcPct val="0"/>
              </a:spcBef>
              <a:buClr>
                <a:srgbClr val="003366"/>
              </a:buClr>
              <a:buFont typeface="Wingdings" panose="05000000000000000000" pitchFamily="2" charset="2"/>
              <a:buChar char="§"/>
              <a:defRPr/>
            </a:pPr>
            <a:endParaRPr lang="cs-CZ" sz="2000" dirty="0">
              <a:solidFill>
                <a:srgbClr val="0070C0"/>
              </a:solidFill>
              <a:latin typeface="Arial" charset="0"/>
            </a:endParaRPr>
          </a:p>
          <a:p>
            <a:pPr algn="just" fontAlgn="base">
              <a:lnSpc>
                <a:spcPct val="100000"/>
              </a:lnSpc>
              <a:spcBef>
                <a:spcPct val="0"/>
              </a:spcBef>
              <a:buClr>
                <a:srgbClr val="003366"/>
              </a:buClr>
              <a:defRPr/>
            </a:pPr>
            <a:endParaRPr lang="cs-CZ" sz="2000" dirty="0">
              <a:solidFill>
                <a:srgbClr val="0070C0"/>
              </a:solidFill>
              <a:latin typeface="Arial" charset="0"/>
            </a:endParaRPr>
          </a:p>
          <a:p>
            <a:pPr marL="0" indent="0">
              <a:buNone/>
            </a:pPr>
            <a:endParaRPr lang="cs-CZ" sz="1400" dirty="0">
              <a:solidFill>
                <a:schemeClr val="tx2"/>
              </a:solidFill>
              <a:latin typeface="Inter" panose="02000503000000020004" pitchFamily="2" charset="0"/>
              <a:ea typeface="Inter" panose="02000503000000020004" pitchFamily="2" charset="0"/>
            </a:endParaRPr>
          </a:p>
        </p:txBody>
      </p:sp>
      <p:sp>
        <p:nvSpPr>
          <p:cNvPr id="6" name="Zástupný symbol pro číslo snímku 5">
            <a:extLst>
              <a:ext uri="{FF2B5EF4-FFF2-40B4-BE49-F238E27FC236}">
                <a16:creationId xmlns:a16="http://schemas.microsoft.com/office/drawing/2014/main" id="{8F97B5B9-D8B0-F645-A37F-C2085B5EC2FC}"/>
              </a:ext>
            </a:extLst>
          </p:cNvPr>
          <p:cNvSpPr>
            <a:spLocks noGrp="1"/>
          </p:cNvSpPr>
          <p:nvPr>
            <p:ph type="sldNum" sz="quarter" idx="12"/>
          </p:nvPr>
        </p:nvSpPr>
        <p:spPr/>
        <p:txBody>
          <a:bodyPr/>
          <a:lstStyle/>
          <a:p>
            <a:fld id="{F756C1FA-8DED-774F-A9BF-965BD70CC5BD}" type="slidenum">
              <a:rPr lang="cs-CZ" smtClean="0">
                <a:solidFill>
                  <a:schemeClr val="tx2"/>
                </a:solidFill>
              </a:rPr>
              <a:t>10</a:t>
            </a:fld>
            <a:endParaRPr lang="cs-CZ" dirty="0">
              <a:solidFill>
                <a:schemeClr val="tx2"/>
              </a:solidFill>
            </a:endParaRPr>
          </a:p>
        </p:txBody>
      </p:sp>
      <p:graphicFrame>
        <p:nvGraphicFramePr>
          <p:cNvPr id="2" name="Tabulka 1">
            <a:extLst>
              <a:ext uri="{FF2B5EF4-FFF2-40B4-BE49-F238E27FC236}">
                <a16:creationId xmlns:a16="http://schemas.microsoft.com/office/drawing/2014/main" id="{7B285FCB-0C41-787C-4B9A-54BA8AF6635B}"/>
              </a:ext>
            </a:extLst>
          </p:cNvPr>
          <p:cNvGraphicFramePr>
            <a:graphicFrameLocks noGrp="1"/>
          </p:cNvGraphicFramePr>
          <p:nvPr>
            <p:extLst>
              <p:ext uri="{D42A27DB-BD31-4B8C-83A1-F6EECF244321}">
                <p14:modId xmlns:p14="http://schemas.microsoft.com/office/powerpoint/2010/main" val="2327423385"/>
              </p:ext>
            </p:extLst>
          </p:nvPr>
        </p:nvGraphicFramePr>
        <p:xfrm>
          <a:off x="2111835" y="2259353"/>
          <a:ext cx="7778337" cy="3885191"/>
        </p:xfrm>
        <a:graphic>
          <a:graphicData uri="http://schemas.openxmlformats.org/drawingml/2006/table">
            <a:tbl>
              <a:tblPr firstRow="1" firstCol="1" bandRow="1">
                <a:tableStyleId>{5C22544A-7EE6-4342-B048-85BDC9FD1C3A}</a:tableStyleId>
              </a:tblPr>
              <a:tblGrid>
                <a:gridCol w="1175656">
                  <a:extLst>
                    <a:ext uri="{9D8B030D-6E8A-4147-A177-3AD203B41FA5}">
                      <a16:colId xmlns:a16="http://schemas.microsoft.com/office/drawing/2014/main" val="892012944"/>
                    </a:ext>
                  </a:extLst>
                </a:gridCol>
                <a:gridCol w="4710074">
                  <a:extLst>
                    <a:ext uri="{9D8B030D-6E8A-4147-A177-3AD203B41FA5}">
                      <a16:colId xmlns:a16="http://schemas.microsoft.com/office/drawing/2014/main" val="1396407833"/>
                    </a:ext>
                  </a:extLst>
                </a:gridCol>
                <a:gridCol w="1892607">
                  <a:extLst>
                    <a:ext uri="{9D8B030D-6E8A-4147-A177-3AD203B41FA5}">
                      <a16:colId xmlns:a16="http://schemas.microsoft.com/office/drawing/2014/main" val="748740162"/>
                    </a:ext>
                  </a:extLst>
                </a:gridCol>
              </a:tblGrid>
              <a:tr h="593661">
                <a:tc>
                  <a:txBody>
                    <a:bodyPr/>
                    <a:lstStyle/>
                    <a:p>
                      <a:pPr marL="540385" indent="-540385" algn="ctr">
                        <a:lnSpc>
                          <a:spcPct val="107000"/>
                        </a:lnSpc>
                        <a:spcAft>
                          <a:spcPts val="600"/>
                        </a:spcAft>
                        <a:tabLst>
                          <a:tab pos="2576195" algn="ctr"/>
                        </a:tabLst>
                      </a:pPr>
                      <a:r>
                        <a:rPr lang="cs-CZ" sz="1200" dirty="0">
                          <a:effectLst/>
                          <a:latin typeface="Arial" panose="020B0604020202020204" pitchFamily="34" charset="0"/>
                          <a:cs typeface="Arial" panose="020B0604020202020204" pitchFamily="34" charset="0"/>
                        </a:rPr>
                        <a:t>A2</a:t>
                      </a:r>
                      <a:endParaRPr lang="cs-CZ" sz="1200" dirty="0">
                        <a:effectLst/>
                        <a:latin typeface="Arial" panose="020B0604020202020204" pitchFamily="34" charset="0"/>
                        <a:ea typeface="Calibri" panose="020F0502020204030204" pitchFamily="34" charset="0"/>
                        <a:cs typeface="Arial" panose="020B0604020202020204" pitchFamily="34" charset="0"/>
                      </a:endParaRPr>
                    </a:p>
                  </a:txBody>
                  <a:tcPr marL="28122" marR="28122" marT="0" marB="0" anchor="ctr"/>
                </a:tc>
                <a:tc>
                  <a:txBody>
                    <a:bodyPr/>
                    <a:lstStyle/>
                    <a:p>
                      <a:pPr marL="0" indent="-540385" algn="just">
                        <a:lnSpc>
                          <a:spcPct val="107000"/>
                        </a:lnSpc>
                        <a:spcAft>
                          <a:spcPts val="600"/>
                        </a:spcAft>
                        <a:tabLst>
                          <a:tab pos="2576195" algn="ctr"/>
                        </a:tabLst>
                      </a:pPr>
                      <a:r>
                        <a:rPr lang="cs-CZ" sz="1200" b="1" kern="1200" dirty="0">
                          <a:solidFill>
                            <a:schemeClr val="dk1"/>
                          </a:solidFill>
                          <a:effectLst/>
                          <a:latin typeface="Arial" panose="020B0604020202020204" pitchFamily="34" charset="0"/>
                          <a:ea typeface="+mn-ea"/>
                          <a:cs typeface="Arial" panose="020B0604020202020204" pitchFamily="34" charset="0"/>
                        </a:rPr>
                        <a:t>Počet všech poskytnutých (schválených) dotací žadateli v rámci tohoto dotačního titulu od roku 2021 (2021-2023) </a:t>
                      </a:r>
                    </a:p>
                  </a:txBody>
                  <a:tcPr marL="28122" marR="28122" marT="0" marB="0" anchor="ctr">
                    <a:solidFill>
                      <a:srgbClr val="CBD1DF"/>
                    </a:solidFill>
                  </a:tcPr>
                </a:tc>
                <a:tc>
                  <a:txBody>
                    <a:bodyPr/>
                    <a:lstStyle/>
                    <a:p>
                      <a:pPr marL="540385" indent="-540385" algn="ctr" defTabSz="914400" rtl="0" eaLnBrk="1" latinLnBrk="0" hangingPunct="1">
                        <a:lnSpc>
                          <a:spcPct val="107000"/>
                        </a:lnSpc>
                        <a:spcAft>
                          <a:spcPts val="600"/>
                        </a:spcAft>
                      </a:pPr>
                      <a:r>
                        <a:rPr lang="cs-CZ" sz="1200" kern="1200" dirty="0">
                          <a:solidFill>
                            <a:schemeClr val="dk1"/>
                          </a:solidFill>
                          <a:effectLst/>
                          <a:latin typeface="Arial" panose="020B0604020202020204" pitchFamily="34" charset="0"/>
                          <a:ea typeface="+mn-ea"/>
                          <a:cs typeface="Arial" panose="020B0604020202020204" pitchFamily="34" charset="0"/>
                        </a:rPr>
                        <a:t>Počet bodů (max. 15):</a:t>
                      </a:r>
                    </a:p>
                  </a:txBody>
                  <a:tcPr marL="28122" marR="28122" marT="0" marB="0" anchor="ctr">
                    <a:solidFill>
                      <a:srgbClr val="CBD1DF"/>
                    </a:solidFill>
                  </a:tcPr>
                </a:tc>
                <a:extLst>
                  <a:ext uri="{0D108BD9-81ED-4DB2-BD59-A6C34878D82A}">
                    <a16:rowId xmlns:a16="http://schemas.microsoft.com/office/drawing/2014/main" val="2687096053"/>
                  </a:ext>
                </a:extLst>
              </a:tr>
              <a:tr h="369952">
                <a:tc rowSpan="4">
                  <a:txBody>
                    <a:bodyPr/>
                    <a:lstStyle/>
                    <a:p>
                      <a:pPr marL="540385" indent="-540385" algn="l">
                        <a:lnSpc>
                          <a:spcPct val="107000"/>
                        </a:lnSpc>
                        <a:spcAft>
                          <a:spcPts val="600"/>
                        </a:spcAft>
                        <a:tabLst>
                          <a:tab pos="2576195" algn="ctr"/>
                        </a:tabLst>
                      </a:pPr>
                      <a:r>
                        <a:rPr lang="cs-CZ" sz="1200">
                          <a:effectLst/>
                          <a:latin typeface="Arial" panose="020B0604020202020204" pitchFamily="34" charset="0"/>
                          <a:cs typeface="Arial" panose="020B0604020202020204" pitchFamily="34" charset="0"/>
                        </a:rPr>
                        <a:t> </a:t>
                      </a:r>
                      <a:endParaRPr lang="cs-CZ" sz="1200">
                        <a:effectLst/>
                        <a:latin typeface="Arial" panose="020B0604020202020204" pitchFamily="34" charset="0"/>
                        <a:ea typeface="Calibri" panose="020F0502020204030204" pitchFamily="34" charset="0"/>
                        <a:cs typeface="Arial" panose="020B0604020202020204" pitchFamily="34" charset="0"/>
                      </a:endParaRPr>
                    </a:p>
                  </a:txBody>
                  <a:tcPr marL="28122" marR="28122" marT="0" marB="0" anchor="ctr"/>
                </a:tc>
                <a:tc>
                  <a:txBody>
                    <a:bodyPr/>
                    <a:lstStyle/>
                    <a:p>
                      <a:pPr marL="540385" indent="-540385" algn="l">
                        <a:lnSpc>
                          <a:spcPct val="107000"/>
                        </a:lnSpc>
                        <a:spcAft>
                          <a:spcPts val="600"/>
                        </a:spcAft>
                        <a:tabLst>
                          <a:tab pos="2576195" algn="ctr"/>
                        </a:tabLst>
                      </a:pPr>
                      <a:r>
                        <a:rPr lang="cs-CZ" sz="1200" dirty="0">
                          <a:effectLst/>
                          <a:latin typeface="Arial" panose="020B0604020202020204" pitchFamily="34" charset="0"/>
                          <a:cs typeface="Arial" panose="020B0604020202020204" pitchFamily="34" charset="0"/>
                        </a:rPr>
                        <a:t>0 </a:t>
                      </a:r>
                      <a:endParaRPr lang="cs-CZ" sz="1200" dirty="0">
                        <a:effectLst/>
                        <a:latin typeface="Arial" panose="020B0604020202020204" pitchFamily="34" charset="0"/>
                        <a:ea typeface="Calibri" panose="020F0502020204030204" pitchFamily="34" charset="0"/>
                        <a:cs typeface="Arial" panose="020B0604020202020204" pitchFamily="34" charset="0"/>
                      </a:endParaRPr>
                    </a:p>
                  </a:txBody>
                  <a:tcPr marL="28122" marR="28122" marT="0" marB="0" anchor="ctr"/>
                </a:tc>
                <a:tc>
                  <a:txBody>
                    <a:bodyPr/>
                    <a:lstStyle/>
                    <a:p>
                      <a:pPr marL="540385" indent="-540385" algn="ctr">
                        <a:lnSpc>
                          <a:spcPct val="107000"/>
                        </a:lnSpc>
                        <a:spcAft>
                          <a:spcPts val="600"/>
                        </a:spcAft>
                      </a:pPr>
                      <a:r>
                        <a:rPr lang="cs-CZ" sz="1200" dirty="0">
                          <a:effectLst/>
                          <a:latin typeface="Arial" panose="020B0604020202020204" pitchFamily="34" charset="0"/>
                          <a:cs typeface="Arial" panose="020B0604020202020204" pitchFamily="34" charset="0"/>
                        </a:rPr>
                        <a:t>15 </a:t>
                      </a:r>
                      <a:endParaRPr lang="cs-CZ" sz="1200" dirty="0">
                        <a:effectLst/>
                        <a:latin typeface="Arial" panose="020B0604020202020204" pitchFamily="34" charset="0"/>
                        <a:ea typeface="Calibri" panose="020F0502020204030204" pitchFamily="34" charset="0"/>
                        <a:cs typeface="Arial" panose="020B0604020202020204" pitchFamily="34" charset="0"/>
                      </a:endParaRPr>
                    </a:p>
                  </a:txBody>
                  <a:tcPr marL="28122" marR="28122" marT="0" marB="0" anchor="ctr"/>
                </a:tc>
                <a:extLst>
                  <a:ext uri="{0D108BD9-81ED-4DB2-BD59-A6C34878D82A}">
                    <a16:rowId xmlns:a16="http://schemas.microsoft.com/office/drawing/2014/main" val="339288680"/>
                  </a:ext>
                </a:extLst>
              </a:tr>
              <a:tr h="369952">
                <a:tc vMerge="1">
                  <a:txBody>
                    <a:bodyPr/>
                    <a:lstStyle/>
                    <a:p>
                      <a:endParaRPr lang="cs-CZ"/>
                    </a:p>
                  </a:txBody>
                  <a:tcPr/>
                </a:tc>
                <a:tc>
                  <a:txBody>
                    <a:bodyPr/>
                    <a:lstStyle/>
                    <a:p>
                      <a:pPr marL="540385" indent="-540385" algn="l">
                        <a:lnSpc>
                          <a:spcPct val="107000"/>
                        </a:lnSpc>
                        <a:spcAft>
                          <a:spcPts val="600"/>
                        </a:spcAft>
                        <a:tabLst>
                          <a:tab pos="2576195" algn="ctr"/>
                        </a:tabLst>
                      </a:pPr>
                      <a:r>
                        <a:rPr lang="cs-CZ" sz="1200" dirty="0">
                          <a:effectLst/>
                          <a:latin typeface="Arial" panose="020B0604020202020204" pitchFamily="34" charset="0"/>
                          <a:cs typeface="Arial" panose="020B0604020202020204" pitchFamily="34" charset="0"/>
                        </a:rPr>
                        <a:t>1 </a:t>
                      </a:r>
                      <a:endParaRPr lang="cs-CZ" sz="1200" dirty="0">
                        <a:effectLst/>
                        <a:latin typeface="Arial" panose="020B0604020202020204" pitchFamily="34" charset="0"/>
                        <a:ea typeface="Calibri" panose="020F0502020204030204" pitchFamily="34" charset="0"/>
                        <a:cs typeface="Arial" panose="020B0604020202020204" pitchFamily="34" charset="0"/>
                      </a:endParaRPr>
                    </a:p>
                  </a:txBody>
                  <a:tcPr marL="28122" marR="28122" marT="0" marB="0" anchor="ctr"/>
                </a:tc>
                <a:tc>
                  <a:txBody>
                    <a:bodyPr/>
                    <a:lstStyle/>
                    <a:p>
                      <a:pPr marL="540385" indent="-540385" algn="ctr">
                        <a:lnSpc>
                          <a:spcPct val="107000"/>
                        </a:lnSpc>
                        <a:spcAft>
                          <a:spcPts val="600"/>
                        </a:spcAft>
                      </a:pPr>
                      <a:r>
                        <a:rPr lang="cs-CZ" sz="1200" dirty="0">
                          <a:effectLst/>
                          <a:latin typeface="Arial" panose="020B0604020202020204" pitchFamily="34" charset="0"/>
                          <a:cs typeface="Arial" panose="020B0604020202020204" pitchFamily="34" charset="0"/>
                        </a:rPr>
                        <a:t>10 </a:t>
                      </a:r>
                      <a:endParaRPr lang="cs-CZ" sz="1200" dirty="0">
                        <a:effectLst/>
                        <a:latin typeface="Arial" panose="020B0604020202020204" pitchFamily="34" charset="0"/>
                        <a:ea typeface="Calibri" panose="020F0502020204030204" pitchFamily="34" charset="0"/>
                        <a:cs typeface="Arial" panose="020B0604020202020204" pitchFamily="34" charset="0"/>
                      </a:endParaRPr>
                    </a:p>
                  </a:txBody>
                  <a:tcPr marL="28122" marR="28122" marT="0" marB="0" anchor="ctr"/>
                </a:tc>
                <a:extLst>
                  <a:ext uri="{0D108BD9-81ED-4DB2-BD59-A6C34878D82A}">
                    <a16:rowId xmlns:a16="http://schemas.microsoft.com/office/drawing/2014/main" val="1837523771"/>
                  </a:ext>
                </a:extLst>
              </a:tr>
              <a:tr h="369952">
                <a:tc vMerge="1">
                  <a:txBody>
                    <a:bodyPr/>
                    <a:lstStyle/>
                    <a:p>
                      <a:endParaRPr lang="cs-CZ"/>
                    </a:p>
                  </a:txBody>
                  <a:tcPr/>
                </a:tc>
                <a:tc>
                  <a:txBody>
                    <a:bodyPr/>
                    <a:lstStyle/>
                    <a:p>
                      <a:pPr marL="540385" indent="-540385" algn="l">
                        <a:lnSpc>
                          <a:spcPct val="107000"/>
                        </a:lnSpc>
                        <a:spcAft>
                          <a:spcPts val="600"/>
                        </a:spcAft>
                        <a:tabLst>
                          <a:tab pos="2576195" algn="ctr"/>
                        </a:tabLst>
                      </a:pPr>
                      <a:r>
                        <a:rPr lang="cs-CZ" sz="1200" dirty="0">
                          <a:effectLst/>
                          <a:latin typeface="Arial" panose="020B0604020202020204" pitchFamily="34" charset="0"/>
                          <a:cs typeface="Arial" panose="020B0604020202020204" pitchFamily="34" charset="0"/>
                        </a:rPr>
                        <a:t>2 </a:t>
                      </a:r>
                      <a:endParaRPr lang="cs-CZ" sz="1200" dirty="0">
                        <a:effectLst/>
                        <a:latin typeface="Arial" panose="020B0604020202020204" pitchFamily="34" charset="0"/>
                        <a:ea typeface="Calibri" panose="020F0502020204030204" pitchFamily="34" charset="0"/>
                        <a:cs typeface="Arial" panose="020B0604020202020204" pitchFamily="34" charset="0"/>
                      </a:endParaRPr>
                    </a:p>
                  </a:txBody>
                  <a:tcPr marL="28122" marR="28122" marT="0" marB="0" anchor="ctr"/>
                </a:tc>
                <a:tc>
                  <a:txBody>
                    <a:bodyPr/>
                    <a:lstStyle/>
                    <a:p>
                      <a:pPr marL="540385" indent="-540385" algn="ctr">
                        <a:lnSpc>
                          <a:spcPct val="107000"/>
                        </a:lnSpc>
                        <a:spcAft>
                          <a:spcPts val="600"/>
                        </a:spcAft>
                      </a:pPr>
                      <a:r>
                        <a:rPr lang="cs-CZ" sz="1200" dirty="0">
                          <a:effectLst/>
                          <a:latin typeface="Arial" panose="020B0604020202020204" pitchFamily="34" charset="0"/>
                          <a:cs typeface="Arial" panose="020B0604020202020204" pitchFamily="34" charset="0"/>
                        </a:rPr>
                        <a:t>5 </a:t>
                      </a:r>
                      <a:endParaRPr lang="cs-CZ" sz="1200" dirty="0">
                        <a:effectLst/>
                        <a:latin typeface="Arial" panose="020B0604020202020204" pitchFamily="34" charset="0"/>
                        <a:ea typeface="Calibri" panose="020F0502020204030204" pitchFamily="34" charset="0"/>
                        <a:cs typeface="Arial" panose="020B0604020202020204" pitchFamily="34" charset="0"/>
                      </a:endParaRPr>
                    </a:p>
                  </a:txBody>
                  <a:tcPr marL="28122" marR="28122" marT="0" marB="0" anchor="ctr"/>
                </a:tc>
                <a:extLst>
                  <a:ext uri="{0D108BD9-81ED-4DB2-BD59-A6C34878D82A}">
                    <a16:rowId xmlns:a16="http://schemas.microsoft.com/office/drawing/2014/main" val="4257598016"/>
                  </a:ext>
                </a:extLst>
              </a:tr>
              <a:tr h="369952">
                <a:tc vMerge="1">
                  <a:txBody>
                    <a:bodyPr/>
                    <a:lstStyle/>
                    <a:p>
                      <a:endParaRPr lang="cs-CZ"/>
                    </a:p>
                  </a:txBody>
                  <a:tcPr/>
                </a:tc>
                <a:tc>
                  <a:txBody>
                    <a:bodyPr/>
                    <a:lstStyle/>
                    <a:p>
                      <a:pPr marL="540385" indent="-540385" algn="l">
                        <a:lnSpc>
                          <a:spcPct val="107000"/>
                        </a:lnSpc>
                        <a:spcAft>
                          <a:spcPts val="600"/>
                        </a:spcAft>
                        <a:tabLst>
                          <a:tab pos="2576195" algn="ctr"/>
                        </a:tabLst>
                      </a:pPr>
                      <a:r>
                        <a:rPr lang="cs-CZ" sz="1200">
                          <a:effectLst/>
                          <a:latin typeface="Arial" panose="020B0604020202020204" pitchFamily="34" charset="0"/>
                          <a:cs typeface="Arial" panose="020B0604020202020204" pitchFamily="34" charset="0"/>
                        </a:rPr>
                        <a:t>3 </a:t>
                      </a:r>
                      <a:endParaRPr lang="cs-CZ" sz="1200">
                        <a:effectLst/>
                        <a:latin typeface="Arial" panose="020B0604020202020204" pitchFamily="34" charset="0"/>
                        <a:ea typeface="Calibri" panose="020F0502020204030204" pitchFamily="34" charset="0"/>
                        <a:cs typeface="Arial" panose="020B0604020202020204" pitchFamily="34" charset="0"/>
                      </a:endParaRPr>
                    </a:p>
                  </a:txBody>
                  <a:tcPr marL="28122" marR="28122" marT="0" marB="0" anchor="ctr"/>
                </a:tc>
                <a:tc>
                  <a:txBody>
                    <a:bodyPr/>
                    <a:lstStyle/>
                    <a:p>
                      <a:pPr marL="540385" indent="-540385" algn="ctr">
                        <a:lnSpc>
                          <a:spcPct val="107000"/>
                        </a:lnSpc>
                        <a:spcAft>
                          <a:spcPts val="600"/>
                        </a:spcAft>
                      </a:pPr>
                      <a:r>
                        <a:rPr lang="cs-CZ" sz="1200" dirty="0">
                          <a:effectLst/>
                          <a:latin typeface="Arial" panose="020B0604020202020204" pitchFamily="34" charset="0"/>
                          <a:cs typeface="Arial" panose="020B0604020202020204" pitchFamily="34" charset="0"/>
                        </a:rPr>
                        <a:t>1 </a:t>
                      </a:r>
                      <a:endParaRPr lang="cs-CZ" sz="1200" dirty="0">
                        <a:effectLst/>
                        <a:latin typeface="Arial" panose="020B0604020202020204" pitchFamily="34" charset="0"/>
                        <a:ea typeface="Calibri" panose="020F0502020204030204" pitchFamily="34" charset="0"/>
                        <a:cs typeface="Arial" panose="020B0604020202020204" pitchFamily="34" charset="0"/>
                      </a:endParaRPr>
                    </a:p>
                  </a:txBody>
                  <a:tcPr marL="28122" marR="28122" marT="0" marB="0" anchor="ctr"/>
                </a:tc>
                <a:extLst>
                  <a:ext uri="{0D108BD9-81ED-4DB2-BD59-A6C34878D82A}">
                    <a16:rowId xmlns:a16="http://schemas.microsoft.com/office/drawing/2014/main" val="2860513691"/>
                  </a:ext>
                </a:extLst>
              </a:tr>
              <a:tr h="498859">
                <a:tc>
                  <a:txBody>
                    <a:bodyPr/>
                    <a:lstStyle/>
                    <a:p>
                      <a:pPr marL="540385" indent="-540385" algn="ctr">
                        <a:lnSpc>
                          <a:spcPct val="107000"/>
                        </a:lnSpc>
                        <a:spcAft>
                          <a:spcPts val="600"/>
                        </a:spcAft>
                      </a:pPr>
                      <a:r>
                        <a:rPr lang="cs-CZ" sz="1200">
                          <a:effectLst/>
                          <a:latin typeface="Arial" panose="020B0604020202020204" pitchFamily="34" charset="0"/>
                          <a:cs typeface="Arial" panose="020B0604020202020204" pitchFamily="34" charset="0"/>
                        </a:rPr>
                        <a:t>A3</a:t>
                      </a:r>
                      <a:endParaRPr lang="cs-CZ" sz="1200">
                        <a:effectLst/>
                        <a:latin typeface="Arial" panose="020B0604020202020204" pitchFamily="34" charset="0"/>
                        <a:ea typeface="Calibri" panose="020F0502020204030204" pitchFamily="34" charset="0"/>
                        <a:cs typeface="Arial" panose="020B0604020202020204" pitchFamily="34" charset="0"/>
                      </a:endParaRPr>
                    </a:p>
                  </a:txBody>
                  <a:tcPr marL="28122" marR="28122" marT="0" marB="0" anchor="ctr"/>
                </a:tc>
                <a:tc>
                  <a:txBody>
                    <a:bodyPr/>
                    <a:lstStyle/>
                    <a:p>
                      <a:pPr marL="0" indent="-540385" algn="just">
                        <a:lnSpc>
                          <a:spcPct val="107000"/>
                        </a:lnSpc>
                        <a:spcAft>
                          <a:spcPts val="600"/>
                        </a:spcAft>
                      </a:pPr>
                      <a:r>
                        <a:rPr lang="cs-CZ" sz="1200" dirty="0">
                          <a:solidFill>
                            <a:srgbClr val="FF0000"/>
                          </a:solidFill>
                          <a:effectLst/>
                          <a:latin typeface="Arial" panose="020B0604020202020204" pitchFamily="34" charset="0"/>
                          <a:cs typeface="Arial" panose="020B0604020202020204" pitchFamily="34" charset="0"/>
                        </a:rPr>
                        <a:t>Účast obce/žadatele v Auditu </a:t>
                      </a:r>
                      <a:r>
                        <a:rPr lang="cs-CZ" sz="1200" dirty="0" err="1">
                          <a:solidFill>
                            <a:srgbClr val="FF0000"/>
                          </a:solidFill>
                          <a:effectLst/>
                          <a:latin typeface="Arial" panose="020B0604020202020204" pitchFamily="34" charset="0"/>
                          <a:cs typeface="Arial" panose="020B0604020202020204" pitchFamily="34" charset="0"/>
                        </a:rPr>
                        <a:t>familyfriendlycommunity</a:t>
                      </a:r>
                      <a:r>
                        <a:rPr lang="cs-CZ" sz="1200" dirty="0">
                          <a:solidFill>
                            <a:srgbClr val="FF0000"/>
                          </a:solidFill>
                          <a:effectLst/>
                          <a:latin typeface="Arial" panose="020B0604020202020204" pitchFamily="34" charset="0"/>
                          <a:cs typeface="Arial" panose="020B0604020202020204" pitchFamily="34" charset="0"/>
                        </a:rPr>
                        <a:t> (Obec přátelská rodině)</a:t>
                      </a:r>
                      <a:endParaRPr lang="cs-CZ" sz="120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28122" marR="28122" marT="0" marB="0" anchor="ctr"/>
                </a:tc>
                <a:tc>
                  <a:txBody>
                    <a:bodyPr/>
                    <a:lstStyle/>
                    <a:p>
                      <a:pPr marL="540385" indent="-540385" algn="ctr">
                        <a:lnSpc>
                          <a:spcPct val="107000"/>
                        </a:lnSpc>
                        <a:spcAft>
                          <a:spcPts val="600"/>
                        </a:spcAft>
                      </a:pPr>
                      <a:r>
                        <a:rPr lang="cs-CZ" sz="1200" b="1" dirty="0">
                          <a:solidFill>
                            <a:srgbClr val="FF0000"/>
                          </a:solidFill>
                          <a:effectLst/>
                          <a:latin typeface="Arial" panose="020B0604020202020204" pitchFamily="34" charset="0"/>
                          <a:cs typeface="Arial" panose="020B0604020202020204" pitchFamily="34" charset="0"/>
                        </a:rPr>
                        <a:t>Počet bodů (max. 5):</a:t>
                      </a:r>
                      <a:endParaRPr lang="cs-CZ" sz="1200" b="1"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28122" marR="28122" marT="0" marB="0" anchor="ctr"/>
                </a:tc>
                <a:extLst>
                  <a:ext uri="{0D108BD9-81ED-4DB2-BD59-A6C34878D82A}">
                    <a16:rowId xmlns:a16="http://schemas.microsoft.com/office/drawing/2014/main" val="4079773272"/>
                  </a:ext>
                </a:extLst>
              </a:tr>
              <a:tr h="607214">
                <a:tc rowSpan="2">
                  <a:txBody>
                    <a:bodyPr/>
                    <a:lstStyle/>
                    <a:p>
                      <a:pPr marL="540385" indent="-540385" algn="ctr">
                        <a:lnSpc>
                          <a:spcPct val="107000"/>
                        </a:lnSpc>
                        <a:spcAft>
                          <a:spcPts val="600"/>
                        </a:spcAft>
                      </a:pPr>
                      <a:r>
                        <a:rPr lang="cs-CZ" sz="1200">
                          <a:effectLst/>
                          <a:highlight>
                            <a:srgbClr val="00FF00"/>
                          </a:highlight>
                          <a:latin typeface="Arial" panose="020B0604020202020204" pitchFamily="34" charset="0"/>
                          <a:cs typeface="Arial" panose="020B0604020202020204" pitchFamily="34" charset="0"/>
                        </a:rPr>
                        <a:t> </a:t>
                      </a:r>
                      <a:endParaRPr lang="cs-CZ" sz="1200">
                        <a:effectLst/>
                        <a:latin typeface="Arial" panose="020B0604020202020204" pitchFamily="34" charset="0"/>
                        <a:ea typeface="Calibri" panose="020F0502020204030204" pitchFamily="34" charset="0"/>
                        <a:cs typeface="Arial" panose="020B0604020202020204" pitchFamily="34" charset="0"/>
                      </a:endParaRPr>
                    </a:p>
                  </a:txBody>
                  <a:tcPr marL="28122" marR="28122" marT="0" marB="0" anchor="ctr"/>
                </a:tc>
                <a:tc>
                  <a:txBody>
                    <a:bodyPr/>
                    <a:lstStyle/>
                    <a:p>
                      <a:pPr marL="0" indent="-540385" algn="just">
                        <a:lnSpc>
                          <a:spcPct val="107000"/>
                        </a:lnSpc>
                        <a:spcAft>
                          <a:spcPts val="600"/>
                        </a:spcAft>
                      </a:pPr>
                      <a:r>
                        <a:rPr lang="cs-CZ" sz="1200" dirty="0">
                          <a:solidFill>
                            <a:srgbClr val="FF0000"/>
                          </a:solidFill>
                          <a:effectLst/>
                          <a:latin typeface="Arial" panose="020B0604020202020204" pitchFamily="34" charset="0"/>
                          <a:cs typeface="Arial" panose="020B0604020202020204" pitchFamily="34" charset="0"/>
                        </a:rPr>
                        <a:t>Proces Auditu </a:t>
                      </a:r>
                      <a:r>
                        <a:rPr lang="cs-CZ" sz="1200" dirty="0" err="1">
                          <a:solidFill>
                            <a:srgbClr val="FF0000"/>
                          </a:solidFill>
                          <a:effectLst/>
                          <a:latin typeface="Arial" panose="020B0604020202020204" pitchFamily="34" charset="0"/>
                          <a:cs typeface="Arial" panose="020B0604020202020204" pitchFamily="34" charset="0"/>
                        </a:rPr>
                        <a:t>familyfriendlycommunity</a:t>
                      </a:r>
                      <a:r>
                        <a:rPr lang="cs-CZ" sz="1200" dirty="0">
                          <a:solidFill>
                            <a:srgbClr val="FF0000"/>
                          </a:solidFill>
                          <a:effectLst/>
                          <a:latin typeface="Arial" panose="020B0604020202020204" pitchFamily="34" charset="0"/>
                          <a:cs typeface="Arial" panose="020B0604020202020204" pitchFamily="34" charset="0"/>
                        </a:rPr>
                        <a:t> probíhá/bude zahájen v roce 2024</a:t>
                      </a:r>
                      <a:endParaRPr lang="cs-CZ" sz="120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28122" marR="28122" marT="0" marB="0" anchor="ctr"/>
                </a:tc>
                <a:tc>
                  <a:txBody>
                    <a:bodyPr/>
                    <a:lstStyle/>
                    <a:p>
                      <a:pPr marL="540385" indent="-540385" algn="ctr">
                        <a:lnSpc>
                          <a:spcPct val="107000"/>
                        </a:lnSpc>
                        <a:spcAft>
                          <a:spcPts val="600"/>
                        </a:spcAft>
                      </a:pPr>
                      <a:r>
                        <a:rPr lang="cs-CZ" sz="1200" dirty="0">
                          <a:solidFill>
                            <a:srgbClr val="FF0000"/>
                          </a:solidFill>
                          <a:effectLst/>
                          <a:latin typeface="Arial" panose="020B0604020202020204" pitchFamily="34" charset="0"/>
                          <a:cs typeface="Arial" panose="020B0604020202020204" pitchFamily="34" charset="0"/>
                        </a:rPr>
                        <a:t>5</a:t>
                      </a:r>
                      <a:endParaRPr lang="cs-CZ" sz="120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28122" marR="28122" marT="0" marB="0" anchor="ctr"/>
                </a:tc>
                <a:extLst>
                  <a:ext uri="{0D108BD9-81ED-4DB2-BD59-A6C34878D82A}">
                    <a16:rowId xmlns:a16="http://schemas.microsoft.com/office/drawing/2014/main" val="4122900545"/>
                  </a:ext>
                </a:extLst>
              </a:tr>
              <a:tr h="705649">
                <a:tc vMerge="1">
                  <a:txBody>
                    <a:bodyPr/>
                    <a:lstStyle/>
                    <a:p>
                      <a:endParaRPr lang="cs-CZ"/>
                    </a:p>
                  </a:txBody>
                  <a:tcPr/>
                </a:tc>
                <a:tc>
                  <a:txBody>
                    <a:bodyPr/>
                    <a:lstStyle/>
                    <a:p>
                      <a:pPr marL="0" indent="-540385" algn="just">
                        <a:lnSpc>
                          <a:spcPct val="107000"/>
                        </a:lnSpc>
                        <a:spcAft>
                          <a:spcPts val="600"/>
                        </a:spcAft>
                      </a:pPr>
                      <a:r>
                        <a:rPr lang="cs-CZ" sz="1200" dirty="0">
                          <a:solidFill>
                            <a:srgbClr val="FF0000"/>
                          </a:solidFill>
                          <a:effectLst/>
                          <a:latin typeface="Arial" panose="020B0604020202020204" pitchFamily="34" charset="0"/>
                          <a:cs typeface="Arial" panose="020B0604020202020204" pitchFamily="34" charset="0"/>
                        </a:rPr>
                        <a:t>Obec se do Auditu </a:t>
                      </a:r>
                      <a:r>
                        <a:rPr lang="cs-CZ" sz="1200" dirty="0" err="1">
                          <a:solidFill>
                            <a:srgbClr val="FF0000"/>
                          </a:solidFill>
                          <a:effectLst/>
                          <a:latin typeface="Arial" panose="020B0604020202020204" pitchFamily="34" charset="0"/>
                          <a:cs typeface="Arial" panose="020B0604020202020204" pitchFamily="34" charset="0"/>
                        </a:rPr>
                        <a:t>familyfriendlycommunity</a:t>
                      </a:r>
                      <a:r>
                        <a:rPr lang="cs-CZ" sz="1200" dirty="0">
                          <a:solidFill>
                            <a:srgbClr val="FF0000"/>
                          </a:solidFill>
                          <a:effectLst/>
                          <a:latin typeface="Arial" panose="020B0604020202020204" pitchFamily="34" charset="0"/>
                          <a:cs typeface="Arial" panose="020B0604020202020204" pitchFamily="34" charset="0"/>
                        </a:rPr>
                        <a:t> nezapojila</a:t>
                      </a:r>
                      <a:endParaRPr lang="cs-CZ" sz="120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28122" marR="28122" marT="0" marB="0" anchor="ctr"/>
                </a:tc>
                <a:tc>
                  <a:txBody>
                    <a:bodyPr/>
                    <a:lstStyle/>
                    <a:p>
                      <a:pPr marL="540385" indent="-540385" algn="ctr">
                        <a:lnSpc>
                          <a:spcPct val="107000"/>
                        </a:lnSpc>
                        <a:spcAft>
                          <a:spcPts val="600"/>
                        </a:spcAft>
                      </a:pPr>
                      <a:r>
                        <a:rPr lang="cs-CZ" sz="1200" dirty="0">
                          <a:solidFill>
                            <a:srgbClr val="FF0000"/>
                          </a:solidFill>
                          <a:effectLst/>
                          <a:latin typeface="Arial" panose="020B0604020202020204" pitchFamily="34" charset="0"/>
                          <a:cs typeface="Arial" panose="020B0604020202020204" pitchFamily="34" charset="0"/>
                        </a:rPr>
                        <a:t>1</a:t>
                      </a:r>
                      <a:endParaRPr lang="cs-CZ" sz="120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28122" marR="28122" marT="0" marB="0" anchor="ctr"/>
                </a:tc>
                <a:extLst>
                  <a:ext uri="{0D108BD9-81ED-4DB2-BD59-A6C34878D82A}">
                    <a16:rowId xmlns:a16="http://schemas.microsoft.com/office/drawing/2014/main" val="1893029460"/>
                  </a:ext>
                </a:extLst>
              </a:tr>
            </a:tbl>
          </a:graphicData>
        </a:graphic>
      </p:graphicFrame>
      <p:sp>
        <p:nvSpPr>
          <p:cNvPr id="3" name="TextovéPole 2"/>
          <p:cNvSpPr txBox="1"/>
          <p:nvPr/>
        </p:nvSpPr>
        <p:spPr bwMode="auto">
          <a:xfrm>
            <a:off x="9890172" y="2566737"/>
            <a:ext cx="2077239" cy="33085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38100" tIns="38100" rIns="38100" bIns="38100" rtlCol="0">
            <a:spAutoFit/>
          </a:bodyPr>
          <a:lstStyle/>
          <a:p>
            <a:pPr algn="just">
              <a:lnSpc>
                <a:spcPct val="150000"/>
              </a:lnSpc>
            </a:pPr>
            <a:r>
              <a:rPr lang="cs-CZ" sz="1400" dirty="0" smtClean="0">
                <a:solidFill>
                  <a:schemeClr val="tx2"/>
                </a:solidFill>
                <a:ea typeface="+mj-ea"/>
              </a:rPr>
              <a:t>Programové prohlášení Rady Olomouckého kraje 2020-2024 – oblast Rodinná politika – V rámci dotačního titulu Programu obnovy venkova chceme klást větší důraz na přístup obcí k prorodinné politice</a:t>
            </a:r>
            <a:endParaRPr lang="cs-CZ" sz="1400" dirty="0">
              <a:solidFill>
                <a:schemeClr val="tx2"/>
              </a:solidFill>
              <a:ea typeface="+mj-ea"/>
            </a:endParaRPr>
          </a:p>
        </p:txBody>
      </p:sp>
    </p:spTree>
    <p:extLst>
      <p:ext uri="{BB962C8B-B14F-4D97-AF65-F5344CB8AC3E}">
        <p14:creationId xmlns:p14="http://schemas.microsoft.com/office/powerpoint/2010/main" val="10618635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cký objekt 6">
            <a:extLst>
              <a:ext uri="{FF2B5EF4-FFF2-40B4-BE49-F238E27FC236}">
                <a16:creationId xmlns:a16="http://schemas.microsoft.com/office/drawing/2014/main" id="{7F005F39-F40F-D346-82E7-15471EBD534F}"/>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0" y="0"/>
            <a:ext cx="2111835" cy="1521065"/>
          </a:xfrm>
          <a:prstGeom prst="rect">
            <a:avLst/>
          </a:prstGeom>
        </p:spPr>
      </p:pic>
      <p:sp>
        <p:nvSpPr>
          <p:cNvPr id="18" name="Nadpis 17">
            <a:extLst>
              <a:ext uri="{FF2B5EF4-FFF2-40B4-BE49-F238E27FC236}">
                <a16:creationId xmlns:a16="http://schemas.microsoft.com/office/drawing/2014/main" id="{85D1CE5D-F808-2E45-8B02-BFE390F67473}"/>
              </a:ext>
            </a:extLst>
          </p:cNvPr>
          <p:cNvSpPr>
            <a:spLocks noGrp="1"/>
          </p:cNvSpPr>
          <p:nvPr>
            <p:ph type="title"/>
          </p:nvPr>
        </p:nvSpPr>
        <p:spPr>
          <a:xfrm>
            <a:off x="1042737" y="593558"/>
            <a:ext cx="10732168" cy="705854"/>
          </a:xfrm>
        </p:spPr>
        <p:txBody>
          <a:bodyPr anchor="t">
            <a:normAutofit/>
          </a:bodyPr>
          <a:lstStyle/>
          <a:p>
            <a:pPr algn="ctr"/>
            <a:r>
              <a:rPr lang="cs-CZ" sz="3200" b="1" dirty="0">
                <a:solidFill>
                  <a:schemeClr val="tx2"/>
                </a:solidFill>
                <a:latin typeface="Calibri" panose="020F0502020204030204" pitchFamily="34" charset="0"/>
                <a:ea typeface="Inter" panose="02000503000000020004" pitchFamily="2" charset="0"/>
                <a:cs typeface="Calibri" panose="020F0502020204030204" pitchFamily="34" charset="0"/>
              </a:rPr>
              <a:t>Program obnovy venkova Olomouckého kraje</a:t>
            </a:r>
          </a:p>
        </p:txBody>
      </p:sp>
      <p:sp>
        <p:nvSpPr>
          <p:cNvPr id="19" name="Zástupný obsah 18">
            <a:extLst>
              <a:ext uri="{FF2B5EF4-FFF2-40B4-BE49-F238E27FC236}">
                <a16:creationId xmlns:a16="http://schemas.microsoft.com/office/drawing/2014/main" id="{EAB38407-8379-8D4F-A618-E21007843527}"/>
              </a:ext>
            </a:extLst>
          </p:cNvPr>
          <p:cNvSpPr>
            <a:spLocks noGrp="1"/>
          </p:cNvSpPr>
          <p:nvPr>
            <p:ph idx="1"/>
          </p:nvPr>
        </p:nvSpPr>
        <p:spPr>
          <a:xfrm>
            <a:off x="838200" y="1299412"/>
            <a:ext cx="10515600" cy="5278591"/>
          </a:xfrm>
        </p:spPr>
        <p:txBody>
          <a:bodyPr>
            <a:normAutofit fontScale="47500" lnSpcReduction="20000"/>
          </a:bodyPr>
          <a:lstStyle/>
          <a:p>
            <a:pPr marL="0" lvl="0" indent="0" algn="just" fontAlgn="base">
              <a:lnSpc>
                <a:spcPct val="100000"/>
              </a:lnSpc>
              <a:spcBef>
                <a:spcPct val="0"/>
              </a:spcBef>
              <a:spcAft>
                <a:spcPts val="600"/>
              </a:spcAft>
              <a:buClr>
                <a:srgbClr val="003366"/>
              </a:buClr>
              <a:buNone/>
              <a:defRPr/>
            </a:pPr>
            <a:r>
              <a:rPr lang="cs-CZ" sz="3600" b="1" dirty="0">
                <a:solidFill>
                  <a:srgbClr val="0070C0"/>
                </a:solidFill>
                <a:latin typeface="Arial" charset="0"/>
              </a:rPr>
              <a:t>01_01_01_Podpora budování a obnovy infrastruktury obce</a:t>
            </a:r>
          </a:p>
          <a:p>
            <a:pPr marL="0" indent="0" algn="just" fontAlgn="base">
              <a:lnSpc>
                <a:spcPct val="100000"/>
              </a:lnSpc>
              <a:spcBef>
                <a:spcPct val="0"/>
              </a:spcBef>
              <a:buClr>
                <a:srgbClr val="003366"/>
              </a:buClr>
              <a:buNone/>
              <a:defRPr/>
            </a:pPr>
            <a:r>
              <a:rPr lang="cs-CZ" sz="3600" b="1" dirty="0">
                <a:latin typeface="Arial" panose="020B0604020202020204" pitchFamily="34" charset="0"/>
                <a:cs typeface="Arial" panose="020B0604020202020204" pitchFamily="34" charset="0"/>
              </a:rPr>
              <a:t>Audit </a:t>
            </a:r>
            <a:r>
              <a:rPr lang="cs-CZ" sz="3600" b="1" dirty="0" err="1">
                <a:latin typeface="Arial" panose="020B0604020202020204" pitchFamily="34" charset="0"/>
                <a:cs typeface="Arial" panose="020B0604020202020204" pitchFamily="34" charset="0"/>
              </a:rPr>
              <a:t>familyfriendlycommunity</a:t>
            </a:r>
            <a:r>
              <a:rPr lang="cs-CZ" sz="3600" b="1" dirty="0">
                <a:latin typeface="Arial" panose="020B0604020202020204" pitchFamily="34" charset="0"/>
                <a:cs typeface="Arial" panose="020B0604020202020204" pitchFamily="34" charset="0"/>
              </a:rPr>
              <a:t> </a:t>
            </a:r>
            <a:endParaRPr lang="cs-CZ" sz="3600" b="1" dirty="0" smtClean="0">
              <a:latin typeface="Arial" panose="020B0604020202020204" pitchFamily="34" charset="0"/>
              <a:cs typeface="Arial" panose="020B0604020202020204" pitchFamily="34" charset="0"/>
            </a:endParaRPr>
          </a:p>
          <a:p>
            <a:pPr marL="0" lvl="0" indent="0" algn="just">
              <a:buNone/>
              <a:defRPr/>
            </a:pPr>
            <a:r>
              <a:rPr lang="cs-CZ" sz="3400" dirty="0">
                <a:latin typeface="Arial" panose="020B0604020202020204" pitchFamily="34" charset="0"/>
                <a:cs typeface="Arial" panose="020B0604020202020204" pitchFamily="34" charset="0"/>
              </a:rPr>
              <a:t>Olomoucký kraj v rámci rodinné politiky realizuje projekt </a:t>
            </a:r>
            <a:r>
              <a:rPr lang="cs-CZ" sz="3400" dirty="0">
                <a:solidFill>
                  <a:schemeClr val="tx2">
                    <a:lumMod val="40000"/>
                    <a:lumOff val="60000"/>
                  </a:schemeClr>
                </a:solidFill>
                <a:latin typeface="Arial" panose="020B0604020202020204" pitchFamily="34" charset="0"/>
                <a:cs typeface="Arial" panose="020B0604020202020204" pitchFamily="34" charset="0"/>
                <a:hlinkClick r:id="rId4">
                  <a:extLst>
                    <a:ext uri="{A12FA001-AC4F-418D-AE19-62706E023703}">
                      <ahyp:hlinkClr xmlns="" xmlns:ahyp="http://schemas.microsoft.com/office/drawing/2018/hyperlinkcolor" xmlns:lc="http://schemas.openxmlformats.org/drawingml/2006/lockedCanvas" val="tx"/>
                    </a:ext>
                  </a:extLst>
                </a:hlinkClick>
              </a:rPr>
              <a:t>audit </a:t>
            </a:r>
            <a:r>
              <a:rPr lang="cs-CZ" sz="3400" dirty="0" err="1">
                <a:solidFill>
                  <a:schemeClr val="tx2">
                    <a:lumMod val="40000"/>
                    <a:lumOff val="60000"/>
                  </a:schemeClr>
                </a:solidFill>
                <a:latin typeface="Arial" panose="020B0604020202020204" pitchFamily="34" charset="0"/>
                <a:cs typeface="Arial" panose="020B0604020202020204" pitchFamily="34" charset="0"/>
                <a:hlinkClick r:id="rId4">
                  <a:extLst>
                    <a:ext uri="{A12FA001-AC4F-418D-AE19-62706E023703}">
                      <ahyp:hlinkClr xmlns="" xmlns:ahyp="http://schemas.microsoft.com/office/drawing/2018/hyperlinkcolor" xmlns:lc="http://schemas.openxmlformats.org/drawingml/2006/lockedCanvas" val="tx"/>
                    </a:ext>
                  </a:extLst>
                </a:hlinkClick>
              </a:rPr>
              <a:t>familyfriendlycommunity</a:t>
            </a:r>
            <a:r>
              <a:rPr lang="cs-CZ" sz="3400" dirty="0">
                <a:solidFill>
                  <a:schemeClr val="tx2">
                    <a:lumMod val="40000"/>
                    <a:lumOff val="60000"/>
                  </a:schemeClr>
                </a:solidFill>
                <a:latin typeface="Arial" panose="020B0604020202020204" pitchFamily="34" charset="0"/>
                <a:cs typeface="Arial" panose="020B0604020202020204" pitchFamily="34" charset="0"/>
              </a:rPr>
              <a:t>.</a:t>
            </a:r>
          </a:p>
          <a:p>
            <a:pPr marL="0" lvl="0" indent="0" algn="just">
              <a:buNone/>
              <a:defRPr/>
            </a:pPr>
            <a:r>
              <a:rPr lang="cs-CZ" sz="3400" u="sng" dirty="0">
                <a:latin typeface="Arial" panose="020B0604020202020204" pitchFamily="34" charset="0"/>
                <a:cs typeface="Arial" panose="020B0604020202020204" pitchFamily="34" charset="0"/>
              </a:rPr>
              <a:t>Cíl auditu</a:t>
            </a:r>
            <a:r>
              <a:rPr lang="cs-CZ" sz="3400" dirty="0">
                <a:latin typeface="Arial" panose="020B0604020202020204" pitchFamily="34" charset="0"/>
                <a:cs typeface="Arial" panose="020B0604020202020204" pitchFamily="34" charset="0"/>
              </a:rPr>
              <a:t>:</a:t>
            </a:r>
          </a:p>
          <a:p>
            <a:pPr lvl="1" algn="just">
              <a:defRPr/>
            </a:pPr>
            <a:r>
              <a:rPr lang="cs-CZ" sz="3400" dirty="0">
                <a:latin typeface="Arial" panose="020B0604020202020204" pitchFamily="34" charset="0"/>
                <a:cs typeface="Arial" panose="020B0604020202020204" pitchFamily="34" charset="0"/>
              </a:rPr>
              <a:t>podpořit a rozvíjet pro-rodinné klima v obci,</a:t>
            </a:r>
          </a:p>
          <a:p>
            <a:pPr lvl="1" algn="just">
              <a:defRPr/>
            </a:pPr>
            <a:r>
              <a:rPr lang="cs-CZ" sz="3400" dirty="0">
                <a:latin typeface="Arial" panose="020B0604020202020204" pitchFamily="34" charset="0"/>
                <a:cs typeface="Arial" panose="020B0604020202020204" pitchFamily="34" charset="0"/>
              </a:rPr>
              <a:t>zvýšit atraktivitu obce jako místa vhodného pro rodiny, děti, seniory a zaměstnavatele,</a:t>
            </a:r>
          </a:p>
          <a:p>
            <a:pPr lvl="1" algn="just">
              <a:defRPr/>
            </a:pPr>
            <a:r>
              <a:rPr lang="cs-CZ" sz="3400" dirty="0">
                <a:latin typeface="Arial" panose="020B0604020202020204" pitchFamily="34" charset="0"/>
                <a:cs typeface="Arial" panose="020B0604020202020204" pitchFamily="34" charset="0"/>
              </a:rPr>
              <a:t>atraktivita obce má pozitivní dopad na rozvoj obce v oblasti spolkové činnosti, investic a ekonomických aktivit zaměstnavatelů, na demografický růst, zájem rodin o život v obci a o budování občanské společnosti.</a:t>
            </a:r>
          </a:p>
          <a:p>
            <a:pPr marL="0" lvl="0" indent="0" algn="just">
              <a:buNone/>
              <a:defRPr/>
            </a:pPr>
            <a:r>
              <a:rPr lang="cs-CZ" sz="3400" dirty="0">
                <a:latin typeface="Arial" panose="020B0604020202020204" pitchFamily="34" charset="0"/>
                <a:cs typeface="Arial" panose="020B0604020202020204" pitchFamily="34" charset="0"/>
              </a:rPr>
              <a:t>Smyslem není tvořit opatření od „zeleného“ stolu, ale zapojit neziskový sektor, politickou reprezentaci, zaměstnavatele, školy a občany ve všech fázích života – rodiče, mládež, seniory.</a:t>
            </a:r>
          </a:p>
          <a:p>
            <a:pPr marL="0" lvl="0" indent="0" algn="just">
              <a:buNone/>
              <a:defRPr/>
            </a:pPr>
            <a:r>
              <a:rPr lang="cs-CZ" sz="3400" u="sng" dirty="0">
                <a:latin typeface="Arial" panose="020B0604020202020204" pitchFamily="34" charset="0"/>
                <a:cs typeface="Arial" panose="020B0604020202020204" pitchFamily="34" charset="0"/>
              </a:rPr>
              <a:t>Audit </a:t>
            </a:r>
            <a:r>
              <a:rPr lang="cs-CZ" sz="3400" u="sng" dirty="0" err="1">
                <a:latin typeface="Arial" panose="020B0604020202020204" pitchFamily="34" charset="0"/>
                <a:cs typeface="Arial" panose="020B0604020202020204" pitchFamily="34" charset="0"/>
              </a:rPr>
              <a:t>familyfriendlycommunity</a:t>
            </a:r>
            <a:r>
              <a:rPr lang="cs-CZ" sz="3400" dirty="0">
                <a:latin typeface="Arial" panose="020B0604020202020204" pitchFamily="34" charset="0"/>
                <a:cs typeface="Arial" panose="020B0604020202020204" pitchFamily="34" charset="0"/>
              </a:rPr>
              <a:t>:</a:t>
            </a:r>
          </a:p>
          <a:p>
            <a:pPr lvl="1" algn="just">
              <a:defRPr/>
            </a:pPr>
            <a:r>
              <a:rPr lang="cs-CZ" sz="3400" dirty="0">
                <a:latin typeface="Arial" panose="020B0604020202020204" pitchFamily="34" charset="0"/>
                <a:cs typeface="Arial" panose="020B0604020202020204" pitchFamily="34" charset="0"/>
              </a:rPr>
              <a:t>umožňuje </a:t>
            </a:r>
            <a:r>
              <a:rPr lang="cs-CZ" sz="3400" b="1" dirty="0">
                <a:latin typeface="Arial" panose="020B0604020202020204" pitchFamily="34" charset="0"/>
                <a:cs typeface="Arial" panose="020B0604020202020204" pitchFamily="34" charset="0"/>
              </a:rPr>
              <a:t>posílit dialog </a:t>
            </a:r>
            <a:r>
              <a:rPr lang="cs-CZ" sz="3400" dirty="0">
                <a:latin typeface="Arial" panose="020B0604020202020204" pitchFamily="34" charset="0"/>
                <a:cs typeface="Arial" panose="020B0604020202020204" pitchFamily="34" charset="0"/>
              </a:rPr>
              <a:t>mezi veřejností a lidmi, kteří spravují obec, tedy zastupiteli a komunálními politiky,</a:t>
            </a:r>
          </a:p>
          <a:p>
            <a:pPr lvl="1" algn="just">
              <a:defRPr/>
            </a:pPr>
            <a:r>
              <a:rPr lang="cs-CZ" sz="3400" b="1" dirty="0">
                <a:latin typeface="Arial" panose="020B0604020202020204" pitchFamily="34" charset="0"/>
                <a:cs typeface="Arial" panose="020B0604020202020204" pitchFamily="34" charset="0"/>
              </a:rPr>
              <a:t>je vhodný pro obec každé velikosti</a:t>
            </a:r>
            <a:r>
              <a:rPr lang="cs-CZ" sz="3400" dirty="0">
                <a:latin typeface="Arial" panose="020B0604020202020204" pitchFamily="34" charset="0"/>
                <a:cs typeface="Arial" panose="020B0604020202020204" pitchFamily="34" charset="0"/>
              </a:rPr>
              <a:t>, ve velkých městech může proběhnout audit jednotlivých městských částí,</a:t>
            </a:r>
          </a:p>
          <a:p>
            <a:pPr lvl="1" algn="just">
              <a:defRPr/>
            </a:pPr>
            <a:r>
              <a:rPr lang="cs-CZ" sz="3400" dirty="0">
                <a:latin typeface="Arial" panose="020B0604020202020204" pitchFamily="34" charset="0"/>
                <a:cs typeface="Arial" panose="020B0604020202020204" pitchFamily="34" charset="0"/>
              </a:rPr>
              <a:t>je participativní nástroj, jehož prostřednictvím se mohou obyvatelé aktivně zapojit do rozvoje místa, kde žijí,</a:t>
            </a:r>
          </a:p>
          <a:p>
            <a:pPr lvl="1" algn="just">
              <a:defRPr/>
            </a:pPr>
            <a:r>
              <a:rPr lang="cs-CZ" sz="3400" dirty="0">
                <a:latin typeface="Arial" panose="020B0604020202020204" pitchFamily="34" charset="0"/>
                <a:cs typeface="Arial" panose="020B0604020202020204" pitchFamily="34" charset="0"/>
              </a:rPr>
              <a:t>má za </a:t>
            </a:r>
            <a:r>
              <a:rPr lang="cs-CZ" sz="3400" b="1" dirty="0">
                <a:latin typeface="Arial" panose="020B0604020202020204" pitchFamily="34" charset="0"/>
                <a:cs typeface="Arial" panose="020B0604020202020204" pitchFamily="34" charset="0"/>
              </a:rPr>
              <a:t>cíl vytvořit rozvojový střednědobý plán opatření, která zvýší kvalitu života rodin,</a:t>
            </a:r>
          </a:p>
          <a:p>
            <a:pPr lvl="1" algn="just">
              <a:defRPr/>
            </a:pPr>
            <a:r>
              <a:rPr lang="cs-CZ" sz="3400" b="1" dirty="0">
                <a:latin typeface="Arial" panose="020B0604020202020204" pitchFamily="34" charset="0"/>
                <a:cs typeface="Arial" panose="020B0604020202020204" pitchFamily="34" charset="0"/>
              </a:rPr>
              <a:t>je certifikát, který ukazuje, že obec či město je zaměřeno na potřeby a zájmy svých </a:t>
            </a:r>
            <a:r>
              <a:rPr lang="cs-CZ" sz="3400" b="1" dirty="0" smtClean="0">
                <a:latin typeface="Arial" panose="020B0604020202020204" pitchFamily="34" charset="0"/>
                <a:cs typeface="Arial" panose="020B0604020202020204" pitchFamily="34" charset="0"/>
              </a:rPr>
              <a:t>obyvatel</a:t>
            </a:r>
            <a:r>
              <a:rPr lang="cs-CZ" sz="3400" dirty="0" smtClean="0">
                <a:latin typeface="Arial" panose="020B0604020202020204" pitchFamily="34" charset="0"/>
                <a:cs typeface="Arial" panose="020B0604020202020204" pitchFamily="34" charset="0"/>
              </a:rPr>
              <a:t>, že </a:t>
            </a:r>
            <a:r>
              <a:rPr lang="cs-CZ" sz="3400" dirty="0">
                <a:latin typeface="Arial" panose="020B0604020202020204" pitchFamily="34" charset="0"/>
                <a:cs typeface="Arial" panose="020B0604020202020204" pitchFamily="34" charset="0"/>
              </a:rPr>
              <a:t>s nimi je v dobrém kontaktu, že s nimi komunikuje a že mu záleží na tom, aby se tam rodinám dobře dařilo,</a:t>
            </a:r>
          </a:p>
          <a:p>
            <a:pPr lvl="1" algn="just">
              <a:defRPr/>
            </a:pPr>
            <a:r>
              <a:rPr lang="cs-CZ" sz="3400" dirty="0">
                <a:latin typeface="Arial" panose="020B0604020202020204" pitchFamily="34" charset="0"/>
                <a:cs typeface="Arial" panose="020B0604020202020204" pitchFamily="34" charset="0"/>
              </a:rPr>
              <a:t>se zaměřuje na všechny životní fáze – od kojenců až po seniory</a:t>
            </a:r>
            <a:r>
              <a:rPr lang="cs-CZ" sz="3400" b="1" dirty="0">
                <a:latin typeface="Arial" panose="020B0604020202020204" pitchFamily="34" charset="0"/>
                <a:cs typeface="Arial" panose="020B0604020202020204" pitchFamily="34" charset="0"/>
              </a:rPr>
              <a:t>.</a:t>
            </a:r>
          </a:p>
          <a:p>
            <a:pPr marL="0" indent="0" algn="just" fontAlgn="base">
              <a:lnSpc>
                <a:spcPct val="100000"/>
              </a:lnSpc>
              <a:spcBef>
                <a:spcPct val="0"/>
              </a:spcBef>
              <a:buClr>
                <a:srgbClr val="003366"/>
              </a:buClr>
              <a:buNone/>
              <a:defRPr/>
            </a:pPr>
            <a:endParaRPr lang="cs-CZ" sz="2000" dirty="0">
              <a:solidFill>
                <a:srgbClr val="0070C0"/>
              </a:solidFill>
              <a:latin typeface="Arial" panose="020B0604020202020204" pitchFamily="34" charset="0"/>
              <a:cs typeface="Arial" panose="020B0604020202020204" pitchFamily="34" charset="0"/>
            </a:endParaRPr>
          </a:p>
          <a:p>
            <a:pPr marL="0" indent="0" algn="just" fontAlgn="base">
              <a:lnSpc>
                <a:spcPct val="100000"/>
              </a:lnSpc>
              <a:spcBef>
                <a:spcPct val="0"/>
              </a:spcBef>
              <a:buClr>
                <a:srgbClr val="003366"/>
              </a:buClr>
              <a:buNone/>
              <a:defRPr/>
            </a:pPr>
            <a:r>
              <a:rPr lang="cs-CZ" sz="2000" dirty="0">
                <a:solidFill>
                  <a:srgbClr val="0070C0"/>
                </a:solidFill>
                <a:latin typeface="Arial" panose="020B0604020202020204" pitchFamily="34" charset="0"/>
                <a:cs typeface="Arial" panose="020B0604020202020204" pitchFamily="34" charset="0"/>
              </a:rPr>
              <a:t>         </a:t>
            </a:r>
          </a:p>
          <a:p>
            <a:pPr marL="0" indent="0" algn="just" fontAlgn="base">
              <a:lnSpc>
                <a:spcPct val="100000"/>
              </a:lnSpc>
              <a:spcBef>
                <a:spcPct val="0"/>
              </a:spcBef>
              <a:buClr>
                <a:srgbClr val="003366"/>
              </a:buClr>
              <a:buNone/>
              <a:defRPr/>
            </a:pPr>
            <a:endParaRPr lang="cs-CZ" sz="2000" dirty="0">
              <a:solidFill>
                <a:srgbClr val="0070C0"/>
              </a:solidFill>
              <a:latin typeface="Arial" charset="0"/>
            </a:endParaRPr>
          </a:p>
          <a:p>
            <a:pPr marL="0" indent="0" algn="just" fontAlgn="base">
              <a:lnSpc>
                <a:spcPct val="100000"/>
              </a:lnSpc>
              <a:spcBef>
                <a:spcPct val="0"/>
              </a:spcBef>
              <a:buClr>
                <a:srgbClr val="003366"/>
              </a:buClr>
              <a:buNone/>
              <a:defRPr/>
            </a:pPr>
            <a:endParaRPr lang="cs-CZ" sz="2000" dirty="0">
              <a:solidFill>
                <a:srgbClr val="0070C0"/>
              </a:solidFill>
              <a:latin typeface="Arial" charset="0"/>
            </a:endParaRPr>
          </a:p>
          <a:p>
            <a:pPr marL="0" indent="0" algn="just" fontAlgn="base">
              <a:lnSpc>
                <a:spcPct val="100000"/>
              </a:lnSpc>
              <a:spcBef>
                <a:spcPct val="0"/>
              </a:spcBef>
              <a:buClr>
                <a:srgbClr val="003366"/>
              </a:buClr>
              <a:buNone/>
              <a:defRPr/>
            </a:pPr>
            <a:endParaRPr lang="cs-CZ" sz="2000" dirty="0">
              <a:solidFill>
                <a:srgbClr val="0070C0"/>
              </a:solidFill>
              <a:latin typeface="Arial" charset="0"/>
            </a:endParaRPr>
          </a:p>
          <a:p>
            <a:pPr marL="0" indent="0" algn="just" fontAlgn="base">
              <a:lnSpc>
                <a:spcPct val="100000"/>
              </a:lnSpc>
              <a:spcBef>
                <a:spcPct val="0"/>
              </a:spcBef>
              <a:buClr>
                <a:srgbClr val="003366"/>
              </a:buClr>
              <a:buNone/>
              <a:defRPr/>
            </a:pPr>
            <a:endParaRPr lang="cs-CZ" sz="2000" dirty="0">
              <a:solidFill>
                <a:srgbClr val="0070C0"/>
              </a:solidFill>
              <a:latin typeface="Arial" charset="0"/>
            </a:endParaRPr>
          </a:p>
          <a:p>
            <a:pPr algn="just" fontAlgn="base">
              <a:lnSpc>
                <a:spcPct val="100000"/>
              </a:lnSpc>
              <a:spcBef>
                <a:spcPct val="0"/>
              </a:spcBef>
              <a:buClr>
                <a:srgbClr val="003366"/>
              </a:buClr>
              <a:buFont typeface="Wingdings" panose="05000000000000000000" pitchFamily="2" charset="2"/>
              <a:buChar char="§"/>
              <a:defRPr/>
            </a:pPr>
            <a:endParaRPr lang="cs-CZ" sz="2000" dirty="0">
              <a:solidFill>
                <a:srgbClr val="0070C0"/>
              </a:solidFill>
              <a:latin typeface="Arial" charset="0"/>
            </a:endParaRPr>
          </a:p>
          <a:p>
            <a:pPr algn="just" fontAlgn="base">
              <a:lnSpc>
                <a:spcPct val="100000"/>
              </a:lnSpc>
              <a:spcBef>
                <a:spcPct val="0"/>
              </a:spcBef>
              <a:buClr>
                <a:srgbClr val="003366"/>
              </a:buClr>
              <a:buFont typeface="Wingdings" panose="05000000000000000000" pitchFamily="2" charset="2"/>
              <a:buChar char="§"/>
              <a:defRPr/>
            </a:pPr>
            <a:endParaRPr lang="cs-CZ" sz="2000" dirty="0">
              <a:solidFill>
                <a:srgbClr val="0070C0"/>
              </a:solidFill>
              <a:latin typeface="Arial" charset="0"/>
            </a:endParaRPr>
          </a:p>
          <a:p>
            <a:pPr algn="just" fontAlgn="base">
              <a:lnSpc>
                <a:spcPct val="100000"/>
              </a:lnSpc>
              <a:spcBef>
                <a:spcPct val="0"/>
              </a:spcBef>
              <a:buClr>
                <a:srgbClr val="003366"/>
              </a:buClr>
              <a:defRPr/>
            </a:pPr>
            <a:endParaRPr lang="cs-CZ" sz="2000" dirty="0">
              <a:solidFill>
                <a:srgbClr val="0070C0"/>
              </a:solidFill>
              <a:latin typeface="Arial" charset="0"/>
            </a:endParaRPr>
          </a:p>
          <a:p>
            <a:pPr marL="0" indent="0">
              <a:buNone/>
            </a:pPr>
            <a:endParaRPr lang="cs-CZ" sz="1400" dirty="0">
              <a:solidFill>
                <a:schemeClr val="tx2"/>
              </a:solidFill>
              <a:latin typeface="Inter" panose="02000503000000020004" pitchFamily="2" charset="0"/>
              <a:ea typeface="Inter" panose="02000503000000020004" pitchFamily="2" charset="0"/>
            </a:endParaRPr>
          </a:p>
        </p:txBody>
      </p:sp>
      <p:sp>
        <p:nvSpPr>
          <p:cNvPr id="6" name="Zástupný symbol pro číslo snímku 5">
            <a:extLst>
              <a:ext uri="{FF2B5EF4-FFF2-40B4-BE49-F238E27FC236}">
                <a16:creationId xmlns:a16="http://schemas.microsoft.com/office/drawing/2014/main" id="{8F97B5B9-D8B0-F645-A37F-C2085B5EC2FC}"/>
              </a:ext>
            </a:extLst>
          </p:cNvPr>
          <p:cNvSpPr>
            <a:spLocks noGrp="1"/>
          </p:cNvSpPr>
          <p:nvPr>
            <p:ph type="sldNum" sz="quarter" idx="12"/>
          </p:nvPr>
        </p:nvSpPr>
        <p:spPr/>
        <p:txBody>
          <a:bodyPr/>
          <a:lstStyle/>
          <a:p>
            <a:fld id="{F756C1FA-8DED-774F-A9BF-965BD70CC5BD}" type="slidenum">
              <a:rPr lang="cs-CZ" smtClean="0">
                <a:solidFill>
                  <a:schemeClr val="tx2"/>
                </a:solidFill>
              </a:rPr>
              <a:t>11</a:t>
            </a:fld>
            <a:endParaRPr lang="cs-CZ" dirty="0">
              <a:solidFill>
                <a:schemeClr val="tx2"/>
              </a:solidFill>
            </a:endParaRPr>
          </a:p>
        </p:txBody>
      </p:sp>
      <p:pic>
        <p:nvPicPr>
          <p:cNvPr id="8" name="Obrázek 7">
            <a:extLst>
              <a:ext uri="{FF2B5EF4-FFF2-40B4-BE49-F238E27FC236}">
                <a16:creationId xmlns:a16="http://schemas.microsoft.com/office/drawing/2014/main" id="{1D55AE36-F991-1CB0-12CB-27FDEDA0C0DE}"/>
              </a:ext>
            </a:extLst>
          </p:cNvPr>
          <p:cNvPicPr>
            <a:picLocks noChangeAspect="1"/>
          </p:cNvPicPr>
          <p:nvPr/>
        </p:nvPicPr>
        <p:blipFill>
          <a:blip r:embed="rId5"/>
          <a:stretch>
            <a:fillRect/>
          </a:stretch>
        </p:blipFill>
        <p:spPr>
          <a:xfrm>
            <a:off x="7323995" y="1107948"/>
            <a:ext cx="4029805" cy="719390"/>
          </a:xfrm>
          <a:prstGeom prst="rect">
            <a:avLst/>
          </a:prstGeom>
        </p:spPr>
      </p:pic>
    </p:spTree>
    <p:extLst>
      <p:ext uri="{BB962C8B-B14F-4D97-AF65-F5344CB8AC3E}">
        <p14:creationId xmlns:p14="http://schemas.microsoft.com/office/powerpoint/2010/main" val="10789154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cký objekt 6">
            <a:extLst>
              <a:ext uri="{FF2B5EF4-FFF2-40B4-BE49-F238E27FC236}">
                <a16:creationId xmlns:a16="http://schemas.microsoft.com/office/drawing/2014/main" id="{7F005F39-F40F-D346-82E7-15471EBD534F}"/>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0" y="0"/>
            <a:ext cx="2111835" cy="1521065"/>
          </a:xfrm>
          <a:prstGeom prst="rect">
            <a:avLst/>
          </a:prstGeom>
        </p:spPr>
      </p:pic>
      <p:sp>
        <p:nvSpPr>
          <p:cNvPr id="18" name="Nadpis 17">
            <a:extLst>
              <a:ext uri="{FF2B5EF4-FFF2-40B4-BE49-F238E27FC236}">
                <a16:creationId xmlns:a16="http://schemas.microsoft.com/office/drawing/2014/main" id="{85D1CE5D-F808-2E45-8B02-BFE390F67473}"/>
              </a:ext>
            </a:extLst>
          </p:cNvPr>
          <p:cNvSpPr>
            <a:spLocks noGrp="1"/>
          </p:cNvSpPr>
          <p:nvPr>
            <p:ph type="title"/>
          </p:nvPr>
        </p:nvSpPr>
        <p:spPr>
          <a:xfrm>
            <a:off x="1042737" y="593558"/>
            <a:ext cx="10732168" cy="705854"/>
          </a:xfrm>
        </p:spPr>
        <p:txBody>
          <a:bodyPr anchor="t">
            <a:normAutofit/>
          </a:bodyPr>
          <a:lstStyle/>
          <a:p>
            <a:pPr algn="ctr"/>
            <a:r>
              <a:rPr lang="cs-CZ" sz="3200" b="1" dirty="0">
                <a:solidFill>
                  <a:schemeClr val="tx2"/>
                </a:solidFill>
                <a:latin typeface="Calibri" panose="020F0502020204030204" pitchFamily="34" charset="0"/>
                <a:ea typeface="Inter" panose="02000503000000020004" pitchFamily="2" charset="0"/>
                <a:cs typeface="Calibri" panose="020F0502020204030204" pitchFamily="34" charset="0"/>
              </a:rPr>
              <a:t>Program obnovy venkova Olomouckého kraje</a:t>
            </a:r>
          </a:p>
        </p:txBody>
      </p:sp>
      <p:sp>
        <p:nvSpPr>
          <p:cNvPr id="19" name="Zástupný obsah 18">
            <a:extLst>
              <a:ext uri="{FF2B5EF4-FFF2-40B4-BE49-F238E27FC236}">
                <a16:creationId xmlns:a16="http://schemas.microsoft.com/office/drawing/2014/main" id="{EAB38407-8379-8D4F-A618-E21007843527}"/>
              </a:ext>
            </a:extLst>
          </p:cNvPr>
          <p:cNvSpPr>
            <a:spLocks noGrp="1"/>
          </p:cNvSpPr>
          <p:nvPr>
            <p:ph idx="1"/>
          </p:nvPr>
        </p:nvSpPr>
        <p:spPr>
          <a:xfrm>
            <a:off x="838200" y="1299412"/>
            <a:ext cx="10515600" cy="5278591"/>
          </a:xfrm>
        </p:spPr>
        <p:txBody>
          <a:bodyPr>
            <a:normAutofit fontScale="25000" lnSpcReduction="20000"/>
          </a:bodyPr>
          <a:lstStyle/>
          <a:p>
            <a:pPr marL="0" lvl="0" indent="0" algn="just" fontAlgn="base">
              <a:lnSpc>
                <a:spcPct val="100000"/>
              </a:lnSpc>
              <a:spcBef>
                <a:spcPct val="0"/>
              </a:spcBef>
              <a:spcAft>
                <a:spcPts val="600"/>
              </a:spcAft>
              <a:buClr>
                <a:srgbClr val="003366"/>
              </a:buClr>
              <a:buNone/>
              <a:defRPr/>
            </a:pPr>
            <a:r>
              <a:rPr lang="cs-CZ" sz="6800" b="1" dirty="0">
                <a:solidFill>
                  <a:srgbClr val="0070C0"/>
                </a:solidFill>
                <a:latin typeface="Arial" charset="0"/>
              </a:rPr>
              <a:t>01_01_01_Podpora budování a obnovy infrastruktury obce</a:t>
            </a:r>
          </a:p>
          <a:p>
            <a:pPr marL="0" indent="0" algn="just" fontAlgn="base">
              <a:lnSpc>
                <a:spcPct val="100000"/>
              </a:lnSpc>
              <a:spcBef>
                <a:spcPct val="0"/>
              </a:spcBef>
              <a:buClr>
                <a:srgbClr val="003366"/>
              </a:buClr>
              <a:buNone/>
              <a:defRPr/>
            </a:pPr>
            <a:r>
              <a:rPr lang="cs-CZ" sz="6800" b="1" dirty="0">
                <a:latin typeface="Arial" panose="020B0604020202020204" pitchFamily="34" charset="0"/>
                <a:cs typeface="Arial" panose="020B0604020202020204" pitchFamily="34" charset="0"/>
              </a:rPr>
              <a:t>Průběh realizace </a:t>
            </a:r>
            <a:endParaRPr lang="cs-CZ" sz="6800" dirty="0">
              <a:solidFill>
                <a:srgbClr val="0070C0"/>
              </a:solidFill>
              <a:latin typeface="Arial" panose="020B0604020202020204" pitchFamily="34" charset="0"/>
              <a:cs typeface="Arial" panose="020B0604020202020204" pitchFamily="34" charset="0"/>
            </a:endParaRPr>
          </a:p>
          <a:p>
            <a:pPr marL="0" indent="0">
              <a:buNone/>
            </a:pPr>
            <a:r>
              <a:rPr lang="cs-CZ" sz="6400" u="sng" dirty="0">
                <a:latin typeface="Arial" panose="020B0604020202020204" pitchFamily="34" charset="0"/>
                <a:cs typeface="Arial" panose="020B0604020202020204" pitchFamily="34" charset="0"/>
              </a:rPr>
              <a:t>Přípravná fáze</a:t>
            </a:r>
          </a:p>
          <a:p>
            <a:pPr>
              <a:lnSpc>
                <a:spcPct val="120000"/>
              </a:lnSpc>
              <a:spcBef>
                <a:spcPts val="0"/>
              </a:spcBef>
            </a:pPr>
            <a:r>
              <a:rPr lang="cs-CZ" sz="6400" dirty="0">
                <a:latin typeface="Arial" panose="020B0604020202020204" pitchFamily="34" charset="0"/>
                <a:cs typeface="Arial" panose="020B0604020202020204" pitchFamily="34" charset="0"/>
              </a:rPr>
              <a:t>Obec se zúčastní semináře, který pořádá bezplatně Olomoucký kraj.</a:t>
            </a:r>
          </a:p>
          <a:p>
            <a:pPr>
              <a:lnSpc>
                <a:spcPct val="120000"/>
              </a:lnSpc>
              <a:spcBef>
                <a:spcPts val="0"/>
              </a:spcBef>
            </a:pPr>
            <a:r>
              <a:rPr lang="cs-CZ" sz="6400" dirty="0">
                <a:latin typeface="Arial" panose="020B0604020202020204" pitchFamily="34" charset="0"/>
                <a:cs typeface="Arial" panose="020B0604020202020204" pitchFamily="34" charset="0"/>
              </a:rPr>
              <a:t>Olomoucký kraj a obec schválí a uzavřou Dohodu o účasti na auditu </a:t>
            </a:r>
            <a:r>
              <a:rPr lang="cs-CZ" sz="6400" dirty="0" err="1">
                <a:latin typeface="Arial" panose="020B0604020202020204" pitchFamily="34" charset="0"/>
                <a:cs typeface="Arial" panose="020B0604020202020204" pitchFamily="34" charset="0"/>
              </a:rPr>
              <a:t>familyfriendlycommunity</a:t>
            </a:r>
            <a:endParaRPr lang="cs-CZ" sz="6400" dirty="0">
              <a:latin typeface="Arial" panose="020B0604020202020204" pitchFamily="34" charset="0"/>
              <a:cs typeface="Arial" panose="020B0604020202020204" pitchFamily="34" charset="0"/>
            </a:endParaRPr>
          </a:p>
          <a:p>
            <a:pPr>
              <a:lnSpc>
                <a:spcPct val="120000"/>
              </a:lnSpc>
              <a:spcBef>
                <a:spcPts val="0"/>
              </a:spcBef>
            </a:pPr>
            <a:r>
              <a:rPr lang="cs-CZ" sz="6400" dirty="0">
                <a:latin typeface="Arial" panose="020B0604020202020204" pitchFamily="34" charset="0"/>
                <a:cs typeface="Arial" panose="020B0604020202020204" pitchFamily="34" charset="0"/>
              </a:rPr>
              <a:t>Obci je přidělen poradce, který ji celým auditem doprovází.</a:t>
            </a:r>
          </a:p>
          <a:p>
            <a:pPr marL="0" indent="0">
              <a:buNone/>
            </a:pPr>
            <a:r>
              <a:rPr lang="cs-CZ" sz="6400" u="sng" dirty="0" smtClean="0">
                <a:latin typeface="Arial" panose="020B0604020202020204" pitchFamily="34" charset="0"/>
                <a:cs typeface="Arial" panose="020B0604020202020204" pitchFamily="34" charset="0"/>
              </a:rPr>
              <a:t>Realizační </a:t>
            </a:r>
            <a:r>
              <a:rPr lang="cs-CZ" sz="6400" u="sng" dirty="0">
                <a:latin typeface="Arial" panose="020B0604020202020204" pitchFamily="34" charset="0"/>
                <a:cs typeface="Arial" panose="020B0604020202020204" pitchFamily="34" charset="0"/>
              </a:rPr>
              <a:t>fáze</a:t>
            </a:r>
          </a:p>
          <a:p>
            <a:pPr>
              <a:lnSpc>
                <a:spcPct val="120000"/>
              </a:lnSpc>
              <a:spcBef>
                <a:spcPts val="0"/>
              </a:spcBef>
            </a:pPr>
            <a:r>
              <a:rPr lang="cs-CZ" sz="6400" dirty="0">
                <a:latin typeface="Arial" panose="020B0604020202020204" pitchFamily="34" charset="0"/>
                <a:cs typeface="Arial" panose="020B0604020202020204" pitchFamily="34" charset="0"/>
              </a:rPr>
              <a:t>Obec zahájí publicitu auditu umístěním loga auditu na web obce a seznámí své občany (např. prostřednictvím rozhlasu, letáků, zpravodaje) se zahájením realizace auditu </a:t>
            </a:r>
            <a:r>
              <a:rPr lang="cs-CZ" sz="6400" dirty="0" err="1">
                <a:latin typeface="Arial" panose="020B0604020202020204" pitchFamily="34" charset="0"/>
                <a:cs typeface="Arial" panose="020B0604020202020204" pitchFamily="34" charset="0"/>
              </a:rPr>
              <a:t>familyfriendlycommunity</a:t>
            </a:r>
            <a:r>
              <a:rPr lang="cs-CZ" sz="6400" dirty="0">
                <a:latin typeface="Arial" panose="020B0604020202020204" pitchFamily="34" charset="0"/>
                <a:cs typeface="Arial" panose="020B0604020202020204" pitchFamily="34" charset="0"/>
              </a:rPr>
              <a:t>.</a:t>
            </a:r>
          </a:p>
          <a:p>
            <a:pPr>
              <a:lnSpc>
                <a:spcPct val="120000"/>
              </a:lnSpc>
              <a:spcBef>
                <a:spcPts val="0"/>
              </a:spcBef>
            </a:pPr>
            <a:r>
              <a:rPr lang="cs-CZ" sz="6400" dirty="0">
                <a:latin typeface="Arial" panose="020B0604020202020204" pitchFamily="34" charset="0"/>
                <a:cs typeface="Arial" panose="020B0604020202020204" pitchFamily="34" charset="0"/>
              </a:rPr>
              <a:t>Obec sestaví max. 15člennou pracovní skupinu (zástupci obce, občanů, odborných expertů, neziskových organizací, vzdělávacích institucí, podnikatelů a dalších).</a:t>
            </a:r>
          </a:p>
          <a:p>
            <a:pPr>
              <a:lnSpc>
                <a:spcPct val="120000"/>
              </a:lnSpc>
              <a:spcBef>
                <a:spcPts val="0"/>
              </a:spcBef>
            </a:pPr>
            <a:r>
              <a:rPr lang="cs-CZ" sz="6400" dirty="0">
                <a:latin typeface="Arial" panose="020B0604020202020204" pitchFamily="34" charset="0"/>
                <a:cs typeface="Arial" panose="020B0604020202020204" pitchFamily="34" charset="0"/>
              </a:rPr>
              <a:t>Pracovní skupina na prvním tzv. hodnoticím workshopu analyzuje současný stav pro-rodinných aktivit v obci.</a:t>
            </a:r>
          </a:p>
          <a:p>
            <a:pPr>
              <a:lnSpc>
                <a:spcPct val="120000"/>
              </a:lnSpc>
              <a:spcBef>
                <a:spcPts val="0"/>
              </a:spcBef>
            </a:pPr>
            <a:r>
              <a:rPr lang="cs-CZ" sz="6400" dirty="0">
                <a:latin typeface="Arial" panose="020B0604020202020204" pitchFamily="34" charset="0"/>
                <a:cs typeface="Arial" panose="020B0604020202020204" pitchFamily="34" charset="0"/>
              </a:rPr>
              <a:t>Pracovní skupina na druhém tzv. plánovacím workshopu vytvoří návrh nových pro-rodinných aktivit a opatření </a:t>
            </a:r>
            <a:r>
              <a:rPr lang="cs-CZ" sz="6400" dirty="0" smtClean="0">
                <a:latin typeface="Arial" panose="020B0604020202020204" pitchFamily="34" charset="0"/>
                <a:cs typeface="Arial" panose="020B0604020202020204" pitchFamily="34" charset="0"/>
              </a:rPr>
              <a:t>  (</a:t>
            </a:r>
            <a:r>
              <a:rPr lang="cs-CZ" sz="6400" dirty="0">
                <a:latin typeface="Arial" panose="020B0604020202020204" pitchFamily="34" charset="0"/>
                <a:cs typeface="Arial" panose="020B0604020202020204" pitchFamily="34" charset="0"/>
              </a:rPr>
              <a:t>v ideálním případě využije náměty od občanů).</a:t>
            </a:r>
          </a:p>
          <a:p>
            <a:pPr>
              <a:lnSpc>
                <a:spcPct val="120000"/>
              </a:lnSpc>
              <a:spcBef>
                <a:spcPts val="0"/>
              </a:spcBef>
            </a:pPr>
            <a:r>
              <a:rPr lang="cs-CZ" sz="6400" dirty="0">
                <a:latin typeface="Arial" panose="020B0604020202020204" pitchFamily="34" charset="0"/>
                <a:cs typeface="Arial" panose="020B0604020202020204" pitchFamily="34" charset="0"/>
              </a:rPr>
              <a:t>Rada nebo zastupitelstvo obce z návrhů vybere a schválí ta opatření, která budou během následujících tří let realizována.</a:t>
            </a:r>
          </a:p>
          <a:p>
            <a:pPr marL="0" indent="0">
              <a:buNone/>
            </a:pPr>
            <a:r>
              <a:rPr lang="cs-CZ" sz="6400" u="sng" dirty="0" smtClean="0">
                <a:latin typeface="Arial" panose="020B0604020202020204" pitchFamily="34" charset="0"/>
                <a:cs typeface="Arial" panose="020B0604020202020204" pitchFamily="34" charset="0"/>
              </a:rPr>
              <a:t>Udělení </a:t>
            </a:r>
            <a:r>
              <a:rPr lang="cs-CZ" sz="6400" u="sng" dirty="0">
                <a:latin typeface="Arial" panose="020B0604020202020204" pitchFamily="34" charset="0"/>
                <a:cs typeface="Arial" panose="020B0604020202020204" pitchFamily="34" charset="0"/>
              </a:rPr>
              <a:t>certifikátu</a:t>
            </a:r>
          </a:p>
          <a:p>
            <a:pPr>
              <a:lnSpc>
                <a:spcPct val="120000"/>
              </a:lnSpc>
              <a:spcBef>
                <a:spcPts val="0"/>
              </a:spcBef>
            </a:pPr>
            <a:r>
              <a:rPr lang="cs-CZ" sz="6400" dirty="0">
                <a:latin typeface="Arial" panose="020B0604020202020204" pitchFamily="34" charset="0"/>
                <a:cs typeface="Arial" panose="020B0604020202020204" pitchFamily="34" charset="0"/>
              </a:rPr>
              <a:t>Do obce je vyslán hodnotitel, který prozkoumá, jak v obci předchozí celý proces probíhal.</a:t>
            </a:r>
          </a:p>
          <a:p>
            <a:pPr>
              <a:lnSpc>
                <a:spcPct val="120000"/>
              </a:lnSpc>
              <a:spcBef>
                <a:spcPts val="0"/>
              </a:spcBef>
            </a:pPr>
            <a:r>
              <a:rPr lang="cs-CZ" sz="6400" dirty="0">
                <a:latin typeface="Arial" panose="020B0604020202020204" pitchFamily="34" charset="0"/>
                <a:cs typeface="Arial" panose="020B0604020202020204" pitchFamily="34" charset="0"/>
              </a:rPr>
              <a:t>Dle doporučení hodnotitele Olomoucký kraj udělí/neudělí obci základní certifikát.</a:t>
            </a:r>
          </a:p>
          <a:p>
            <a:pPr>
              <a:lnSpc>
                <a:spcPct val="120000"/>
              </a:lnSpc>
              <a:spcBef>
                <a:spcPts val="0"/>
              </a:spcBef>
            </a:pPr>
            <a:r>
              <a:rPr lang="cs-CZ" sz="6400" dirty="0">
                <a:latin typeface="Arial" panose="020B0604020202020204" pitchFamily="34" charset="0"/>
                <a:cs typeface="Arial" panose="020B0604020202020204" pitchFamily="34" charset="0"/>
              </a:rPr>
              <a:t>Po udělení certifikátu následující 3 roky obec realizuje schválená opatření a aktivity.</a:t>
            </a:r>
          </a:p>
          <a:p>
            <a:pPr>
              <a:lnSpc>
                <a:spcPct val="120000"/>
              </a:lnSpc>
              <a:spcBef>
                <a:spcPts val="0"/>
              </a:spcBef>
            </a:pPr>
            <a:r>
              <a:rPr lang="cs-CZ" sz="6400" dirty="0">
                <a:latin typeface="Arial" panose="020B0604020202020204" pitchFamily="34" charset="0"/>
                <a:cs typeface="Arial" panose="020B0604020202020204" pitchFamily="34" charset="0"/>
              </a:rPr>
              <a:t>Po uplynutí této tříleté doby je obci udělen certifikát auditu, který platí další tři roky.</a:t>
            </a:r>
            <a:r>
              <a:rPr lang="cs-CZ" sz="6400" dirty="0" smtClean="0">
                <a:solidFill>
                  <a:srgbClr val="0070C0"/>
                </a:solidFill>
                <a:latin typeface="Arial" panose="020B0604020202020204" pitchFamily="34" charset="0"/>
                <a:cs typeface="Arial" panose="020B0604020202020204" pitchFamily="34" charset="0"/>
              </a:rPr>
              <a:t>         </a:t>
            </a:r>
            <a:endParaRPr lang="cs-CZ" sz="6400" dirty="0">
              <a:solidFill>
                <a:srgbClr val="0070C0"/>
              </a:solidFill>
              <a:latin typeface="Arial" panose="020B0604020202020204" pitchFamily="34" charset="0"/>
              <a:cs typeface="Arial" panose="020B0604020202020204" pitchFamily="34" charset="0"/>
            </a:endParaRPr>
          </a:p>
          <a:p>
            <a:pPr marL="0" indent="0" algn="just" fontAlgn="base">
              <a:lnSpc>
                <a:spcPct val="100000"/>
              </a:lnSpc>
              <a:spcBef>
                <a:spcPct val="0"/>
              </a:spcBef>
              <a:buClr>
                <a:srgbClr val="003366"/>
              </a:buClr>
              <a:buNone/>
              <a:defRPr/>
            </a:pPr>
            <a:endParaRPr lang="cs-CZ" sz="2000" dirty="0">
              <a:solidFill>
                <a:srgbClr val="0070C0"/>
              </a:solidFill>
              <a:latin typeface="Arial" charset="0"/>
            </a:endParaRPr>
          </a:p>
          <a:p>
            <a:pPr marL="0" indent="0" algn="just" fontAlgn="base">
              <a:lnSpc>
                <a:spcPct val="100000"/>
              </a:lnSpc>
              <a:spcBef>
                <a:spcPct val="0"/>
              </a:spcBef>
              <a:buClr>
                <a:srgbClr val="003366"/>
              </a:buClr>
              <a:buNone/>
              <a:defRPr/>
            </a:pPr>
            <a:endParaRPr lang="cs-CZ" sz="2000" dirty="0">
              <a:solidFill>
                <a:srgbClr val="0070C0"/>
              </a:solidFill>
              <a:latin typeface="Arial" charset="0"/>
            </a:endParaRPr>
          </a:p>
          <a:p>
            <a:pPr marL="0" indent="0" algn="just" fontAlgn="base">
              <a:lnSpc>
                <a:spcPct val="100000"/>
              </a:lnSpc>
              <a:spcBef>
                <a:spcPct val="0"/>
              </a:spcBef>
              <a:buClr>
                <a:srgbClr val="003366"/>
              </a:buClr>
              <a:buNone/>
              <a:defRPr/>
            </a:pPr>
            <a:endParaRPr lang="cs-CZ" sz="2000" dirty="0">
              <a:solidFill>
                <a:srgbClr val="0070C0"/>
              </a:solidFill>
              <a:latin typeface="Arial" charset="0"/>
            </a:endParaRPr>
          </a:p>
          <a:p>
            <a:pPr marL="0" indent="0" algn="just" fontAlgn="base">
              <a:lnSpc>
                <a:spcPct val="100000"/>
              </a:lnSpc>
              <a:spcBef>
                <a:spcPct val="0"/>
              </a:spcBef>
              <a:buClr>
                <a:srgbClr val="003366"/>
              </a:buClr>
              <a:buNone/>
              <a:defRPr/>
            </a:pPr>
            <a:endParaRPr lang="cs-CZ" sz="2000" dirty="0">
              <a:solidFill>
                <a:srgbClr val="0070C0"/>
              </a:solidFill>
              <a:latin typeface="Arial" charset="0"/>
            </a:endParaRPr>
          </a:p>
          <a:p>
            <a:pPr algn="just" fontAlgn="base">
              <a:lnSpc>
                <a:spcPct val="100000"/>
              </a:lnSpc>
              <a:spcBef>
                <a:spcPct val="0"/>
              </a:spcBef>
              <a:buClr>
                <a:srgbClr val="003366"/>
              </a:buClr>
              <a:buFont typeface="Wingdings" panose="05000000000000000000" pitchFamily="2" charset="2"/>
              <a:buChar char="§"/>
              <a:defRPr/>
            </a:pPr>
            <a:endParaRPr lang="cs-CZ" sz="2000" dirty="0">
              <a:solidFill>
                <a:srgbClr val="0070C0"/>
              </a:solidFill>
              <a:latin typeface="Arial" charset="0"/>
            </a:endParaRPr>
          </a:p>
          <a:p>
            <a:pPr algn="just" fontAlgn="base">
              <a:lnSpc>
                <a:spcPct val="100000"/>
              </a:lnSpc>
              <a:spcBef>
                <a:spcPct val="0"/>
              </a:spcBef>
              <a:buClr>
                <a:srgbClr val="003366"/>
              </a:buClr>
              <a:buFont typeface="Wingdings" panose="05000000000000000000" pitchFamily="2" charset="2"/>
              <a:buChar char="§"/>
              <a:defRPr/>
            </a:pPr>
            <a:endParaRPr lang="cs-CZ" sz="2000" dirty="0">
              <a:solidFill>
                <a:srgbClr val="0070C0"/>
              </a:solidFill>
              <a:latin typeface="Arial" charset="0"/>
            </a:endParaRPr>
          </a:p>
          <a:p>
            <a:pPr algn="just" fontAlgn="base">
              <a:lnSpc>
                <a:spcPct val="100000"/>
              </a:lnSpc>
              <a:spcBef>
                <a:spcPct val="0"/>
              </a:spcBef>
              <a:buClr>
                <a:srgbClr val="003366"/>
              </a:buClr>
              <a:defRPr/>
            </a:pPr>
            <a:endParaRPr lang="cs-CZ" sz="2000" dirty="0">
              <a:solidFill>
                <a:srgbClr val="0070C0"/>
              </a:solidFill>
              <a:latin typeface="Arial" charset="0"/>
            </a:endParaRPr>
          </a:p>
          <a:p>
            <a:pPr marL="0" indent="0">
              <a:buNone/>
            </a:pPr>
            <a:endParaRPr lang="cs-CZ" sz="1400" dirty="0">
              <a:solidFill>
                <a:schemeClr val="tx2"/>
              </a:solidFill>
              <a:latin typeface="Inter" panose="02000503000000020004" pitchFamily="2" charset="0"/>
              <a:ea typeface="Inter" panose="02000503000000020004" pitchFamily="2" charset="0"/>
            </a:endParaRPr>
          </a:p>
        </p:txBody>
      </p:sp>
      <p:sp>
        <p:nvSpPr>
          <p:cNvPr id="6" name="Zástupný symbol pro číslo snímku 5">
            <a:extLst>
              <a:ext uri="{FF2B5EF4-FFF2-40B4-BE49-F238E27FC236}">
                <a16:creationId xmlns:a16="http://schemas.microsoft.com/office/drawing/2014/main" id="{8F97B5B9-D8B0-F645-A37F-C2085B5EC2FC}"/>
              </a:ext>
            </a:extLst>
          </p:cNvPr>
          <p:cNvSpPr>
            <a:spLocks noGrp="1"/>
          </p:cNvSpPr>
          <p:nvPr>
            <p:ph type="sldNum" sz="quarter" idx="12"/>
          </p:nvPr>
        </p:nvSpPr>
        <p:spPr/>
        <p:txBody>
          <a:bodyPr/>
          <a:lstStyle/>
          <a:p>
            <a:fld id="{F756C1FA-8DED-774F-A9BF-965BD70CC5BD}" type="slidenum">
              <a:rPr lang="cs-CZ" smtClean="0">
                <a:solidFill>
                  <a:schemeClr val="tx2"/>
                </a:solidFill>
              </a:rPr>
              <a:t>12</a:t>
            </a:fld>
            <a:endParaRPr lang="cs-CZ" dirty="0">
              <a:solidFill>
                <a:schemeClr val="tx2"/>
              </a:solidFill>
            </a:endParaRPr>
          </a:p>
        </p:txBody>
      </p:sp>
      <p:pic>
        <p:nvPicPr>
          <p:cNvPr id="8" name="Obrázek 7">
            <a:extLst>
              <a:ext uri="{FF2B5EF4-FFF2-40B4-BE49-F238E27FC236}">
                <a16:creationId xmlns:a16="http://schemas.microsoft.com/office/drawing/2014/main" id="{1D55AE36-F991-1CB0-12CB-27FDEDA0C0DE}"/>
              </a:ext>
            </a:extLst>
          </p:cNvPr>
          <p:cNvPicPr>
            <a:picLocks noChangeAspect="1"/>
          </p:cNvPicPr>
          <p:nvPr/>
        </p:nvPicPr>
        <p:blipFill>
          <a:blip r:embed="rId4"/>
          <a:stretch>
            <a:fillRect/>
          </a:stretch>
        </p:blipFill>
        <p:spPr>
          <a:xfrm>
            <a:off x="7323995" y="1107948"/>
            <a:ext cx="4029805" cy="719390"/>
          </a:xfrm>
          <a:prstGeom prst="rect">
            <a:avLst/>
          </a:prstGeom>
        </p:spPr>
      </p:pic>
    </p:spTree>
    <p:extLst>
      <p:ext uri="{BB962C8B-B14F-4D97-AF65-F5344CB8AC3E}">
        <p14:creationId xmlns:p14="http://schemas.microsoft.com/office/powerpoint/2010/main" val="36146526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cký objekt 6">
            <a:extLst>
              <a:ext uri="{FF2B5EF4-FFF2-40B4-BE49-F238E27FC236}">
                <a16:creationId xmlns:a16="http://schemas.microsoft.com/office/drawing/2014/main" id="{7F005F39-F40F-D346-82E7-15471EBD534F}"/>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0" y="0"/>
            <a:ext cx="2111835" cy="1521065"/>
          </a:xfrm>
          <a:prstGeom prst="rect">
            <a:avLst/>
          </a:prstGeom>
        </p:spPr>
      </p:pic>
      <p:sp>
        <p:nvSpPr>
          <p:cNvPr id="18" name="Nadpis 17">
            <a:extLst>
              <a:ext uri="{FF2B5EF4-FFF2-40B4-BE49-F238E27FC236}">
                <a16:creationId xmlns:a16="http://schemas.microsoft.com/office/drawing/2014/main" id="{85D1CE5D-F808-2E45-8B02-BFE390F67473}"/>
              </a:ext>
            </a:extLst>
          </p:cNvPr>
          <p:cNvSpPr>
            <a:spLocks noGrp="1"/>
          </p:cNvSpPr>
          <p:nvPr>
            <p:ph type="title"/>
          </p:nvPr>
        </p:nvSpPr>
        <p:spPr>
          <a:xfrm>
            <a:off x="1042737" y="593558"/>
            <a:ext cx="10732168" cy="705854"/>
          </a:xfrm>
        </p:spPr>
        <p:txBody>
          <a:bodyPr anchor="t">
            <a:normAutofit/>
          </a:bodyPr>
          <a:lstStyle/>
          <a:p>
            <a:pPr algn="ctr"/>
            <a:r>
              <a:rPr lang="cs-CZ" sz="3200" b="1" dirty="0">
                <a:solidFill>
                  <a:schemeClr val="tx2"/>
                </a:solidFill>
                <a:latin typeface="Calibri" panose="020F0502020204030204" pitchFamily="34" charset="0"/>
                <a:ea typeface="Inter" panose="02000503000000020004" pitchFamily="2" charset="0"/>
                <a:cs typeface="Calibri" panose="020F0502020204030204" pitchFamily="34" charset="0"/>
              </a:rPr>
              <a:t>Program obnovy venkova Olomouckého kraje</a:t>
            </a:r>
          </a:p>
        </p:txBody>
      </p:sp>
      <p:sp>
        <p:nvSpPr>
          <p:cNvPr id="19" name="Zástupný obsah 18">
            <a:extLst>
              <a:ext uri="{FF2B5EF4-FFF2-40B4-BE49-F238E27FC236}">
                <a16:creationId xmlns:a16="http://schemas.microsoft.com/office/drawing/2014/main" id="{EAB38407-8379-8D4F-A618-E21007843527}"/>
              </a:ext>
            </a:extLst>
          </p:cNvPr>
          <p:cNvSpPr>
            <a:spLocks noGrp="1"/>
          </p:cNvSpPr>
          <p:nvPr>
            <p:ph idx="1"/>
          </p:nvPr>
        </p:nvSpPr>
        <p:spPr>
          <a:xfrm>
            <a:off x="838200" y="1299412"/>
            <a:ext cx="10515600" cy="5278591"/>
          </a:xfrm>
        </p:spPr>
        <p:txBody>
          <a:bodyPr>
            <a:normAutofit fontScale="77500" lnSpcReduction="20000"/>
          </a:bodyPr>
          <a:lstStyle/>
          <a:p>
            <a:pPr marL="0" lvl="0" indent="0" algn="just" fontAlgn="base">
              <a:lnSpc>
                <a:spcPct val="100000"/>
              </a:lnSpc>
              <a:spcBef>
                <a:spcPct val="0"/>
              </a:spcBef>
              <a:spcAft>
                <a:spcPts val="600"/>
              </a:spcAft>
              <a:buClr>
                <a:srgbClr val="003366"/>
              </a:buClr>
              <a:buNone/>
              <a:defRPr/>
            </a:pPr>
            <a:r>
              <a:rPr lang="cs-CZ" sz="2200" b="1" dirty="0">
                <a:solidFill>
                  <a:srgbClr val="0070C0"/>
                </a:solidFill>
                <a:latin typeface="Arial" charset="0"/>
              </a:rPr>
              <a:t>01_01_01_Podpora budování a obnovy infrastruktury obce</a:t>
            </a:r>
          </a:p>
          <a:p>
            <a:pPr marL="0" lvl="0" indent="0">
              <a:buNone/>
              <a:defRPr/>
            </a:pPr>
            <a:r>
              <a:rPr lang="cs-CZ" sz="2200" b="1" dirty="0">
                <a:latin typeface="Arial" panose="020B0604020202020204"/>
              </a:rPr>
              <a:t>Co mohou zapojené obce od Olomouckého kraje očekávat</a:t>
            </a:r>
            <a:r>
              <a:rPr lang="cs-CZ" sz="2200" dirty="0">
                <a:latin typeface="Arial" panose="020B0604020202020204"/>
              </a:rPr>
              <a:t>:</a:t>
            </a:r>
          </a:p>
          <a:p>
            <a:pPr lvl="0">
              <a:lnSpc>
                <a:spcPct val="120000"/>
              </a:lnSpc>
              <a:spcBef>
                <a:spcPts val="0"/>
              </a:spcBef>
              <a:defRPr/>
            </a:pPr>
            <a:r>
              <a:rPr lang="cs-CZ" sz="2200" dirty="0">
                <a:latin typeface="Arial" panose="020B0604020202020204"/>
              </a:rPr>
              <a:t>Bodové zvýhodnění v rámci krajského dotačního titulu Podpora prorodinných aktivit 2024 a v rámci Programu obnovy venkova Olomouckého kraje 2024.</a:t>
            </a:r>
          </a:p>
          <a:p>
            <a:pPr lvl="0">
              <a:lnSpc>
                <a:spcPct val="120000"/>
              </a:lnSpc>
              <a:spcBef>
                <a:spcPts val="0"/>
              </a:spcBef>
              <a:defRPr/>
            </a:pPr>
            <a:r>
              <a:rPr lang="cs-CZ" sz="2200" dirty="0">
                <a:latin typeface="Arial" panose="020B0604020202020204"/>
              </a:rPr>
              <a:t>Úhradu nákladů na poradce a hodnotitele.</a:t>
            </a:r>
          </a:p>
          <a:p>
            <a:pPr lvl="0">
              <a:lnSpc>
                <a:spcPct val="120000"/>
              </a:lnSpc>
              <a:spcBef>
                <a:spcPts val="0"/>
              </a:spcBef>
              <a:defRPr/>
            </a:pPr>
            <a:r>
              <a:rPr lang="cs-CZ" sz="2200" dirty="0">
                <a:latin typeface="Arial" panose="020B0604020202020204"/>
              </a:rPr>
              <a:t>Drobné propagační materiály a předměty pro členy projektového týmu.</a:t>
            </a:r>
          </a:p>
          <a:p>
            <a:pPr lvl="0">
              <a:lnSpc>
                <a:spcPct val="120000"/>
              </a:lnSpc>
              <a:spcBef>
                <a:spcPts val="0"/>
              </a:spcBef>
              <a:defRPr/>
            </a:pPr>
            <a:r>
              <a:rPr lang="cs-CZ" sz="2200" dirty="0">
                <a:latin typeface="Arial" panose="020B0604020202020204"/>
              </a:rPr>
              <a:t>Dokumentaci k auditu.</a:t>
            </a:r>
          </a:p>
          <a:p>
            <a:pPr lvl="0">
              <a:lnSpc>
                <a:spcPct val="120000"/>
              </a:lnSpc>
              <a:spcBef>
                <a:spcPts val="0"/>
              </a:spcBef>
              <a:defRPr/>
            </a:pPr>
            <a:r>
              <a:rPr lang="cs-CZ" sz="2200" dirty="0">
                <a:latin typeface="Arial" panose="020B0604020202020204"/>
              </a:rPr>
              <a:t>Prezentaci obcí na webu auditu </a:t>
            </a:r>
            <a:r>
              <a:rPr lang="cs-CZ" sz="2200" dirty="0">
                <a:latin typeface="Arial" panose="020B0604020202020204"/>
                <a:hlinkClick r:id="rId4">
                  <a:extLst>
                    <a:ext uri="{A12FA001-AC4F-418D-AE19-62706E023703}">
                      <ahyp:hlinkClr xmlns="" xmlns:ahyp="http://schemas.microsoft.com/office/drawing/2018/hyperlinkcolor" xmlns:lc="http://schemas.openxmlformats.org/drawingml/2006/lockedCanvas" val="tx"/>
                    </a:ext>
                  </a:extLst>
                </a:hlinkClick>
              </a:rPr>
              <a:t>www.affc-ok.cz</a:t>
            </a:r>
            <a:r>
              <a:rPr lang="cs-CZ" sz="2200" dirty="0">
                <a:latin typeface="Arial" panose="020B0604020202020204"/>
              </a:rPr>
              <a:t> . </a:t>
            </a:r>
          </a:p>
          <a:p>
            <a:pPr lvl="0">
              <a:lnSpc>
                <a:spcPct val="120000"/>
              </a:lnSpc>
              <a:spcBef>
                <a:spcPts val="0"/>
              </a:spcBef>
              <a:defRPr/>
            </a:pPr>
            <a:r>
              <a:rPr lang="cs-CZ" sz="2200" dirty="0">
                <a:latin typeface="Arial" panose="020B0604020202020204"/>
              </a:rPr>
              <a:t>Slavnostní předávání certifikátů.</a:t>
            </a:r>
          </a:p>
          <a:p>
            <a:pPr lvl="0">
              <a:lnSpc>
                <a:spcPct val="120000"/>
              </a:lnSpc>
              <a:spcBef>
                <a:spcPts val="0"/>
              </a:spcBef>
              <a:defRPr/>
            </a:pPr>
            <a:r>
              <a:rPr lang="cs-CZ" sz="2200" dirty="0">
                <a:latin typeface="Arial" panose="020B0604020202020204"/>
              </a:rPr>
              <a:t>Informační tabuli k prezentaci obce a propagaci auditu.</a:t>
            </a:r>
          </a:p>
          <a:p>
            <a:pPr marL="0" lvl="0" indent="0">
              <a:buNone/>
              <a:defRPr/>
            </a:pPr>
            <a:endParaRPr lang="cs-CZ" sz="2200" dirty="0">
              <a:latin typeface="Arial" panose="020B0604020202020204"/>
            </a:endParaRPr>
          </a:p>
          <a:p>
            <a:pPr marL="0" lvl="0" indent="0" algn="just">
              <a:buNone/>
              <a:defRPr/>
            </a:pPr>
            <a:r>
              <a:rPr lang="cs-CZ" sz="2200" dirty="0">
                <a:latin typeface="Arial" panose="020B0604020202020204"/>
              </a:rPr>
              <a:t>Projekt byl zahájen dne 24. 1. 2023 uspořádáním úvodního semináře pro obce (zúčastnilo se 21 obcí, 10 obcí uzavřelo Dohodu o účasti). </a:t>
            </a:r>
          </a:p>
          <a:p>
            <a:pPr marL="0" lvl="0" indent="0" algn="just">
              <a:buNone/>
              <a:defRPr/>
            </a:pPr>
            <a:r>
              <a:rPr lang="cs-CZ" sz="2200" dirty="0">
                <a:latin typeface="Arial" panose="020B0604020202020204"/>
              </a:rPr>
              <a:t>Dne </a:t>
            </a:r>
            <a:r>
              <a:rPr lang="cs-CZ" sz="2200" b="1" dirty="0">
                <a:latin typeface="Arial" panose="020B0604020202020204"/>
              </a:rPr>
              <a:t>2. 11. 2023 </a:t>
            </a:r>
            <a:r>
              <a:rPr lang="cs-CZ" sz="2200" dirty="0">
                <a:latin typeface="Arial" panose="020B0604020202020204"/>
              </a:rPr>
              <a:t>(kongresový sál, Krajský úřad Olomouckého kraje, Jeremenkova 40a v Olomouci od 9:00 do 12:00 hodin)  bude uspořádán další úvodní seminář pro obce (</a:t>
            </a:r>
            <a:r>
              <a:rPr lang="cs-CZ" sz="2200" u="sng" dirty="0">
                <a:latin typeface="Arial" panose="020B0604020202020204"/>
              </a:rPr>
              <a:t>účast na úvodním semináři je podmínkou pro zapojení se do projektu</a:t>
            </a:r>
            <a:r>
              <a:rPr lang="cs-CZ" sz="2200" dirty="0">
                <a:latin typeface="Arial" panose="020B0604020202020204"/>
              </a:rPr>
              <a:t>). Pozvánka na akci bude zaslána přes DS všem obcím. </a:t>
            </a:r>
          </a:p>
          <a:p>
            <a:pPr marL="0" lvl="0" indent="0">
              <a:buNone/>
              <a:defRPr/>
            </a:pPr>
            <a:endParaRPr lang="cs-CZ" sz="2200" dirty="0">
              <a:latin typeface="Arial" panose="020B0604020202020204"/>
            </a:endParaRPr>
          </a:p>
          <a:p>
            <a:pPr marL="0" lvl="0" indent="0">
              <a:buNone/>
              <a:defRPr/>
            </a:pPr>
            <a:r>
              <a:rPr lang="cs-CZ" sz="2200" dirty="0">
                <a:latin typeface="Arial" panose="020B0604020202020204"/>
              </a:rPr>
              <a:t>Kontaktní osoba: Mgr. Lucie Brlková, e-mail: </a:t>
            </a:r>
            <a:r>
              <a:rPr lang="cs-CZ" sz="2200" dirty="0">
                <a:latin typeface="Arial" panose="020B0604020202020204"/>
                <a:hlinkClick r:id="rId5">
                  <a:extLst>
                    <a:ext uri="{A12FA001-AC4F-418D-AE19-62706E023703}">
                      <ahyp:hlinkClr xmlns="" xmlns:ahyp="http://schemas.microsoft.com/office/drawing/2018/hyperlinkcolor" xmlns:lc="http://schemas.openxmlformats.org/drawingml/2006/lockedCanvas" val="tx"/>
                    </a:ext>
                  </a:extLst>
                </a:hlinkClick>
              </a:rPr>
              <a:t>l.brlkova@olkraj.cz</a:t>
            </a:r>
            <a:r>
              <a:rPr lang="cs-CZ" sz="2200" dirty="0">
                <a:latin typeface="Arial" panose="020B0604020202020204"/>
              </a:rPr>
              <a:t>, tel.: 585 508 572.</a:t>
            </a:r>
          </a:p>
          <a:p>
            <a:pPr marL="0" lvl="0" indent="0">
              <a:buNone/>
              <a:defRPr/>
            </a:pPr>
            <a:r>
              <a:rPr lang="cs-CZ" sz="2200" b="1" dirty="0">
                <a:latin typeface="Arial" panose="020B0604020202020204"/>
                <a:hlinkClick r:id="rId6">
                  <a:extLst>
                    <a:ext uri="{A12FA001-AC4F-418D-AE19-62706E023703}">
                      <ahyp:hlinkClr xmlns="" xmlns:ahyp="http://schemas.microsoft.com/office/drawing/2018/hyperlinkcolor" xmlns:lc="http://schemas.openxmlformats.org/drawingml/2006/lockedCanvas" val="tx"/>
                    </a:ext>
                  </a:extLst>
                </a:hlinkClick>
              </a:rPr>
              <a:t>Více informací zde: https://www.affc-ok.cz/cs</a:t>
            </a:r>
            <a:endParaRPr lang="cs-CZ" sz="2200" dirty="0">
              <a:latin typeface="Arial" panose="020B0604020202020204"/>
            </a:endParaRPr>
          </a:p>
          <a:p>
            <a:pPr marL="0" indent="0" algn="just" fontAlgn="base">
              <a:lnSpc>
                <a:spcPct val="100000"/>
              </a:lnSpc>
              <a:spcBef>
                <a:spcPct val="0"/>
              </a:spcBef>
              <a:buClr>
                <a:srgbClr val="003366"/>
              </a:buClr>
              <a:buNone/>
              <a:defRPr/>
            </a:pPr>
            <a:endParaRPr lang="cs-CZ" sz="2000" dirty="0">
              <a:solidFill>
                <a:srgbClr val="0070C0"/>
              </a:solidFill>
              <a:latin typeface="Arial" charset="0"/>
            </a:endParaRPr>
          </a:p>
          <a:p>
            <a:pPr marL="0" indent="0" algn="just" fontAlgn="base">
              <a:lnSpc>
                <a:spcPct val="100000"/>
              </a:lnSpc>
              <a:spcBef>
                <a:spcPct val="0"/>
              </a:spcBef>
              <a:buClr>
                <a:srgbClr val="003366"/>
              </a:buClr>
              <a:buNone/>
              <a:defRPr/>
            </a:pPr>
            <a:endParaRPr lang="cs-CZ" sz="2000" dirty="0">
              <a:solidFill>
                <a:srgbClr val="0070C0"/>
              </a:solidFill>
              <a:latin typeface="Arial" charset="0"/>
            </a:endParaRPr>
          </a:p>
          <a:p>
            <a:pPr marL="0" indent="0" algn="just" fontAlgn="base">
              <a:lnSpc>
                <a:spcPct val="100000"/>
              </a:lnSpc>
              <a:spcBef>
                <a:spcPct val="0"/>
              </a:spcBef>
              <a:buClr>
                <a:srgbClr val="003366"/>
              </a:buClr>
              <a:buNone/>
              <a:defRPr/>
            </a:pPr>
            <a:endParaRPr lang="cs-CZ" sz="2000" dirty="0">
              <a:solidFill>
                <a:srgbClr val="0070C0"/>
              </a:solidFill>
              <a:latin typeface="Arial" charset="0"/>
            </a:endParaRPr>
          </a:p>
          <a:p>
            <a:pPr marL="0" indent="0" algn="just" fontAlgn="base">
              <a:lnSpc>
                <a:spcPct val="100000"/>
              </a:lnSpc>
              <a:spcBef>
                <a:spcPct val="0"/>
              </a:spcBef>
              <a:buClr>
                <a:srgbClr val="003366"/>
              </a:buClr>
              <a:buNone/>
              <a:defRPr/>
            </a:pPr>
            <a:endParaRPr lang="cs-CZ" sz="2000" dirty="0">
              <a:solidFill>
                <a:srgbClr val="0070C0"/>
              </a:solidFill>
              <a:latin typeface="Arial" charset="0"/>
            </a:endParaRPr>
          </a:p>
          <a:p>
            <a:pPr algn="just" fontAlgn="base">
              <a:lnSpc>
                <a:spcPct val="100000"/>
              </a:lnSpc>
              <a:spcBef>
                <a:spcPct val="0"/>
              </a:spcBef>
              <a:buClr>
                <a:srgbClr val="003366"/>
              </a:buClr>
              <a:buFont typeface="Wingdings" panose="05000000000000000000" pitchFamily="2" charset="2"/>
              <a:buChar char="§"/>
              <a:defRPr/>
            </a:pPr>
            <a:endParaRPr lang="cs-CZ" sz="2000" dirty="0">
              <a:solidFill>
                <a:srgbClr val="0070C0"/>
              </a:solidFill>
              <a:latin typeface="Arial" charset="0"/>
            </a:endParaRPr>
          </a:p>
          <a:p>
            <a:pPr algn="just" fontAlgn="base">
              <a:lnSpc>
                <a:spcPct val="100000"/>
              </a:lnSpc>
              <a:spcBef>
                <a:spcPct val="0"/>
              </a:spcBef>
              <a:buClr>
                <a:srgbClr val="003366"/>
              </a:buClr>
              <a:buFont typeface="Wingdings" panose="05000000000000000000" pitchFamily="2" charset="2"/>
              <a:buChar char="§"/>
              <a:defRPr/>
            </a:pPr>
            <a:endParaRPr lang="cs-CZ" sz="2000" dirty="0">
              <a:solidFill>
                <a:srgbClr val="0070C0"/>
              </a:solidFill>
              <a:latin typeface="Arial" charset="0"/>
            </a:endParaRPr>
          </a:p>
          <a:p>
            <a:pPr algn="just" fontAlgn="base">
              <a:lnSpc>
                <a:spcPct val="100000"/>
              </a:lnSpc>
              <a:spcBef>
                <a:spcPct val="0"/>
              </a:spcBef>
              <a:buClr>
                <a:srgbClr val="003366"/>
              </a:buClr>
              <a:defRPr/>
            </a:pPr>
            <a:endParaRPr lang="cs-CZ" sz="2000" dirty="0">
              <a:solidFill>
                <a:srgbClr val="0070C0"/>
              </a:solidFill>
              <a:latin typeface="Arial" charset="0"/>
            </a:endParaRPr>
          </a:p>
          <a:p>
            <a:pPr marL="0" indent="0">
              <a:buNone/>
            </a:pPr>
            <a:endParaRPr lang="cs-CZ" sz="1400" dirty="0">
              <a:solidFill>
                <a:schemeClr val="tx2"/>
              </a:solidFill>
              <a:latin typeface="Inter" panose="02000503000000020004" pitchFamily="2" charset="0"/>
              <a:ea typeface="Inter" panose="02000503000000020004" pitchFamily="2" charset="0"/>
            </a:endParaRPr>
          </a:p>
        </p:txBody>
      </p:sp>
      <p:sp>
        <p:nvSpPr>
          <p:cNvPr id="6" name="Zástupný symbol pro číslo snímku 5">
            <a:extLst>
              <a:ext uri="{FF2B5EF4-FFF2-40B4-BE49-F238E27FC236}">
                <a16:creationId xmlns:a16="http://schemas.microsoft.com/office/drawing/2014/main" id="{8F97B5B9-D8B0-F645-A37F-C2085B5EC2FC}"/>
              </a:ext>
            </a:extLst>
          </p:cNvPr>
          <p:cNvSpPr>
            <a:spLocks noGrp="1"/>
          </p:cNvSpPr>
          <p:nvPr>
            <p:ph type="sldNum" sz="quarter" idx="12"/>
          </p:nvPr>
        </p:nvSpPr>
        <p:spPr/>
        <p:txBody>
          <a:bodyPr/>
          <a:lstStyle/>
          <a:p>
            <a:fld id="{F756C1FA-8DED-774F-A9BF-965BD70CC5BD}" type="slidenum">
              <a:rPr lang="cs-CZ" smtClean="0">
                <a:solidFill>
                  <a:schemeClr val="tx2"/>
                </a:solidFill>
              </a:rPr>
              <a:t>13</a:t>
            </a:fld>
            <a:endParaRPr lang="cs-CZ" dirty="0">
              <a:solidFill>
                <a:schemeClr val="tx2"/>
              </a:solidFill>
            </a:endParaRPr>
          </a:p>
        </p:txBody>
      </p:sp>
      <p:pic>
        <p:nvPicPr>
          <p:cNvPr id="8" name="Obrázek 7">
            <a:extLst>
              <a:ext uri="{FF2B5EF4-FFF2-40B4-BE49-F238E27FC236}">
                <a16:creationId xmlns:a16="http://schemas.microsoft.com/office/drawing/2014/main" id="{1D55AE36-F991-1CB0-12CB-27FDEDA0C0DE}"/>
              </a:ext>
            </a:extLst>
          </p:cNvPr>
          <p:cNvPicPr>
            <a:picLocks noChangeAspect="1"/>
          </p:cNvPicPr>
          <p:nvPr/>
        </p:nvPicPr>
        <p:blipFill>
          <a:blip r:embed="rId7"/>
          <a:stretch>
            <a:fillRect/>
          </a:stretch>
        </p:blipFill>
        <p:spPr>
          <a:xfrm>
            <a:off x="7323995" y="1107948"/>
            <a:ext cx="4029805" cy="719390"/>
          </a:xfrm>
          <a:prstGeom prst="rect">
            <a:avLst/>
          </a:prstGeom>
        </p:spPr>
      </p:pic>
    </p:spTree>
    <p:extLst>
      <p:ext uri="{BB962C8B-B14F-4D97-AF65-F5344CB8AC3E}">
        <p14:creationId xmlns:p14="http://schemas.microsoft.com/office/powerpoint/2010/main" val="17391655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cký objekt 6">
            <a:extLst>
              <a:ext uri="{FF2B5EF4-FFF2-40B4-BE49-F238E27FC236}">
                <a16:creationId xmlns:a16="http://schemas.microsoft.com/office/drawing/2014/main" id="{7F005F39-F40F-D346-82E7-15471EBD534F}"/>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0" y="0"/>
            <a:ext cx="2111835" cy="1521065"/>
          </a:xfrm>
          <a:prstGeom prst="rect">
            <a:avLst/>
          </a:prstGeom>
        </p:spPr>
      </p:pic>
      <p:sp>
        <p:nvSpPr>
          <p:cNvPr id="18" name="Nadpis 17">
            <a:extLst>
              <a:ext uri="{FF2B5EF4-FFF2-40B4-BE49-F238E27FC236}">
                <a16:creationId xmlns:a16="http://schemas.microsoft.com/office/drawing/2014/main" id="{85D1CE5D-F808-2E45-8B02-BFE390F67473}"/>
              </a:ext>
            </a:extLst>
          </p:cNvPr>
          <p:cNvSpPr>
            <a:spLocks noGrp="1"/>
          </p:cNvSpPr>
          <p:nvPr>
            <p:ph type="title"/>
          </p:nvPr>
        </p:nvSpPr>
        <p:spPr>
          <a:xfrm>
            <a:off x="1042737" y="593558"/>
            <a:ext cx="10732168" cy="705854"/>
          </a:xfrm>
        </p:spPr>
        <p:txBody>
          <a:bodyPr anchor="t">
            <a:normAutofit/>
          </a:bodyPr>
          <a:lstStyle/>
          <a:p>
            <a:pPr algn="ctr"/>
            <a:r>
              <a:rPr lang="cs-CZ" sz="3200" b="1" dirty="0">
                <a:solidFill>
                  <a:schemeClr val="tx2"/>
                </a:solidFill>
                <a:latin typeface="Calibri" panose="020F0502020204030204" pitchFamily="34" charset="0"/>
                <a:ea typeface="Inter" panose="02000503000000020004" pitchFamily="2" charset="0"/>
                <a:cs typeface="Calibri" panose="020F0502020204030204" pitchFamily="34" charset="0"/>
              </a:rPr>
              <a:t>Program obnovy venkova Olomouckého kraje</a:t>
            </a:r>
          </a:p>
        </p:txBody>
      </p:sp>
      <p:sp>
        <p:nvSpPr>
          <p:cNvPr id="19" name="Zástupný obsah 18">
            <a:extLst>
              <a:ext uri="{FF2B5EF4-FFF2-40B4-BE49-F238E27FC236}">
                <a16:creationId xmlns:a16="http://schemas.microsoft.com/office/drawing/2014/main" id="{EAB38407-8379-8D4F-A618-E21007843527}"/>
              </a:ext>
            </a:extLst>
          </p:cNvPr>
          <p:cNvSpPr>
            <a:spLocks noGrp="1"/>
          </p:cNvSpPr>
          <p:nvPr>
            <p:ph idx="1"/>
          </p:nvPr>
        </p:nvSpPr>
        <p:spPr>
          <a:xfrm>
            <a:off x="838200" y="1521065"/>
            <a:ext cx="10515600" cy="5056938"/>
          </a:xfrm>
        </p:spPr>
        <p:txBody>
          <a:bodyPr>
            <a:normAutofit/>
          </a:bodyPr>
          <a:lstStyle/>
          <a:p>
            <a:pPr marL="0" lvl="0" indent="0" algn="just" fontAlgn="base">
              <a:lnSpc>
                <a:spcPct val="100000"/>
              </a:lnSpc>
              <a:spcBef>
                <a:spcPct val="0"/>
              </a:spcBef>
              <a:buClr>
                <a:srgbClr val="003366"/>
              </a:buClr>
              <a:buNone/>
              <a:defRPr/>
            </a:pPr>
            <a:r>
              <a:rPr lang="cs-CZ" sz="2000" b="1" dirty="0">
                <a:solidFill>
                  <a:srgbClr val="0070C0"/>
                </a:solidFill>
                <a:latin typeface="Arial" charset="0"/>
              </a:rPr>
              <a:t>01_01_01_Podpora budování a obnovy infrastruktury obce</a:t>
            </a:r>
          </a:p>
          <a:p>
            <a:pPr marL="0" indent="0" algn="just" fontAlgn="base">
              <a:lnSpc>
                <a:spcPct val="100000"/>
              </a:lnSpc>
              <a:spcBef>
                <a:spcPct val="0"/>
              </a:spcBef>
              <a:buClr>
                <a:srgbClr val="003366"/>
              </a:buClr>
              <a:buNone/>
              <a:defRPr/>
            </a:pPr>
            <a:r>
              <a:rPr lang="cs-CZ" sz="2000" dirty="0">
                <a:solidFill>
                  <a:srgbClr val="0070C0"/>
                </a:solidFill>
                <a:latin typeface="Arial" charset="0"/>
              </a:rPr>
              <a:t>Kritéria hodnocení žádostí:</a:t>
            </a:r>
          </a:p>
          <a:p>
            <a:pPr marL="0" indent="0" algn="just" fontAlgn="base">
              <a:lnSpc>
                <a:spcPct val="100000"/>
              </a:lnSpc>
              <a:spcBef>
                <a:spcPct val="0"/>
              </a:spcBef>
              <a:buClr>
                <a:srgbClr val="003366"/>
              </a:buClr>
              <a:buNone/>
              <a:defRPr/>
            </a:pPr>
            <a:r>
              <a:rPr lang="cs-CZ" sz="2000" dirty="0">
                <a:solidFill>
                  <a:srgbClr val="0070C0"/>
                </a:solidFill>
                <a:latin typeface="Arial" charset="0"/>
              </a:rPr>
              <a:t>         </a:t>
            </a:r>
          </a:p>
          <a:p>
            <a:pPr marL="0" indent="0" algn="just" fontAlgn="base">
              <a:lnSpc>
                <a:spcPct val="100000"/>
              </a:lnSpc>
              <a:spcBef>
                <a:spcPct val="0"/>
              </a:spcBef>
              <a:buClr>
                <a:srgbClr val="003366"/>
              </a:buClr>
              <a:buNone/>
              <a:defRPr/>
            </a:pPr>
            <a:endParaRPr lang="cs-CZ" sz="2000" dirty="0">
              <a:solidFill>
                <a:srgbClr val="0070C0"/>
              </a:solidFill>
              <a:latin typeface="Arial" charset="0"/>
            </a:endParaRPr>
          </a:p>
          <a:p>
            <a:pPr marL="0" indent="0" algn="just" fontAlgn="base">
              <a:lnSpc>
                <a:spcPct val="100000"/>
              </a:lnSpc>
              <a:spcBef>
                <a:spcPct val="0"/>
              </a:spcBef>
              <a:buClr>
                <a:srgbClr val="003366"/>
              </a:buClr>
              <a:buNone/>
              <a:defRPr/>
            </a:pPr>
            <a:endParaRPr lang="cs-CZ" sz="2000" dirty="0">
              <a:solidFill>
                <a:srgbClr val="0070C0"/>
              </a:solidFill>
              <a:latin typeface="Arial" charset="0"/>
            </a:endParaRPr>
          </a:p>
          <a:p>
            <a:pPr marL="0" indent="0" algn="just" fontAlgn="base">
              <a:lnSpc>
                <a:spcPct val="100000"/>
              </a:lnSpc>
              <a:spcBef>
                <a:spcPct val="0"/>
              </a:spcBef>
              <a:buClr>
                <a:srgbClr val="003366"/>
              </a:buClr>
              <a:buNone/>
              <a:defRPr/>
            </a:pPr>
            <a:endParaRPr lang="cs-CZ" sz="2000" dirty="0">
              <a:solidFill>
                <a:srgbClr val="0070C0"/>
              </a:solidFill>
              <a:latin typeface="Arial" charset="0"/>
            </a:endParaRPr>
          </a:p>
          <a:p>
            <a:pPr marL="0" indent="0" algn="just" fontAlgn="base">
              <a:lnSpc>
                <a:spcPct val="100000"/>
              </a:lnSpc>
              <a:spcBef>
                <a:spcPct val="0"/>
              </a:spcBef>
              <a:buClr>
                <a:srgbClr val="003366"/>
              </a:buClr>
              <a:buNone/>
              <a:defRPr/>
            </a:pPr>
            <a:endParaRPr lang="cs-CZ" sz="2000" dirty="0">
              <a:solidFill>
                <a:srgbClr val="0070C0"/>
              </a:solidFill>
              <a:latin typeface="Arial" charset="0"/>
            </a:endParaRPr>
          </a:p>
          <a:p>
            <a:pPr algn="just" fontAlgn="base">
              <a:lnSpc>
                <a:spcPct val="100000"/>
              </a:lnSpc>
              <a:spcBef>
                <a:spcPct val="0"/>
              </a:spcBef>
              <a:buClr>
                <a:srgbClr val="003366"/>
              </a:buClr>
              <a:buFont typeface="Wingdings" panose="05000000000000000000" pitchFamily="2" charset="2"/>
              <a:buChar char="§"/>
              <a:defRPr/>
            </a:pPr>
            <a:endParaRPr lang="cs-CZ" sz="2000" dirty="0">
              <a:solidFill>
                <a:srgbClr val="0070C0"/>
              </a:solidFill>
              <a:latin typeface="Arial" charset="0"/>
            </a:endParaRPr>
          </a:p>
          <a:p>
            <a:pPr algn="just" fontAlgn="base">
              <a:lnSpc>
                <a:spcPct val="100000"/>
              </a:lnSpc>
              <a:spcBef>
                <a:spcPct val="0"/>
              </a:spcBef>
              <a:buClr>
                <a:srgbClr val="003366"/>
              </a:buClr>
              <a:buFont typeface="Wingdings" panose="05000000000000000000" pitchFamily="2" charset="2"/>
              <a:buChar char="§"/>
              <a:defRPr/>
            </a:pPr>
            <a:endParaRPr lang="cs-CZ" sz="2000" dirty="0">
              <a:solidFill>
                <a:srgbClr val="0070C0"/>
              </a:solidFill>
              <a:latin typeface="Arial" charset="0"/>
            </a:endParaRPr>
          </a:p>
          <a:p>
            <a:pPr algn="just" fontAlgn="base">
              <a:lnSpc>
                <a:spcPct val="100000"/>
              </a:lnSpc>
              <a:spcBef>
                <a:spcPct val="0"/>
              </a:spcBef>
              <a:buClr>
                <a:srgbClr val="003366"/>
              </a:buClr>
              <a:defRPr/>
            </a:pPr>
            <a:endParaRPr lang="cs-CZ" sz="2000" dirty="0">
              <a:solidFill>
                <a:srgbClr val="0070C0"/>
              </a:solidFill>
              <a:latin typeface="Arial" charset="0"/>
            </a:endParaRPr>
          </a:p>
          <a:p>
            <a:pPr marL="0" indent="0">
              <a:buNone/>
            </a:pPr>
            <a:endParaRPr lang="cs-CZ" sz="1400" dirty="0">
              <a:solidFill>
                <a:schemeClr val="tx2"/>
              </a:solidFill>
              <a:latin typeface="Inter" panose="02000503000000020004" pitchFamily="2" charset="0"/>
              <a:ea typeface="Inter" panose="02000503000000020004" pitchFamily="2" charset="0"/>
            </a:endParaRPr>
          </a:p>
        </p:txBody>
      </p:sp>
      <p:sp>
        <p:nvSpPr>
          <p:cNvPr id="6" name="Zástupný symbol pro číslo snímku 5">
            <a:extLst>
              <a:ext uri="{FF2B5EF4-FFF2-40B4-BE49-F238E27FC236}">
                <a16:creationId xmlns:a16="http://schemas.microsoft.com/office/drawing/2014/main" id="{8F97B5B9-D8B0-F645-A37F-C2085B5EC2FC}"/>
              </a:ext>
            </a:extLst>
          </p:cNvPr>
          <p:cNvSpPr>
            <a:spLocks noGrp="1"/>
          </p:cNvSpPr>
          <p:nvPr>
            <p:ph type="sldNum" sz="quarter" idx="12"/>
          </p:nvPr>
        </p:nvSpPr>
        <p:spPr/>
        <p:txBody>
          <a:bodyPr/>
          <a:lstStyle/>
          <a:p>
            <a:fld id="{F756C1FA-8DED-774F-A9BF-965BD70CC5BD}" type="slidenum">
              <a:rPr lang="cs-CZ" smtClean="0">
                <a:solidFill>
                  <a:schemeClr val="tx2"/>
                </a:solidFill>
              </a:rPr>
              <a:t>14</a:t>
            </a:fld>
            <a:endParaRPr lang="cs-CZ" dirty="0">
              <a:solidFill>
                <a:schemeClr val="tx2"/>
              </a:solidFill>
            </a:endParaRPr>
          </a:p>
        </p:txBody>
      </p:sp>
      <p:graphicFrame>
        <p:nvGraphicFramePr>
          <p:cNvPr id="3" name="Tabulka 2">
            <a:extLst>
              <a:ext uri="{FF2B5EF4-FFF2-40B4-BE49-F238E27FC236}">
                <a16:creationId xmlns:a16="http://schemas.microsoft.com/office/drawing/2014/main" id="{018DFE93-CAA4-BB8A-482E-592977645492}"/>
              </a:ext>
            </a:extLst>
          </p:cNvPr>
          <p:cNvGraphicFramePr>
            <a:graphicFrameLocks noGrp="1"/>
          </p:cNvGraphicFramePr>
          <p:nvPr>
            <p:extLst>
              <p:ext uri="{D42A27DB-BD31-4B8C-83A1-F6EECF244321}">
                <p14:modId xmlns:p14="http://schemas.microsoft.com/office/powerpoint/2010/main" val="2692328641"/>
              </p:ext>
            </p:extLst>
          </p:nvPr>
        </p:nvGraphicFramePr>
        <p:xfrm>
          <a:off x="2161310" y="2303819"/>
          <a:ext cx="7671459" cy="3372592"/>
        </p:xfrm>
        <a:graphic>
          <a:graphicData uri="http://schemas.openxmlformats.org/drawingml/2006/table">
            <a:tbl>
              <a:tblPr firstRow="1" firstCol="1" bandRow="1">
                <a:tableStyleId>{5C22544A-7EE6-4342-B048-85BDC9FD1C3A}</a:tableStyleId>
              </a:tblPr>
              <a:tblGrid>
                <a:gridCol w="1184563">
                  <a:extLst>
                    <a:ext uri="{9D8B030D-6E8A-4147-A177-3AD203B41FA5}">
                      <a16:colId xmlns:a16="http://schemas.microsoft.com/office/drawing/2014/main" val="3699267196"/>
                    </a:ext>
                  </a:extLst>
                </a:gridCol>
                <a:gridCol w="4659284">
                  <a:extLst>
                    <a:ext uri="{9D8B030D-6E8A-4147-A177-3AD203B41FA5}">
                      <a16:colId xmlns:a16="http://schemas.microsoft.com/office/drawing/2014/main" val="2466774682"/>
                    </a:ext>
                  </a:extLst>
                </a:gridCol>
                <a:gridCol w="1827612">
                  <a:extLst>
                    <a:ext uri="{9D8B030D-6E8A-4147-A177-3AD203B41FA5}">
                      <a16:colId xmlns:a16="http://schemas.microsoft.com/office/drawing/2014/main" val="2979877114"/>
                    </a:ext>
                  </a:extLst>
                </a:gridCol>
              </a:tblGrid>
              <a:tr h="669207">
                <a:tc>
                  <a:txBody>
                    <a:bodyPr/>
                    <a:lstStyle/>
                    <a:p>
                      <a:pPr marL="540385" indent="-540385" algn="ctr">
                        <a:lnSpc>
                          <a:spcPct val="107000"/>
                        </a:lnSpc>
                        <a:spcAft>
                          <a:spcPts val="600"/>
                        </a:spcAft>
                      </a:pPr>
                      <a:r>
                        <a:rPr lang="cs-CZ" sz="1200" dirty="0">
                          <a:effectLst/>
                          <a:latin typeface="Arial" panose="020B0604020202020204" pitchFamily="34" charset="0"/>
                          <a:cs typeface="Arial" panose="020B0604020202020204" pitchFamily="34" charset="0"/>
                        </a:rPr>
                        <a:t>B</a:t>
                      </a:r>
                      <a:endParaRPr lang="cs-CZ" sz="1200" dirty="0">
                        <a:effectLst/>
                        <a:latin typeface="Arial" panose="020B0604020202020204" pitchFamily="34" charset="0"/>
                        <a:ea typeface="Calibri" panose="020F0502020204030204" pitchFamily="34" charset="0"/>
                        <a:cs typeface="Arial" panose="020B0604020202020204" pitchFamily="34" charset="0"/>
                      </a:endParaRPr>
                    </a:p>
                  </a:txBody>
                  <a:tcPr marL="49402" marR="49402" marT="0" marB="0" anchor="ctr"/>
                </a:tc>
                <a:tc gridSpan="2">
                  <a:txBody>
                    <a:bodyPr/>
                    <a:lstStyle/>
                    <a:p>
                      <a:pPr marL="0" indent="-540385" algn="just">
                        <a:lnSpc>
                          <a:spcPct val="107000"/>
                        </a:lnSpc>
                        <a:spcAft>
                          <a:spcPts val="600"/>
                        </a:spcAft>
                      </a:pPr>
                      <a:r>
                        <a:rPr lang="cs-CZ" sz="1200" dirty="0">
                          <a:effectLst/>
                          <a:latin typeface="Arial" panose="020B0604020202020204" pitchFamily="34" charset="0"/>
                          <a:cs typeface="Arial" panose="020B0604020202020204" pitchFamily="34" charset="0"/>
                        </a:rPr>
                        <a:t>Hodnotící kritéria definuje administrátor ve spolupráci s hodnotitelem kritérií B - hodnotí Komise pro rozvoj venkova a zemědělství</a:t>
                      </a:r>
                      <a:endParaRPr lang="cs-CZ" sz="1200" dirty="0">
                        <a:effectLst/>
                        <a:latin typeface="Arial" panose="020B0604020202020204" pitchFamily="34" charset="0"/>
                        <a:ea typeface="Calibri" panose="020F0502020204030204" pitchFamily="34" charset="0"/>
                        <a:cs typeface="Arial" panose="020B0604020202020204" pitchFamily="34" charset="0"/>
                      </a:endParaRPr>
                    </a:p>
                  </a:txBody>
                  <a:tcPr marL="49402" marR="49402" marT="0" marB="0" anchor="ctr"/>
                </a:tc>
                <a:tc hMerge="1">
                  <a:txBody>
                    <a:bodyPr/>
                    <a:lstStyle/>
                    <a:p>
                      <a:endParaRPr lang="cs-CZ"/>
                    </a:p>
                  </a:txBody>
                  <a:tcPr/>
                </a:tc>
                <a:extLst>
                  <a:ext uri="{0D108BD9-81ED-4DB2-BD59-A6C34878D82A}">
                    <a16:rowId xmlns:a16="http://schemas.microsoft.com/office/drawing/2014/main" val="266383361"/>
                  </a:ext>
                </a:extLst>
              </a:tr>
              <a:tr h="801625">
                <a:tc>
                  <a:txBody>
                    <a:bodyPr/>
                    <a:lstStyle/>
                    <a:p>
                      <a:pPr marL="540385" indent="-540385" algn="ctr">
                        <a:lnSpc>
                          <a:spcPct val="107000"/>
                        </a:lnSpc>
                        <a:spcAft>
                          <a:spcPts val="600"/>
                        </a:spcAft>
                        <a:tabLst>
                          <a:tab pos="2576195" algn="ctr"/>
                        </a:tabLst>
                      </a:pPr>
                      <a:r>
                        <a:rPr lang="cs-CZ" sz="1200">
                          <a:effectLst/>
                          <a:latin typeface="Arial" panose="020B0604020202020204" pitchFamily="34" charset="0"/>
                          <a:cs typeface="Arial" panose="020B0604020202020204" pitchFamily="34" charset="0"/>
                        </a:rPr>
                        <a:t>B1</a:t>
                      </a:r>
                      <a:endParaRPr lang="cs-CZ" sz="1200">
                        <a:effectLst/>
                        <a:latin typeface="Arial" panose="020B0604020202020204" pitchFamily="34" charset="0"/>
                        <a:ea typeface="Calibri" panose="020F0502020204030204" pitchFamily="34" charset="0"/>
                        <a:cs typeface="Arial" panose="020B0604020202020204" pitchFamily="34" charset="0"/>
                      </a:endParaRPr>
                    </a:p>
                  </a:txBody>
                  <a:tcPr marL="49402" marR="49402" marT="0" marB="0" anchor="ctr"/>
                </a:tc>
                <a:tc>
                  <a:txBody>
                    <a:bodyPr/>
                    <a:lstStyle/>
                    <a:p>
                      <a:pPr marL="0" indent="-540385" algn="just">
                        <a:lnSpc>
                          <a:spcPct val="107000"/>
                        </a:lnSpc>
                        <a:spcAft>
                          <a:spcPts val="600"/>
                        </a:spcAft>
                        <a:tabLst>
                          <a:tab pos="2576195" algn="ctr"/>
                        </a:tabLst>
                      </a:pPr>
                      <a:r>
                        <a:rPr lang="cs-CZ" sz="1200" b="1" dirty="0">
                          <a:effectLst/>
                          <a:latin typeface="Arial" panose="020B0604020202020204" pitchFamily="34" charset="0"/>
                          <a:cs typeface="Arial" panose="020B0604020202020204" pitchFamily="34" charset="0"/>
                        </a:rPr>
                        <a:t>Soulad se Strategií rozvoje územního obvodu Olomouckého  kraje 2021 - 2027</a:t>
                      </a:r>
                      <a:endParaRPr lang="cs-CZ" sz="1200" b="1" dirty="0">
                        <a:effectLst/>
                        <a:latin typeface="Arial" panose="020B0604020202020204" pitchFamily="34" charset="0"/>
                        <a:ea typeface="Calibri" panose="020F0502020204030204" pitchFamily="34" charset="0"/>
                        <a:cs typeface="Arial" panose="020B0604020202020204" pitchFamily="34" charset="0"/>
                      </a:endParaRPr>
                    </a:p>
                  </a:txBody>
                  <a:tcPr marL="49402" marR="49402" marT="0" marB="0" anchor="ctr"/>
                </a:tc>
                <a:tc>
                  <a:txBody>
                    <a:bodyPr/>
                    <a:lstStyle/>
                    <a:p>
                      <a:pPr marL="540385" indent="-540385" algn="ctr">
                        <a:lnSpc>
                          <a:spcPct val="107000"/>
                        </a:lnSpc>
                        <a:spcAft>
                          <a:spcPts val="600"/>
                        </a:spcAft>
                      </a:pPr>
                      <a:r>
                        <a:rPr lang="cs-CZ" sz="1200" b="1" dirty="0">
                          <a:effectLst/>
                          <a:latin typeface="Arial" panose="020B0604020202020204" pitchFamily="34" charset="0"/>
                          <a:cs typeface="Arial" panose="020B0604020202020204" pitchFamily="34" charset="0"/>
                        </a:rPr>
                        <a:t>Počet bodů (max. 15):</a:t>
                      </a:r>
                      <a:endParaRPr lang="cs-CZ" sz="1200" b="1" dirty="0">
                        <a:effectLst/>
                        <a:latin typeface="Arial" panose="020B0604020202020204" pitchFamily="34" charset="0"/>
                        <a:ea typeface="Calibri" panose="020F0502020204030204" pitchFamily="34" charset="0"/>
                        <a:cs typeface="Arial" panose="020B0604020202020204" pitchFamily="34" charset="0"/>
                      </a:endParaRPr>
                    </a:p>
                  </a:txBody>
                  <a:tcPr marL="49402" marR="49402" marT="0" marB="0" anchor="ctr"/>
                </a:tc>
                <a:extLst>
                  <a:ext uri="{0D108BD9-81ED-4DB2-BD59-A6C34878D82A}">
                    <a16:rowId xmlns:a16="http://schemas.microsoft.com/office/drawing/2014/main" val="1672090096"/>
                  </a:ext>
                </a:extLst>
              </a:tr>
              <a:tr h="633920">
                <a:tc rowSpan="3">
                  <a:txBody>
                    <a:bodyPr/>
                    <a:lstStyle/>
                    <a:p>
                      <a:pPr marL="540385" indent="-540385" algn="l">
                        <a:lnSpc>
                          <a:spcPct val="107000"/>
                        </a:lnSpc>
                        <a:spcAft>
                          <a:spcPts val="600"/>
                        </a:spcAft>
                        <a:tabLst>
                          <a:tab pos="2576195" algn="ctr"/>
                        </a:tabLst>
                      </a:pPr>
                      <a:r>
                        <a:rPr lang="cs-CZ" sz="1200">
                          <a:effectLst/>
                          <a:latin typeface="Arial" panose="020B0604020202020204" pitchFamily="34" charset="0"/>
                          <a:cs typeface="Arial" panose="020B0604020202020204" pitchFamily="34" charset="0"/>
                        </a:rPr>
                        <a:t> </a:t>
                      </a:r>
                      <a:endParaRPr lang="cs-CZ" sz="1200">
                        <a:effectLst/>
                        <a:latin typeface="Arial" panose="020B0604020202020204" pitchFamily="34" charset="0"/>
                        <a:ea typeface="Calibri" panose="020F0502020204030204" pitchFamily="34" charset="0"/>
                        <a:cs typeface="Arial" panose="020B0604020202020204" pitchFamily="34" charset="0"/>
                      </a:endParaRPr>
                    </a:p>
                  </a:txBody>
                  <a:tcPr marL="49402" marR="49402" marT="0" marB="0" anchor="ctr"/>
                </a:tc>
                <a:tc>
                  <a:txBody>
                    <a:bodyPr/>
                    <a:lstStyle/>
                    <a:p>
                      <a:pPr marL="540385" indent="-540385" algn="l">
                        <a:lnSpc>
                          <a:spcPct val="107000"/>
                        </a:lnSpc>
                        <a:spcAft>
                          <a:spcPts val="600"/>
                        </a:spcAft>
                        <a:tabLst>
                          <a:tab pos="2576195" algn="ctr"/>
                        </a:tabLst>
                      </a:pPr>
                      <a:r>
                        <a:rPr lang="cs-CZ" sz="1200" dirty="0">
                          <a:effectLst/>
                          <a:latin typeface="Arial" panose="020B0604020202020204" pitchFamily="34" charset="0"/>
                          <a:cs typeface="Arial" panose="020B0604020202020204" pitchFamily="34" charset="0"/>
                        </a:rPr>
                        <a:t>Plní 3 a více dlouhodobých priorit</a:t>
                      </a:r>
                      <a:endParaRPr lang="cs-CZ" sz="1200" dirty="0">
                        <a:effectLst/>
                        <a:latin typeface="Arial" panose="020B0604020202020204" pitchFamily="34" charset="0"/>
                        <a:ea typeface="Calibri" panose="020F0502020204030204" pitchFamily="34" charset="0"/>
                        <a:cs typeface="Arial" panose="020B0604020202020204" pitchFamily="34" charset="0"/>
                      </a:endParaRPr>
                    </a:p>
                  </a:txBody>
                  <a:tcPr marL="49402" marR="49402" marT="0" marB="0" anchor="ctr"/>
                </a:tc>
                <a:tc>
                  <a:txBody>
                    <a:bodyPr/>
                    <a:lstStyle/>
                    <a:p>
                      <a:pPr marL="540385" indent="-540385" algn="ctr">
                        <a:lnSpc>
                          <a:spcPct val="107000"/>
                        </a:lnSpc>
                        <a:spcAft>
                          <a:spcPts val="600"/>
                        </a:spcAft>
                      </a:pPr>
                      <a:r>
                        <a:rPr lang="cs-CZ" sz="1200" dirty="0">
                          <a:effectLst/>
                          <a:latin typeface="Arial" panose="020B0604020202020204" pitchFamily="34" charset="0"/>
                          <a:cs typeface="Arial" panose="020B0604020202020204" pitchFamily="34" charset="0"/>
                        </a:rPr>
                        <a:t>15 </a:t>
                      </a:r>
                      <a:endParaRPr lang="cs-CZ" sz="1200" dirty="0">
                        <a:effectLst/>
                        <a:latin typeface="Arial" panose="020B0604020202020204" pitchFamily="34" charset="0"/>
                        <a:ea typeface="Calibri" panose="020F0502020204030204" pitchFamily="34" charset="0"/>
                        <a:cs typeface="Arial" panose="020B0604020202020204" pitchFamily="34" charset="0"/>
                      </a:endParaRPr>
                    </a:p>
                  </a:txBody>
                  <a:tcPr marL="49402" marR="49402" marT="0" marB="0" anchor="ctr"/>
                </a:tc>
                <a:extLst>
                  <a:ext uri="{0D108BD9-81ED-4DB2-BD59-A6C34878D82A}">
                    <a16:rowId xmlns:a16="http://schemas.microsoft.com/office/drawing/2014/main" val="1325454241"/>
                  </a:ext>
                </a:extLst>
              </a:tr>
              <a:tr h="633920">
                <a:tc vMerge="1">
                  <a:txBody>
                    <a:bodyPr/>
                    <a:lstStyle/>
                    <a:p>
                      <a:endParaRPr lang="cs-CZ"/>
                    </a:p>
                  </a:txBody>
                  <a:tcPr/>
                </a:tc>
                <a:tc>
                  <a:txBody>
                    <a:bodyPr/>
                    <a:lstStyle/>
                    <a:p>
                      <a:pPr marL="540385" indent="-540385" algn="l">
                        <a:lnSpc>
                          <a:spcPct val="107000"/>
                        </a:lnSpc>
                        <a:spcAft>
                          <a:spcPts val="600"/>
                        </a:spcAft>
                        <a:tabLst>
                          <a:tab pos="2576195" algn="ctr"/>
                        </a:tabLst>
                      </a:pPr>
                      <a:r>
                        <a:rPr lang="cs-CZ" sz="1200" dirty="0">
                          <a:effectLst/>
                          <a:latin typeface="Arial" panose="020B0604020202020204" pitchFamily="34" charset="0"/>
                          <a:cs typeface="Arial" panose="020B0604020202020204" pitchFamily="34" charset="0"/>
                        </a:rPr>
                        <a:t>Plní 2 dlouhodobé priority</a:t>
                      </a:r>
                      <a:endParaRPr lang="cs-CZ" sz="1200" dirty="0">
                        <a:effectLst/>
                        <a:latin typeface="Arial" panose="020B0604020202020204" pitchFamily="34" charset="0"/>
                        <a:ea typeface="Calibri" panose="020F0502020204030204" pitchFamily="34" charset="0"/>
                        <a:cs typeface="Arial" panose="020B0604020202020204" pitchFamily="34" charset="0"/>
                      </a:endParaRPr>
                    </a:p>
                  </a:txBody>
                  <a:tcPr marL="49402" marR="49402" marT="0" marB="0" anchor="ctr"/>
                </a:tc>
                <a:tc>
                  <a:txBody>
                    <a:bodyPr/>
                    <a:lstStyle/>
                    <a:p>
                      <a:pPr marL="540385" indent="-540385" algn="ctr">
                        <a:lnSpc>
                          <a:spcPct val="107000"/>
                        </a:lnSpc>
                        <a:spcAft>
                          <a:spcPts val="600"/>
                        </a:spcAft>
                      </a:pPr>
                      <a:r>
                        <a:rPr lang="cs-CZ" sz="1200" dirty="0">
                          <a:effectLst/>
                          <a:latin typeface="Arial" panose="020B0604020202020204" pitchFamily="34" charset="0"/>
                          <a:cs typeface="Arial" panose="020B0604020202020204" pitchFamily="34" charset="0"/>
                        </a:rPr>
                        <a:t>10 </a:t>
                      </a:r>
                      <a:endParaRPr lang="cs-CZ" sz="1200" dirty="0">
                        <a:effectLst/>
                        <a:latin typeface="Arial" panose="020B0604020202020204" pitchFamily="34" charset="0"/>
                        <a:ea typeface="Calibri" panose="020F0502020204030204" pitchFamily="34" charset="0"/>
                        <a:cs typeface="Arial" panose="020B0604020202020204" pitchFamily="34" charset="0"/>
                      </a:endParaRPr>
                    </a:p>
                  </a:txBody>
                  <a:tcPr marL="49402" marR="49402" marT="0" marB="0" anchor="ctr"/>
                </a:tc>
                <a:extLst>
                  <a:ext uri="{0D108BD9-81ED-4DB2-BD59-A6C34878D82A}">
                    <a16:rowId xmlns:a16="http://schemas.microsoft.com/office/drawing/2014/main" val="3278031627"/>
                  </a:ext>
                </a:extLst>
              </a:tr>
              <a:tr h="633920">
                <a:tc vMerge="1">
                  <a:txBody>
                    <a:bodyPr/>
                    <a:lstStyle/>
                    <a:p>
                      <a:endParaRPr lang="cs-CZ"/>
                    </a:p>
                  </a:txBody>
                  <a:tcPr/>
                </a:tc>
                <a:tc>
                  <a:txBody>
                    <a:bodyPr/>
                    <a:lstStyle/>
                    <a:p>
                      <a:pPr marL="540385" indent="-540385" algn="l">
                        <a:lnSpc>
                          <a:spcPct val="107000"/>
                        </a:lnSpc>
                        <a:spcAft>
                          <a:spcPts val="600"/>
                        </a:spcAft>
                        <a:tabLst>
                          <a:tab pos="2576195" algn="ctr"/>
                        </a:tabLst>
                      </a:pPr>
                      <a:r>
                        <a:rPr lang="cs-CZ" sz="1200">
                          <a:effectLst/>
                          <a:latin typeface="Arial" panose="020B0604020202020204" pitchFamily="34" charset="0"/>
                          <a:cs typeface="Arial" panose="020B0604020202020204" pitchFamily="34" charset="0"/>
                        </a:rPr>
                        <a:t>Plní 1 dlouhodobou prioritu</a:t>
                      </a:r>
                      <a:endParaRPr lang="cs-CZ" sz="1200">
                        <a:effectLst/>
                        <a:latin typeface="Arial" panose="020B0604020202020204" pitchFamily="34" charset="0"/>
                        <a:ea typeface="Calibri" panose="020F0502020204030204" pitchFamily="34" charset="0"/>
                        <a:cs typeface="Arial" panose="020B0604020202020204" pitchFamily="34" charset="0"/>
                      </a:endParaRPr>
                    </a:p>
                  </a:txBody>
                  <a:tcPr marL="49402" marR="49402" marT="0" marB="0" anchor="ctr"/>
                </a:tc>
                <a:tc>
                  <a:txBody>
                    <a:bodyPr/>
                    <a:lstStyle/>
                    <a:p>
                      <a:pPr marL="540385" indent="-540385" algn="ctr">
                        <a:lnSpc>
                          <a:spcPct val="107000"/>
                        </a:lnSpc>
                        <a:spcAft>
                          <a:spcPts val="600"/>
                        </a:spcAft>
                      </a:pPr>
                      <a:r>
                        <a:rPr lang="cs-CZ" sz="1200" dirty="0">
                          <a:effectLst/>
                          <a:latin typeface="Arial" panose="020B0604020202020204" pitchFamily="34" charset="0"/>
                          <a:cs typeface="Arial" panose="020B0604020202020204" pitchFamily="34" charset="0"/>
                        </a:rPr>
                        <a:t>5 </a:t>
                      </a:r>
                      <a:endParaRPr lang="cs-CZ" sz="1200" dirty="0">
                        <a:effectLst/>
                        <a:latin typeface="Arial" panose="020B0604020202020204" pitchFamily="34" charset="0"/>
                        <a:ea typeface="Calibri" panose="020F0502020204030204" pitchFamily="34" charset="0"/>
                        <a:cs typeface="Arial" panose="020B0604020202020204" pitchFamily="34" charset="0"/>
                      </a:endParaRPr>
                    </a:p>
                  </a:txBody>
                  <a:tcPr marL="49402" marR="49402" marT="0" marB="0" anchor="ctr"/>
                </a:tc>
                <a:extLst>
                  <a:ext uri="{0D108BD9-81ED-4DB2-BD59-A6C34878D82A}">
                    <a16:rowId xmlns:a16="http://schemas.microsoft.com/office/drawing/2014/main" val="507487307"/>
                  </a:ext>
                </a:extLst>
              </a:tr>
            </a:tbl>
          </a:graphicData>
        </a:graphic>
      </p:graphicFrame>
    </p:spTree>
    <p:extLst>
      <p:ext uri="{BB962C8B-B14F-4D97-AF65-F5344CB8AC3E}">
        <p14:creationId xmlns:p14="http://schemas.microsoft.com/office/powerpoint/2010/main" val="4755755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cký objekt 6">
            <a:extLst>
              <a:ext uri="{FF2B5EF4-FFF2-40B4-BE49-F238E27FC236}">
                <a16:creationId xmlns:a16="http://schemas.microsoft.com/office/drawing/2014/main" id="{7F005F39-F40F-D346-82E7-15471EBD534F}"/>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0" y="0"/>
            <a:ext cx="2111835" cy="1521065"/>
          </a:xfrm>
          <a:prstGeom prst="rect">
            <a:avLst/>
          </a:prstGeom>
        </p:spPr>
      </p:pic>
      <p:sp>
        <p:nvSpPr>
          <p:cNvPr id="18" name="Nadpis 17">
            <a:extLst>
              <a:ext uri="{FF2B5EF4-FFF2-40B4-BE49-F238E27FC236}">
                <a16:creationId xmlns:a16="http://schemas.microsoft.com/office/drawing/2014/main" id="{85D1CE5D-F808-2E45-8B02-BFE390F67473}"/>
              </a:ext>
            </a:extLst>
          </p:cNvPr>
          <p:cNvSpPr>
            <a:spLocks noGrp="1"/>
          </p:cNvSpPr>
          <p:nvPr>
            <p:ph type="title"/>
          </p:nvPr>
        </p:nvSpPr>
        <p:spPr>
          <a:xfrm>
            <a:off x="1042737" y="593558"/>
            <a:ext cx="10732168" cy="705854"/>
          </a:xfrm>
        </p:spPr>
        <p:txBody>
          <a:bodyPr anchor="t">
            <a:normAutofit/>
          </a:bodyPr>
          <a:lstStyle/>
          <a:p>
            <a:pPr algn="ctr"/>
            <a:r>
              <a:rPr lang="cs-CZ" sz="3200" b="1" dirty="0">
                <a:solidFill>
                  <a:schemeClr val="tx2"/>
                </a:solidFill>
                <a:latin typeface="Calibri" panose="020F0502020204030204" pitchFamily="34" charset="0"/>
                <a:ea typeface="Inter" panose="02000503000000020004" pitchFamily="2" charset="0"/>
                <a:cs typeface="Calibri" panose="020F0502020204030204" pitchFamily="34" charset="0"/>
              </a:rPr>
              <a:t>Program obnovy venkova Olomouckého kraje</a:t>
            </a:r>
          </a:p>
        </p:txBody>
      </p:sp>
      <p:sp>
        <p:nvSpPr>
          <p:cNvPr id="19" name="Zástupný obsah 18">
            <a:extLst>
              <a:ext uri="{FF2B5EF4-FFF2-40B4-BE49-F238E27FC236}">
                <a16:creationId xmlns:a16="http://schemas.microsoft.com/office/drawing/2014/main" id="{EAB38407-8379-8D4F-A618-E21007843527}"/>
              </a:ext>
            </a:extLst>
          </p:cNvPr>
          <p:cNvSpPr>
            <a:spLocks noGrp="1"/>
          </p:cNvSpPr>
          <p:nvPr>
            <p:ph idx="1"/>
          </p:nvPr>
        </p:nvSpPr>
        <p:spPr>
          <a:xfrm>
            <a:off x="750277" y="1521065"/>
            <a:ext cx="10603523" cy="5056938"/>
          </a:xfrm>
        </p:spPr>
        <p:txBody>
          <a:bodyPr>
            <a:normAutofit/>
          </a:bodyPr>
          <a:lstStyle/>
          <a:p>
            <a:pPr marL="0" lvl="0" indent="0" algn="just" fontAlgn="base">
              <a:lnSpc>
                <a:spcPct val="100000"/>
              </a:lnSpc>
              <a:spcBef>
                <a:spcPct val="0"/>
              </a:spcBef>
              <a:buClr>
                <a:srgbClr val="003366"/>
              </a:buClr>
              <a:buNone/>
              <a:defRPr/>
            </a:pPr>
            <a:r>
              <a:rPr lang="cs-CZ" sz="2000" b="1" dirty="0">
                <a:solidFill>
                  <a:srgbClr val="0070C0"/>
                </a:solidFill>
                <a:latin typeface="Arial" charset="0"/>
              </a:rPr>
              <a:t>01_01_01_Podpora budování a obnovy infrastruktury obce</a:t>
            </a:r>
          </a:p>
          <a:p>
            <a:pPr marL="0" indent="0" algn="just" fontAlgn="base">
              <a:lnSpc>
                <a:spcPct val="100000"/>
              </a:lnSpc>
              <a:spcBef>
                <a:spcPct val="0"/>
              </a:spcBef>
              <a:buClr>
                <a:srgbClr val="003366"/>
              </a:buClr>
              <a:buNone/>
              <a:defRPr/>
            </a:pPr>
            <a:r>
              <a:rPr lang="cs-CZ" sz="2000" dirty="0">
                <a:solidFill>
                  <a:srgbClr val="0070C0"/>
                </a:solidFill>
                <a:latin typeface="Arial" charset="0"/>
              </a:rPr>
              <a:t>Kritérium B1: </a:t>
            </a:r>
            <a:r>
              <a:rPr lang="cs-CZ" sz="2000" dirty="0">
                <a:latin typeface="Arial" panose="020B0604020202020204" pitchFamily="34" charset="0"/>
                <a:cs typeface="Arial" panose="020B0604020202020204" pitchFamily="34" charset="0"/>
              </a:rPr>
              <a:t>Soulad se Strategií rozvoje územního obvodu Olomouckého  kraje 2021 - 2027</a:t>
            </a:r>
            <a:endParaRPr lang="cs-CZ" sz="2000" dirty="0">
              <a:latin typeface="Arial" panose="020B0604020202020204" pitchFamily="34" charset="0"/>
              <a:ea typeface="Calibri" panose="020F0502020204030204" pitchFamily="34" charset="0"/>
              <a:cs typeface="Arial" panose="020B0604020202020204" pitchFamily="34" charset="0"/>
            </a:endParaRPr>
          </a:p>
          <a:p>
            <a:pPr marL="0" indent="0" algn="just" fontAlgn="base">
              <a:lnSpc>
                <a:spcPct val="100000"/>
              </a:lnSpc>
              <a:spcBef>
                <a:spcPct val="0"/>
              </a:spcBef>
              <a:buClr>
                <a:srgbClr val="003366"/>
              </a:buClr>
              <a:buNone/>
              <a:defRPr/>
            </a:pPr>
            <a:endParaRPr lang="cs-CZ" sz="2000" dirty="0">
              <a:solidFill>
                <a:srgbClr val="0070C0"/>
              </a:solidFill>
              <a:latin typeface="Arial" charset="0"/>
            </a:endParaRPr>
          </a:p>
          <a:p>
            <a:pPr marL="0" indent="0" algn="just" fontAlgn="base">
              <a:lnSpc>
                <a:spcPct val="100000"/>
              </a:lnSpc>
              <a:spcBef>
                <a:spcPct val="0"/>
              </a:spcBef>
              <a:buClr>
                <a:srgbClr val="003366"/>
              </a:buClr>
              <a:buNone/>
              <a:defRPr/>
            </a:pPr>
            <a:r>
              <a:rPr lang="cs-CZ" sz="2000" dirty="0">
                <a:solidFill>
                  <a:srgbClr val="0070C0"/>
                </a:solidFill>
                <a:latin typeface="Arial" charset="0"/>
              </a:rPr>
              <a:t>         </a:t>
            </a:r>
          </a:p>
          <a:p>
            <a:pPr marL="0" indent="0" algn="just" fontAlgn="base">
              <a:lnSpc>
                <a:spcPct val="100000"/>
              </a:lnSpc>
              <a:spcBef>
                <a:spcPct val="0"/>
              </a:spcBef>
              <a:buClr>
                <a:srgbClr val="003366"/>
              </a:buClr>
              <a:buNone/>
              <a:defRPr/>
            </a:pPr>
            <a:endParaRPr lang="cs-CZ" sz="2000" dirty="0">
              <a:solidFill>
                <a:srgbClr val="0070C0"/>
              </a:solidFill>
              <a:latin typeface="Arial" charset="0"/>
            </a:endParaRPr>
          </a:p>
          <a:p>
            <a:pPr marL="0" indent="0" algn="just" fontAlgn="base">
              <a:lnSpc>
                <a:spcPct val="100000"/>
              </a:lnSpc>
              <a:spcBef>
                <a:spcPct val="0"/>
              </a:spcBef>
              <a:buClr>
                <a:srgbClr val="003366"/>
              </a:buClr>
              <a:buNone/>
              <a:defRPr/>
            </a:pPr>
            <a:endParaRPr lang="cs-CZ" sz="2000" dirty="0">
              <a:solidFill>
                <a:srgbClr val="0070C0"/>
              </a:solidFill>
              <a:latin typeface="Arial" charset="0"/>
            </a:endParaRPr>
          </a:p>
          <a:p>
            <a:pPr marL="0" indent="0" algn="just" fontAlgn="base">
              <a:lnSpc>
                <a:spcPct val="100000"/>
              </a:lnSpc>
              <a:spcBef>
                <a:spcPct val="0"/>
              </a:spcBef>
              <a:buClr>
                <a:srgbClr val="003366"/>
              </a:buClr>
              <a:buNone/>
              <a:defRPr/>
            </a:pPr>
            <a:endParaRPr lang="cs-CZ" sz="2000" dirty="0">
              <a:solidFill>
                <a:srgbClr val="0070C0"/>
              </a:solidFill>
              <a:latin typeface="Arial" charset="0"/>
            </a:endParaRPr>
          </a:p>
          <a:p>
            <a:pPr marL="0" indent="0" algn="just" fontAlgn="base">
              <a:lnSpc>
                <a:spcPct val="100000"/>
              </a:lnSpc>
              <a:spcBef>
                <a:spcPct val="0"/>
              </a:spcBef>
              <a:buClr>
                <a:srgbClr val="003366"/>
              </a:buClr>
              <a:buNone/>
              <a:defRPr/>
            </a:pPr>
            <a:endParaRPr lang="cs-CZ" sz="2000" dirty="0">
              <a:solidFill>
                <a:srgbClr val="0070C0"/>
              </a:solidFill>
              <a:latin typeface="Arial" charset="0"/>
            </a:endParaRPr>
          </a:p>
          <a:p>
            <a:pPr algn="just" fontAlgn="base">
              <a:lnSpc>
                <a:spcPct val="100000"/>
              </a:lnSpc>
              <a:spcBef>
                <a:spcPct val="0"/>
              </a:spcBef>
              <a:buClr>
                <a:srgbClr val="003366"/>
              </a:buClr>
              <a:buFont typeface="Wingdings" panose="05000000000000000000" pitchFamily="2" charset="2"/>
              <a:buChar char="§"/>
              <a:defRPr/>
            </a:pPr>
            <a:endParaRPr lang="cs-CZ" sz="2000" dirty="0">
              <a:solidFill>
                <a:srgbClr val="0070C0"/>
              </a:solidFill>
              <a:latin typeface="Arial" charset="0"/>
            </a:endParaRPr>
          </a:p>
          <a:p>
            <a:pPr algn="just" fontAlgn="base">
              <a:lnSpc>
                <a:spcPct val="100000"/>
              </a:lnSpc>
              <a:spcBef>
                <a:spcPct val="0"/>
              </a:spcBef>
              <a:buClr>
                <a:srgbClr val="003366"/>
              </a:buClr>
              <a:buFont typeface="Wingdings" panose="05000000000000000000" pitchFamily="2" charset="2"/>
              <a:buChar char="§"/>
              <a:defRPr/>
            </a:pPr>
            <a:endParaRPr lang="cs-CZ" sz="2000" dirty="0">
              <a:solidFill>
                <a:srgbClr val="0070C0"/>
              </a:solidFill>
              <a:latin typeface="Arial" charset="0"/>
            </a:endParaRPr>
          </a:p>
          <a:p>
            <a:pPr algn="just" fontAlgn="base">
              <a:lnSpc>
                <a:spcPct val="100000"/>
              </a:lnSpc>
              <a:spcBef>
                <a:spcPct val="0"/>
              </a:spcBef>
              <a:buClr>
                <a:srgbClr val="003366"/>
              </a:buClr>
              <a:defRPr/>
            </a:pPr>
            <a:endParaRPr lang="cs-CZ" sz="2000" dirty="0">
              <a:solidFill>
                <a:srgbClr val="0070C0"/>
              </a:solidFill>
              <a:latin typeface="Arial" charset="0"/>
            </a:endParaRPr>
          </a:p>
          <a:p>
            <a:pPr marL="0" indent="0">
              <a:buNone/>
            </a:pPr>
            <a:endParaRPr lang="cs-CZ" sz="1400" dirty="0">
              <a:solidFill>
                <a:schemeClr val="tx2"/>
              </a:solidFill>
              <a:latin typeface="Inter" panose="02000503000000020004" pitchFamily="2" charset="0"/>
              <a:ea typeface="Inter" panose="02000503000000020004" pitchFamily="2" charset="0"/>
            </a:endParaRPr>
          </a:p>
        </p:txBody>
      </p:sp>
      <p:sp>
        <p:nvSpPr>
          <p:cNvPr id="6" name="Zástupný symbol pro číslo snímku 5">
            <a:extLst>
              <a:ext uri="{FF2B5EF4-FFF2-40B4-BE49-F238E27FC236}">
                <a16:creationId xmlns:a16="http://schemas.microsoft.com/office/drawing/2014/main" id="{8F97B5B9-D8B0-F645-A37F-C2085B5EC2FC}"/>
              </a:ext>
            </a:extLst>
          </p:cNvPr>
          <p:cNvSpPr>
            <a:spLocks noGrp="1"/>
          </p:cNvSpPr>
          <p:nvPr>
            <p:ph type="sldNum" sz="quarter" idx="12"/>
          </p:nvPr>
        </p:nvSpPr>
        <p:spPr/>
        <p:txBody>
          <a:bodyPr/>
          <a:lstStyle/>
          <a:p>
            <a:fld id="{F756C1FA-8DED-774F-A9BF-965BD70CC5BD}" type="slidenum">
              <a:rPr lang="cs-CZ" smtClean="0">
                <a:solidFill>
                  <a:schemeClr val="tx2"/>
                </a:solidFill>
              </a:rPr>
              <a:t>15</a:t>
            </a:fld>
            <a:endParaRPr lang="cs-CZ" dirty="0">
              <a:solidFill>
                <a:schemeClr val="tx2"/>
              </a:solidFill>
            </a:endParaRPr>
          </a:p>
        </p:txBody>
      </p:sp>
      <p:pic>
        <p:nvPicPr>
          <p:cNvPr id="2" name="Obrázek 1"/>
          <p:cNvPicPr>
            <a:picLocks noChangeAspect="1"/>
          </p:cNvPicPr>
          <p:nvPr/>
        </p:nvPicPr>
        <p:blipFill>
          <a:blip r:embed="rId5"/>
          <a:stretch>
            <a:fillRect/>
          </a:stretch>
        </p:blipFill>
        <p:spPr>
          <a:xfrm>
            <a:off x="1055916" y="2171668"/>
            <a:ext cx="8337465" cy="4251967"/>
          </a:xfrm>
          <a:prstGeom prst="rect">
            <a:avLst/>
          </a:prstGeom>
        </p:spPr>
      </p:pic>
    </p:spTree>
    <p:extLst>
      <p:ext uri="{BB962C8B-B14F-4D97-AF65-F5344CB8AC3E}">
        <p14:creationId xmlns:p14="http://schemas.microsoft.com/office/powerpoint/2010/main" val="33599783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cký objekt 6">
            <a:extLst>
              <a:ext uri="{FF2B5EF4-FFF2-40B4-BE49-F238E27FC236}">
                <a16:creationId xmlns:a16="http://schemas.microsoft.com/office/drawing/2014/main" id="{7F005F39-F40F-D346-82E7-15471EBD534F}"/>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0" y="0"/>
            <a:ext cx="2111835" cy="1521065"/>
          </a:xfrm>
          <a:prstGeom prst="rect">
            <a:avLst/>
          </a:prstGeom>
        </p:spPr>
      </p:pic>
      <p:sp>
        <p:nvSpPr>
          <p:cNvPr id="18" name="Nadpis 17">
            <a:extLst>
              <a:ext uri="{FF2B5EF4-FFF2-40B4-BE49-F238E27FC236}">
                <a16:creationId xmlns:a16="http://schemas.microsoft.com/office/drawing/2014/main" id="{85D1CE5D-F808-2E45-8B02-BFE390F67473}"/>
              </a:ext>
            </a:extLst>
          </p:cNvPr>
          <p:cNvSpPr>
            <a:spLocks noGrp="1"/>
          </p:cNvSpPr>
          <p:nvPr>
            <p:ph type="title"/>
          </p:nvPr>
        </p:nvSpPr>
        <p:spPr>
          <a:xfrm>
            <a:off x="1042737" y="593558"/>
            <a:ext cx="10732168" cy="705854"/>
          </a:xfrm>
        </p:spPr>
        <p:txBody>
          <a:bodyPr anchor="t">
            <a:normAutofit/>
          </a:bodyPr>
          <a:lstStyle/>
          <a:p>
            <a:pPr algn="ctr"/>
            <a:r>
              <a:rPr lang="cs-CZ" sz="3200" b="1" dirty="0">
                <a:solidFill>
                  <a:schemeClr val="tx2"/>
                </a:solidFill>
                <a:latin typeface="Calibri" panose="020F0502020204030204" pitchFamily="34" charset="0"/>
                <a:ea typeface="Inter" panose="02000503000000020004" pitchFamily="2" charset="0"/>
                <a:cs typeface="Calibri" panose="020F0502020204030204" pitchFamily="34" charset="0"/>
              </a:rPr>
              <a:t>Program obnovy venkova Olomouckého kraje</a:t>
            </a:r>
          </a:p>
        </p:txBody>
      </p:sp>
      <p:sp>
        <p:nvSpPr>
          <p:cNvPr id="19" name="Zástupný obsah 18">
            <a:extLst>
              <a:ext uri="{FF2B5EF4-FFF2-40B4-BE49-F238E27FC236}">
                <a16:creationId xmlns:a16="http://schemas.microsoft.com/office/drawing/2014/main" id="{EAB38407-8379-8D4F-A618-E21007843527}"/>
              </a:ext>
            </a:extLst>
          </p:cNvPr>
          <p:cNvSpPr>
            <a:spLocks noGrp="1"/>
          </p:cNvSpPr>
          <p:nvPr>
            <p:ph idx="1"/>
          </p:nvPr>
        </p:nvSpPr>
        <p:spPr>
          <a:xfrm>
            <a:off x="750277" y="1521065"/>
            <a:ext cx="10603523" cy="5056938"/>
          </a:xfrm>
        </p:spPr>
        <p:txBody>
          <a:bodyPr>
            <a:normAutofit/>
          </a:bodyPr>
          <a:lstStyle/>
          <a:p>
            <a:pPr marL="0" lvl="0" indent="0" algn="just" fontAlgn="base">
              <a:lnSpc>
                <a:spcPct val="100000"/>
              </a:lnSpc>
              <a:spcBef>
                <a:spcPct val="0"/>
              </a:spcBef>
              <a:buClr>
                <a:srgbClr val="003366"/>
              </a:buClr>
              <a:buNone/>
              <a:defRPr/>
            </a:pPr>
            <a:r>
              <a:rPr lang="cs-CZ" sz="2000" b="1" dirty="0">
                <a:solidFill>
                  <a:srgbClr val="0070C0"/>
                </a:solidFill>
                <a:latin typeface="Arial" charset="0"/>
              </a:rPr>
              <a:t>01_01_01_Podpora budování a obnovy infrastruktury obce</a:t>
            </a:r>
          </a:p>
          <a:p>
            <a:pPr marL="0" indent="0" algn="just" fontAlgn="base">
              <a:lnSpc>
                <a:spcPct val="100000"/>
              </a:lnSpc>
              <a:spcBef>
                <a:spcPct val="0"/>
              </a:spcBef>
              <a:buClr>
                <a:srgbClr val="003366"/>
              </a:buClr>
              <a:buNone/>
              <a:defRPr/>
            </a:pPr>
            <a:r>
              <a:rPr lang="cs-CZ" sz="2000" dirty="0">
                <a:solidFill>
                  <a:srgbClr val="0070C0"/>
                </a:solidFill>
                <a:latin typeface="Arial" charset="0"/>
              </a:rPr>
              <a:t>Kritérium B1: </a:t>
            </a:r>
            <a:r>
              <a:rPr lang="cs-CZ" sz="2000" dirty="0">
                <a:latin typeface="Arial" panose="020B0604020202020204" pitchFamily="34" charset="0"/>
                <a:cs typeface="Arial" panose="020B0604020202020204" pitchFamily="34" charset="0"/>
              </a:rPr>
              <a:t>Soulad se Strategií rozvoje územního obvodu Olomouckého  kraje 2021 - 2027</a:t>
            </a:r>
            <a:endParaRPr lang="cs-CZ" sz="2000" dirty="0">
              <a:latin typeface="Arial" panose="020B0604020202020204" pitchFamily="34" charset="0"/>
              <a:ea typeface="Calibri" panose="020F0502020204030204" pitchFamily="34" charset="0"/>
              <a:cs typeface="Arial" panose="020B0604020202020204" pitchFamily="34" charset="0"/>
            </a:endParaRPr>
          </a:p>
          <a:p>
            <a:pPr marL="0" indent="0" algn="just" fontAlgn="base">
              <a:lnSpc>
                <a:spcPct val="100000"/>
              </a:lnSpc>
              <a:spcBef>
                <a:spcPct val="0"/>
              </a:spcBef>
              <a:buClr>
                <a:srgbClr val="003366"/>
              </a:buClr>
              <a:buNone/>
              <a:defRPr/>
            </a:pPr>
            <a:endParaRPr lang="cs-CZ" sz="2000" dirty="0">
              <a:solidFill>
                <a:srgbClr val="0070C0"/>
              </a:solidFill>
              <a:latin typeface="Arial" charset="0"/>
            </a:endParaRPr>
          </a:p>
          <a:p>
            <a:pPr marL="0" indent="0" algn="just" fontAlgn="base">
              <a:lnSpc>
                <a:spcPct val="100000"/>
              </a:lnSpc>
              <a:spcBef>
                <a:spcPct val="0"/>
              </a:spcBef>
              <a:buClr>
                <a:srgbClr val="003366"/>
              </a:buClr>
              <a:buNone/>
              <a:defRPr/>
            </a:pPr>
            <a:r>
              <a:rPr lang="cs-CZ" sz="2000" dirty="0">
                <a:solidFill>
                  <a:srgbClr val="0070C0"/>
                </a:solidFill>
                <a:latin typeface="Arial" charset="0"/>
              </a:rPr>
              <a:t>         </a:t>
            </a:r>
          </a:p>
          <a:p>
            <a:pPr marL="0" indent="0" algn="just" fontAlgn="base">
              <a:lnSpc>
                <a:spcPct val="100000"/>
              </a:lnSpc>
              <a:spcBef>
                <a:spcPct val="0"/>
              </a:spcBef>
              <a:buClr>
                <a:srgbClr val="003366"/>
              </a:buClr>
              <a:buNone/>
              <a:defRPr/>
            </a:pPr>
            <a:endParaRPr lang="cs-CZ" sz="2000" dirty="0">
              <a:solidFill>
                <a:srgbClr val="0070C0"/>
              </a:solidFill>
              <a:latin typeface="Arial" charset="0"/>
            </a:endParaRPr>
          </a:p>
          <a:p>
            <a:pPr marL="0" indent="0" algn="just" fontAlgn="base">
              <a:lnSpc>
                <a:spcPct val="100000"/>
              </a:lnSpc>
              <a:spcBef>
                <a:spcPct val="0"/>
              </a:spcBef>
              <a:buClr>
                <a:srgbClr val="003366"/>
              </a:buClr>
              <a:buNone/>
              <a:defRPr/>
            </a:pPr>
            <a:endParaRPr lang="cs-CZ" sz="2000" dirty="0">
              <a:solidFill>
                <a:srgbClr val="0070C0"/>
              </a:solidFill>
              <a:latin typeface="Arial" charset="0"/>
            </a:endParaRPr>
          </a:p>
          <a:p>
            <a:pPr marL="0" indent="0" algn="just" fontAlgn="base">
              <a:lnSpc>
                <a:spcPct val="100000"/>
              </a:lnSpc>
              <a:spcBef>
                <a:spcPct val="0"/>
              </a:spcBef>
              <a:buClr>
                <a:srgbClr val="003366"/>
              </a:buClr>
              <a:buNone/>
              <a:defRPr/>
            </a:pPr>
            <a:endParaRPr lang="cs-CZ" sz="2000" dirty="0">
              <a:solidFill>
                <a:srgbClr val="0070C0"/>
              </a:solidFill>
              <a:latin typeface="Arial" charset="0"/>
            </a:endParaRPr>
          </a:p>
          <a:p>
            <a:pPr marL="0" indent="0" algn="just" fontAlgn="base">
              <a:lnSpc>
                <a:spcPct val="100000"/>
              </a:lnSpc>
              <a:spcBef>
                <a:spcPct val="0"/>
              </a:spcBef>
              <a:buClr>
                <a:srgbClr val="003366"/>
              </a:buClr>
              <a:buNone/>
              <a:defRPr/>
            </a:pPr>
            <a:endParaRPr lang="cs-CZ" sz="2000" dirty="0">
              <a:solidFill>
                <a:srgbClr val="0070C0"/>
              </a:solidFill>
              <a:latin typeface="Arial" charset="0"/>
            </a:endParaRPr>
          </a:p>
          <a:p>
            <a:pPr algn="just" fontAlgn="base">
              <a:lnSpc>
                <a:spcPct val="100000"/>
              </a:lnSpc>
              <a:spcBef>
                <a:spcPct val="0"/>
              </a:spcBef>
              <a:buClr>
                <a:srgbClr val="003366"/>
              </a:buClr>
              <a:buFont typeface="Wingdings" panose="05000000000000000000" pitchFamily="2" charset="2"/>
              <a:buChar char="§"/>
              <a:defRPr/>
            </a:pPr>
            <a:endParaRPr lang="cs-CZ" sz="2000" dirty="0">
              <a:solidFill>
                <a:srgbClr val="0070C0"/>
              </a:solidFill>
              <a:latin typeface="Arial" charset="0"/>
            </a:endParaRPr>
          </a:p>
          <a:p>
            <a:pPr algn="just" fontAlgn="base">
              <a:lnSpc>
                <a:spcPct val="100000"/>
              </a:lnSpc>
              <a:spcBef>
                <a:spcPct val="0"/>
              </a:spcBef>
              <a:buClr>
                <a:srgbClr val="003366"/>
              </a:buClr>
              <a:buFont typeface="Wingdings" panose="05000000000000000000" pitchFamily="2" charset="2"/>
              <a:buChar char="§"/>
              <a:defRPr/>
            </a:pPr>
            <a:endParaRPr lang="cs-CZ" sz="2000" dirty="0">
              <a:solidFill>
                <a:srgbClr val="0070C0"/>
              </a:solidFill>
              <a:latin typeface="Arial" charset="0"/>
            </a:endParaRPr>
          </a:p>
          <a:p>
            <a:pPr algn="just" fontAlgn="base">
              <a:lnSpc>
                <a:spcPct val="100000"/>
              </a:lnSpc>
              <a:spcBef>
                <a:spcPct val="0"/>
              </a:spcBef>
              <a:buClr>
                <a:srgbClr val="003366"/>
              </a:buClr>
              <a:defRPr/>
            </a:pPr>
            <a:endParaRPr lang="cs-CZ" sz="2000" dirty="0">
              <a:solidFill>
                <a:srgbClr val="0070C0"/>
              </a:solidFill>
              <a:latin typeface="Arial" charset="0"/>
            </a:endParaRPr>
          </a:p>
          <a:p>
            <a:pPr marL="0" indent="0">
              <a:buNone/>
            </a:pPr>
            <a:endParaRPr lang="cs-CZ" sz="1400" dirty="0">
              <a:solidFill>
                <a:schemeClr val="tx2"/>
              </a:solidFill>
              <a:latin typeface="Inter" panose="02000503000000020004" pitchFamily="2" charset="0"/>
              <a:ea typeface="Inter" panose="02000503000000020004" pitchFamily="2" charset="0"/>
            </a:endParaRPr>
          </a:p>
        </p:txBody>
      </p:sp>
      <p:sp>
        <p:nvSpPr>
          <p:cNvPr id="6" name="Zástupný symbol pro číslo snímku 5">
            <a:extLst>
              <a:ext uri="{FF2B5EF4-FFF2-40B4-BE49-F238E27FC236}">
                <a16:creationId xmlns:a16="http://schemas.microsoft.com/office/drawing/2014/main" id="{8F97B5B9-D8B0-F645-A37F-C2085B5EC2FC}"/>
              </a:ext>
            </a:extLst>
          </p:cNvPr>
          <p:cNvSpPr>
            <a:spLocks noGrp="1"/>
          </p:cNvSpPr>
          <p:nvPr>
            <p:ph type="sldNum" sz="quarter" idx="12"/>
          </p:nvPr>
        </p:nvSpPr>
        <p:spPr/>
        <p:txBody>
          <a:bodyPr/>
          <a:lstStyle/>
          <a:p>
            <a:fld id="{F756C1FA-8DED-774F-A9BF-965BD70CC5BD}" type="slidenum">
              <a:rPr lang="cs-CZ" smtClean="0">
                <a:solidFill>
                  <a:schemeClr val="tx2"/>
                </a:solidFill>
              </a:rPr>
              <a:t>16</a:t>
            </a:fld>
            <a:endParaRPr lang="cs-CZ" dirty="0">
              <a:solidFill>
                <a:schemeClr val="tx2"/>
              </a:solidFill>
            </a:endParaRPr>
          </a:p>
        </p:txBody>
      </p:sp>
      <p:pic>
        <p:nvPicPr>
          <p:cNvPr id="3" name="Obrázek 2"/>
          <p:cNvPicPr>
            <a:picLocks noChangeAspect="1"/>
          </p:cNvPicPr>
          <p:nvPr/>
        </p:nvPicPr>
        <p:blipFill rotWithShape="1">
          <a:blip r:embed="rId5"/>
          <a:srcRect l="1068" t="4506" r="2398" b="4784"/>
          <a:stretch/>
        </p:blipFill>
        <p:spPr>
          <a:xfrm>
            <a:off x="834188" y="2192215"/>
            <a:ext cx="8117307" cy="4555966"/>
          </a:xfrm>
          <a:prstGeom prst="rect">
            <a:avLst/>
          </a:prstGeom>
        </p:spPr>
      </p:pic>
    </p:spTree>
    <p:extLst>
      <p:ext uri="{BB962C8B-B14F-4D97-AF65-F5344CB8AC3E}">
        <p14:creationId xmlns:p14="http://schemas.microsoft.com/office/powerpoint/2010/main" val="9718184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cký objekt 6">
            <a:extLst>
              <a:ext uri="{FF2B5EF4-FFF2-40B4-BE49-F238E27FC236}">
                <a16:creationId xmlns:a16="http://schemas.microsoft.com/office/drawing/2014/main" id="{7F005F39-F40F-D346-82E7-15471EBD534F}"/>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0" y="0"/>
            <a:ext cx="2111835" cy="1521065"/>
          </a:xfrm>
          <a:prstGeom prst="rect">
            <a:avLst/>
          </a:prstGeom>
        </p:spPr>
      </p:pic>
      <p:sp>
        <p:nvSpPr>
          <p:cNvPr id="18" name="Nadpis 17">
            <a:extLst>
              <a:ext uri="{FF2B5EF4-FFF2-40B4-BE49-F238E27FC236}">
                <a16:creationId xmlns:a16="http://schemas.microsoft.com/office/drawing/2014/main" id="{85D1CE5D-F808-2E45-8B02-BFE390F67473}"/>
              </a:ext>
            </a:extLst>
          </p:cNvPr>
          <p:cNvSpPr>
            <a:spLocks noGrp="1"/>
          </p:cNvSpPr>
          <p:nvPr>
            <p:ph type="title"/>
          </p:nvPr>
        </p:nvSpPr>
        <p:spPr>
          <a:xfrm>
            <a:off x="1042737" y="593558"/>
            <a:ext cx="10732168" cy="705854"/>
          </a:xfrm>
        </p:spPr>
        <p:txBody>
          <a:bodyPr anchor="t">
            <a:normAutofit/>
          </a:bodyPr>
          <a:lstStyle/>
          <a:p>
            <a:pPr algn="ctr"/>
            <a:r>
              <a:rPr lang="cs-CZ" sz="3200" b="1" dirty="0">
                <a:solidFill>
                  <a:schemeClr val="tx2"/>
                </a:solidFill>
                <a:latin typeface="Calibri" panose="020F0502020204030204" pitchFamily="34" charset="0"/>
                <a:ea typeface="Inter" panose="02000503000000020004" pitchFamily="2" charset="0"/>
                <a:cs typeface="Calibri" panose="020F0502020204030204" pitchFamily="34" charset="0"/>
              </a:rPr>
              <a:t>Program obnovy venkova Olomouckého kraje</a:t>
            </a:r>
          </a:p>
        </p:txBody>
      </p:sp>
      <p:sp>
        <p:nvSpPr>
          <p:cNvPr id="19" name="Zástupný obsah 18">
            <a:extLst>
              <a:ext uri="{FF2B5EF4-FFF2-40B4-BE49-F238E27FC236}">
                <a16:creationId xmlns:a16="http://schemas.microsoft.com/office/drawing/2014/main" id="{EAB38407-8379-8D4F-A618-E21007843527}"/>
              </a:ext>
            </a:extLst>
          </p:cNvPr>
          <p:cNvSpPr>
            <a:spLocks noGrp="1"/>
          </p:cNvSpPr>
          <p:nvPr>
            <p:ph idx="1"/>
          </p:nvPr>
        </p:nvSpPr>
        <p:spPr>
          <a:xfrm>
            <a:off x="838200" y="1521065"/>
            <a:ext cx="10515600" cy="5056938"/>
          </a:xfrm>
        </p:spPr>
        <p:txBody>
          <a:bodyPr>
            <a:normAutofit/>
          </a:bodyPr>
          <a:lstStyle/>
          <a:p>
            <a:pPr marL="0" lvl="0" indent="0" algn="just" fontAlgn="base">
              <a:lnSpc>
                <a:spcPct val="100000"/>
              </a:lnSpc>
              <a:spcBef>
                <a:spcPct val="0"/>
              </a:spcBef>
              <a:buClr>
                <a:srgbClr val="003366"/>
              </a:buClr>
              <a:buNone/>
              <a:defRPr/>
            </a:pPr>
            <a:r>
              <a:rPr lang="cs-CZ" sz="2000" b="1" dirty="0">
                <a:solidFill>
                  <a:srgbClr val="0070C0"/>
                </a:solidFill>
                <a:latin typeface="Arial" charset="0"/>
              </a:rPr>
              <a:t>01_01_01_Podpora budování a obnovy infrastruktury obce</a:t>
            </a:r>
          </a:p>
          <a:p>
            <a:pPr marL="0" indent="0" algn="just" fontAlgn="base">
              <a:lnSpc>
                <a:spcPct val="100000"/>
              </a:lnSpc>
              <a:spcBef>
                <a:spcPct val="0"/>
              </a:spcBef>
              <a:buClr>
                <a:srgbClr val="003366"/>
              </a:buClr>
              <a:buNone/>
              <a:defRPr/>
            </a:pPr>
            <a:r>
              <a:rPr lang="cs-CZ" sz="2000" dirty="0">
                <a:solidFill>
                  <a:srgbClr val="0070C0"/>
                </a:solidFill>
                <a:latin typeface="Arial" charset="0"/>
              </a:rPr>
              <a:t>Kritéria hodnocení žádostí:</a:t>
            </a:r>
          </a:p>
          <a:p>
            <a:pPr marL="0" indent="0" algn="just" fontAlgn="base">
              <a:lnSpc>
                <a:spcPct val="100000"/>
              </a:lnSpc>
              <a:spcBef>
                <a:spcPct val="0"/>
              </a:spcBef>
              <a:buClr>
                <a:srgbClr val="003366"/>
              </a:buClr>
              <a:buNone/>
              <a:defRPr/>
            </a:pPr>
            <a:r>
              <a:rPr lang="cs-CZ" sz="2000" dirty="0">
                <a:solidFill>
                  <a:srgbClr val="0070C0"/>
                </a:solidFill>
                <a:latin typeface="Arial" charset="0"/>
              </a:rPr>
              <a:t>         </a:t>
            </a:r>
          </a:p>
          <a:p>
            <a:pPr marL="0" indent="0" algn="just" fontAlgn="base">
              <a:lnSpc>
                <a:spcPct val="100000"/>
              </a:lnSpc>
              <a:spcBef>
                <a:spcPct val="0"/>
              </a:spcBef>
              <a:buClr>
                <a:srgbClr val="003366"/>
              </a:buClr>
              <a:buNone/>
              <a:defRPr/>
            </a:pPr>
            <a:endParaRPr lang="cs-CZ" sz="2000" dirty="0">
              <a:solidFill>
                <a:srgbClr val="0070C0"/>
              </a:solidFill>
              <a:latin typeface="Arial" charset="0"/>
            </a:endParaRPr>
          </a:p>
          <a:p>
            <a:pPr marL="0" indent="0" algn="just" fontAlgn="base">
              <a:lnSpc>
                <a:spcPct val="100000"/>
              </a:lnSpc>
              <a:spcBef>
                <a:spcPct val="0"/>
              </a:spcBef>
              <a:buClr>
                <a:srgbClr val="003366"/>
              </a:buClr>
              <a:buNone/>
              <a:defRPr/>
            </a:pPr>
            <a:endParaRPr lang="cs-CZ" sz="2000" dirty="0">
              <a:solidFill>
                <a:srgbClr val="0070C0"/>
              </a:solidFill>
              <a:latin typeface="Arial" charset="0"/>
            </a:endParaRPr>
          </a:p>
          <a:p>
            <a:pPr marL="0" indent="0" algn="just" fontAlgn="base">
              <a:lnSpc>
                <a:spcPct val="100000"/>
              </a:lnSpc>
              <a:spcBef>
                <a:spcPct val="0"/>
              </a:spcBef>
              <a:buClr>
                <a:srgbClr val="003366"/>
              </a:buClr>
              <a:buNone/>
              <a:defRPr/>
            </a:pPr>
            <a:endParaRPr lang="cs-CZ" sz="2000" dirty="0">
              <a:solidFill>
                <a:srgbClr val="0070C0"/>
              </a:solidFill>
              <a:latin typeface="Arial" charset="0"/>
            </a:endParaRPr>
          </a:p>
          <a:p>
            <a:pPr marL="0" indent="0" algn="just" fontAlgn="base">
              <a:lnSpc>
                <a:spcPct val="100000"/>
              </a:lnSpc>
              <a:spcBef>
                <a:spcPct val="0"/>
              </a:spcBef>
              <a:buClr>
                <a:srgbClr val="003366"/>
              </a:buClr>
              <a:buNone/>
              <a:defRPr/>
            </a:pPr>
            <a:endParaRPr lang="cs-CZ" sz="2000" dirty="0">
              <a:solidFill>
                <a:srgbClr val="0070C0"/>
              </a:solidFill>
              <a:latin typeface="Arial" charset="0"/>
            </a:endParaRPr>
          </a:p>
          <a:p>
            <a:pPr algn="just" fontAlgn="base">
              <a:lnSpc>
                <a:spcPct val="100000"/>
              </a:lnSpc>
              <a:spcBef>
                <a:spcPct val="0"/>
              </a:spcBef>
              <a:buClr>
                <a:srgbClr val="003366"/>
              </a:buClr>
              <a:buFont typeface="Wingdings" panose="05000000000000000000" pitchFamily="2" charset="2"/>
              <a:buChar char="§"/>
              <a:defRPr/>
            </a:pPr>
            <a:endParaRPr lang="cs-CZ" sz="2000" dirty="0">
              <a:solidFill>
                <a:srgbClr val="0070C0"/>
              </a:solidFill>
              <a:latin typeface="Arial" charset="0"/>
            </a:endParaRPr>
          </a:p>
          <a:p>
            <a:pPr algn="just" fontAlgn="base">
              <a:lnSpc>
                <a:spcPct val="100000"/>
              </a:lnSpc>
              <a:spcBef>
                <a:spcPct val="0"/>
              </a:spcBef>
              <a:buClr>
                <a:srgbClr val="003366"/>
              </a:buClr>
              <a:buFont typeface="Wingdings" panose="05000000000000000000" pitchFamily="2" charset="2"/>
              <a:buChar char="§"/>
              <a:defRPr/>
            </a:pPr>
            <a:endParaRPr lang="cs-CZ" sz="2000" dirty="0">
              <a:solidFill>
                <a:srgbClr val="0070C0"/>
              </a:solidFill>
              <a:latin typeface="Arial" charset="0"/>
            </a:endParaRPr>
          </a:p>
          <a:p>
            <a:pPr algn="just" fontAlgn="base">
              <a:lnSpc>
                <a:spcPct val="100000"/>
              </a:lnSpc>
              <a:spcBef>
                <a:spcPct val="0"/>
              </a:spcBef>
              <a:buClr>
                <a:srgbClr val="003366"/>
              </a:buClr>
              <a:defRPr/>
            </a:pPr>
            <a:endParaRPr lang="cs-CZ" sz="2000" dirty="0">
              <a:solidFill>
                <a:srgbClr val="0070C0"/>
              </a:solidFill>
              <a:latin typeface="Arial" charset="0"/>
            </a:endParaRPr>
          </a:p>
          <a:p>
            <a:pPr marL="0" indent="0">
              <a:buNone/>
            </a:pPr>
            <a:endParaRPr lang="cs-CZ" sz="1400" dirty="0">
              <a:solidFill>
                <a:schemeClr val="tx2"/>
              </a:solidFill>
              <a:latin typeface="Inter" panose="02000503000000020004" pitchFamily="2" charset="0"/>
              <a:ea typeface="Inter" panose="02000503000000020004" pitchFamily="2" charset="0"/>
            </a:endParaRPr>
          </a:p>
        </p:txBody>
      </p:sp>
      <p:sp>
        <p:nvSpPr>
          <p:cNvPr id="6" name="Zástupný symbol pro číslo snímku 5">
            <a:extLst>
              <a:ext uri="{FF2B5EF4-FFF2-40B4-BE49-F238E27FC236}">
                <a16:creationId xmlns:a16="http://schemas.microsoft.com/office/drawing/2014/main" id="{8F97B5B9-D8B0-F645-A37F-C2085B5EC2FC}"/>
              </a:ext>
            </a:extLst>
          </p:cNvPr>
          <p:cNvSpPr>
            <a:spLocks noGrp="1"/>
          </p:cNvSpPr>
          <p:nvPr>
            <p:ph type="sldNum" sz="quarter" idx="12"/>
          </p:nvPr>
        </p:nvSpPr>
        <p:spPr/>
        <p:txBody>
          <a:bodyPr/>
          <a:lstStyle/>
          <a:p>
            <a:fld id="{F756C1FA-8DED-774F-A9BF-965BD70CC5BD}" type="slidenum">
              <a:rPr lang="cs-CZ" smtClean="0">
                <a:solidFill>
                  <a:schemeClr val="tx2"/>
                </a:solidFill>
              </a:rPr>
              <a:t>17</a:t>
            </a:fld>
            <a:endParaRPr lang="cs-CZ" dirty="0">
              <a:solidFill>
                <a:schemeClr val="tx2"/>
              </a:solidFill>
            </a:endParaRPr>
          </a:p>
        </p:txBody>
      </p:sp>
      <p:graphicFrame>
        <p:nvGraphicFramePr>
          <p:cNvPr id="2" name="Tabulka 1">
            <a:extLst>
              <a:ext uri="{FF2B5EF4-FFF2-40B4-BE49-F238E27FC236}">
                <a16:creationId xmlns:a16="http://schemas.microsoft.com/office/drawing/2014/main" id="{84463D53-968E-E1DC-860F-9DFFE9B21A51}"/>
              </a:ext>
            </a:extLst>
          </p:cNvPr>
          <p:cNvGraphicFramePr>
            <a:graphicFrameLocks noGrp="1"/>
          </p:cNvGraphicFramePr>
          <p:nvPr>
            <p:extLst>
              <p:ext uri="{D42A27DB-BD31-4B8C-83A1-F6EECF244321}">
                <p14:modId xmlns:p14="http://schemas.microsoft.com/office/powerpoint/2010/main" val="3795131263"/>
              </p:ext>
            </p:extLst>
          </p:nvPr>
        </p:nvGraphicFramePr>
        <p:xfrm>
          <a:off x="2111835" y="2303812"/>
          <a:ext cx="7982191" cy="4052537"/>
        </p:xfrm>
        <a:graphic>
          <a:graphicData uri="http://schemas.openxmlformats.org/drawingml/2006/table">
            <a:tbl>
              <a:tblPr firstRow="1" firstCol="1" bandRow="1">
                <a:tableStyleId>{5C22544A-7EE6-4342-B048-85BDC9FD1C3A}</a:tableStyleId>
              </a:tblPr>
              <a:tblGrid>
                <a:gridCol w="1072496">
                  <a:extLst>
                    <a:ext uri="{9D8B030D-6E8A-4147-A177-3AD203B41FA5}">
                      <a16:colId xmlns:a16="http://schemas.microsoft.com/office/drawing/2014/main" val="2973810950"/>
                    </a:ext>
                  </a:extLst>
                </a:gridCol>
                <a:gridCol w="5152832">
                  <a:extLst>
                    <a:ext uri="{9D8B030D-6E8A-4147-A177-3AD203B41FA5}">
                      <a16:colId xmlns:a16="http://schemas.microsoft.com/office/drawing/2014/main" val="696981858"/>
                    </a:ext>
                  </a:extLst>
                </a:gridCol>
                <a:gridCol w="1756863">
                  <a:extLst>
                    <a:ext uri="{9D8B030D-6E8A-4147-A177-3AD203B41FA5}">
                      <a16:colId xmlns:a16="http://schemas.microsoft.com/office/drawing/2014/main" val="1855568201"/>
                    </a:ext>
                  </a:extLst>
                </a:gridCol>
              </a:tblGrid>
              <a:tr h="686077">
                <a:tc>
                  <a:txBody>
                    <a:bodyPr/>
                    <a:lstStyle/>
                    <a:p>
                      <a:pPr marL="540385" indent="-540385" algn="ctr">
                        <a:lnSpc>
                          <a:spcPct val="107000"/>
                        </a:lnSpc>
                        <a:spcAft>
                          <a:spcPts val="600"/>
                        </a:spcAft>
                        <a:tabLst>
                          <a:tab pos="2576195" algn="ctr"/>
                        </a:tabLst>
                      </a:pPr>
                      <a:r>
                        <a:rPr lang="cs-CZ" sz="1200" dirty="0">
                          <a:effectLst/>
                          <a:latin typeface="Arial" panose="020B0604020202020204" pitchFamily="34" charset="0"/>
                          <a:cs typeface="Arial" panose="020B0604020202020204" pitchFamily="34" charset="0"/>
                        </a:rPr>
                        <a:t>B2</a:t>
                      </a:r>
                      <a:endParaRPr lang="cs-CZ" sz="1200" dirty="0">
                        <a:effectLst/>
                        <a:latin typeface="Arial" panose="020B0604020202020204" pitchFamily="34" charset="0"/>
                        <a:ea typeface="Calibri" panose="020F0502020204030204" pitchFamily="34" charset="0"/>
                        <a:cs typeface="Arial" panose="020B0604020202020204" pitchFamily="34" charset="0"/>
                      </a:endParaRPr>
                    </a:p>
                  </a:txBody>
                  <a:tcPr marL="27736" marR="27736" marT="0" marB="0" anchor="ctr"/>
                </a:tc>
                <a:tc>
                  <a:txBody>
                    <a:bodyPr/>
                    <a:lstStyle/>
                    <a:p>
                      <a:pPr marL="0" indent="-540385" algn="just">
                        <a:lnSpc>
                          <a:spcPct val="107000"/>
                        </a:lnSpc>
                        <a:spcAft>
                          <a:spcPts val="600"/>
                        </a:spcAft>
                        <a:tabLst>
                          <a:tab pos="2576195" algn="ctr"/>
                        </a:tabLst>
                      </a:pPr>
                      <a:r>
                        <a:rPr lang="cs-CZ" sz="1200" dirty="0">
                          <a:solidFill>
                            <a:schemeClr val="tx1"/>
                          </a:solidFill>
                          <a:effectLst/>
                          <a:latin typeface="Arial" panose="020B0604020202020204" pitchFamily="34" charset="0"/>
                          <a:cs typeface="Arial" panose="020B0604020202020204" pitchFamily="34" charset="0"/>
                        </a:rPr>
                        <a:t>Zlepšení kvality života venkovských oblastí, zvýšení atraktivity a zlepšení dostupnosti služeb</a:t>
                      </a:r>
                      <a:endParaRPr lang="cs-CZ"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7736" marR="27736" marT="0" marB="0" anchor="ctr">
                    <a:solidFill>
                      <a:srgbClr val="CBD1DF"/>
                    </a:solidFill>
                  </a:tcPr>
                </a:tc>
                <a:tc>
                  <a:txBody>
                    <a:bodyPr/>
                    <a:lstStyle/>
                    <a:p>
                      <a:pPr marL="540385" indent="-540385" algn="ctr" defTabSz="914400" rtl="0" eaLnBrk="1" latinLnBrk="0" hangingPunct="1">
                        <a:lnSpc>
                          <a:spcPct val="107000"/>
                        </a:lnSpc>
                        <a:spcAft>
                          <a:spcPts val="600"/>
                        </a:spcAft>
                      </a:pPr>
                      <a:r>
                        <a:rPr lang="cs-CZ" sz="1200" b="1" kern="1200" dirty="0">
                          <a:solidFill>
                            <a:schemeClr val="dk1"/>
                          </a:solidFill>
                          <a:effectLst/>
                          <a:latin typeface="Arial" panose="020B0604020202020204" pitchFamily="34" charset="0"/>
                          <a:ea typeface="+mn-ea"/>
                          <a:cs typeface="Arial" panose="020B0604020202020204" pitchFamily="34" charset="0"/>
                        </a:rPr>
                        <a:t>Počet bodů (max. 15):</a:t>
                      </a:r>
                    </a:p>
                  </a:txBody>
                  <a:tcPr marL="27736" marR="27736" marT="0" marB="0" anchor="ctr">
                    <a:solidFill>
                      <a:srgbClr val="CBD1DF"/>
                    </a:solidFill>
                  </a:tcPr>
                </a:tc>
                <a:extLst>
                  <a:ext uri="{0D108BD9-81ED-4DB2-BD59-A6C34878D82A}">
                    <a16:rowId xmlns:a16="http://schemas.microsoft.com/office/drawing/2014/main" val="2379233009"/>
                  </a:ext>
                </a:extLst>
              </a:tr>
              <a:tr h="1384755">
                <a:tc rowSpan="3">
                  <a:txBody>
                    <a:bodyPr/>
                    <a:lstStyle/>
                    <a:p>
                      <a:pPr marL="540385" indent="-540385" algn="l">
                        <a:lnSpc>
                          <a:spcPct val="107000"/>
                        </a:lnSpc>
                        <a:spcAft>
                          <a:spcPts val="600"/>
                        </a:spcAft>
                        <a:tabLst>
                          <a:tab pos="2576195" algn="ctr"/>
                        </a:tabLst>
                      </a:pPr>
                      <a:r>
                        <a:rPr lang="cs-CZ" sz="1200" dirty="0">
                          <a:effectLst/>
                          <a:latin typeface="Arial" panose="020B0604020202020204" pitchFamily="34" charset="0"/>
                          <a:cs typeface="Arial" panose="020B0604020202020204" pitchFamily="34" charset="0"/>
                        </a:rPr>
                        <a:t> </a:t>
                      </a:r>
                    </a:p>
                    <a:p>
                      <a:pPr marL="540385" indent="-540385" algn="l">
                        <a:lnSpc>
                          <a:spcPct val="107000"/>
                        </a:lnSpc>
                        <a:spcAft>
                          <a:spcPts val="600"/>
                        </a:spcAft>
                        <a:tabLst>
                          <a:tab pos="2576195" algn="ctr"/>
                        </a:tabLst>
                      </a:pPr>
                      <a:r>
                        <a:rPr lang="cs-CZ" sz="1200" dirty="0">
                          <a:effectLst/>
                          <a:latin typeface="Arial" panose="020B0604020202020204" pitchFamily="34" charset="0"/>
                          <a:cs typeface="Arial" panose="020B0604020202020204" pitchFamily="34" charset="0"/>
                        </a:rPr>
                        <a:t> </a:t>
                      </a:r>
                    </a:p>
                  </a:txBody>
                  <a:tcPr marL="27736" marR="27736" marT="0" marB="0" anchor="ctr"/>
                </a:tc>
                <a:tc>
                  <a:txBody>
                    <a:bodyPr/>
                    <a:lstStyle/>
                    <a:p>
                      <a:pPr marL="0" indent="-540385" algn="just">
                        <a:lnSpc>
                          <a:spcPct val="107000"/>
                        </a:lnSpc>
                        <a:spcAft>
                          <a:spcPts val="600"/>
                        </a:spcAft>
                        <a:tabLst>
                          <a:tab pos="2576195" algn="ctr"/>
                        </a:tabLst>
                      </a:pPr>
                      <a:r>
                        <a:rPr lang="cs-CZ" sz="1200" dirty="0">
                          <a:effectLst/>
                          <a:latin typeface="Arial" panose="020B0604020202020204" pitchFamily="34" charset="0"/>
                          <a:cs typeface="Arial" panose="020B0604020202020204" pitchFamily="34" charset="0"/>
                        </a:rPr>
                        <a:t>Projekty na finančně náročné služby obyvatelům – komunikace a chodníky v centru obce nebo chodníky u frekventovaných silnic, dopravní napojení na hlavní tahy, veřejná doprava (zastávky, terminály veřejné dopravy), ZŠ, MŠ, rodinná centra a dětské skupiny, ordinace, prodejna, víceúčelová budova a kulturní dům, veřejné osvětlení, inženýrské sítě, realizace energeticky úsporných opatření apod.</a:t>
                      </a:r>
                      <a:endParaRPr lang="cs-CZ" sz="1200" dirty="0">
                        <a:effectLst/>
                        <a:latin typeface="Arial" panose="020B0604020202020204" pitchFamily="34" charset="0"/>
                        <a:ea typeface="Calibri" panose="020F0502020204030204" pitchFamily="34" charset="0"/>
                        <a:cs typeface="Arial" panose="020B0604020202020204" pitchFamily="34" charset="0"/>
                      </a:endParaRPr>
                    </a:p>
                  </a:txBody>
                  <a:tcPr marL="27736" marR="27736" marT="0" marB="0" anchor="ctr"/>
                </a:tc>
                <a:tc>
                  <a:txBody>
                    <a:bodyPr/>
                    <a:lstStyle/>
                    <a:p>
                      <a:pPr marL="540385" indent="-540385" algn="ctr">
                        <a:lnSpc>
                          <a:spcPct val="107000"/>
                        </a:lnSpc>
                        <a:spcAft>
                          <a:spcPts val="600"/>
                        </a:spcAft>
                      </a:pPr>
                      <a:r>
                        <a:rPr lang="cs-CZ" sz="1200" dirty="0">
                          <a:effectLst/>
                          <a:latin typeface="Arial" panose="020B0604020202020204" pitchFamily="34" charset="0"/>
                          <a:cs typeface="Arial" panose="020B0604020202020204" pitchFamily="34" charset="0"/>
                        </a:rPr>
                        <a:t>11-15 </a:t>
                      </a:r>
                      <a:endParaRPr lang="cs-CZ" sz="1200" dirty="0">
                        <a:effectLst/>
                        <a:latin typeface="Arial" panose="020B0604020202020204" pitchFamily="34" charset="0"/>
                        <a:ea typeface="Calibri" panose="020F0502020204030204" pitchFamily="34" charset="0"/>
                        <a:cs typeface="Arial" panose="020B0604020202020204" pitchFamily="34" charset="0"/>
                      </a:endParaRPr>
                    </a:p>
                  </a:txBody>
                  <a:tcPr marL="27736" marR="27736" marT="0" marB="0" anchor="ctr"/>
                </a:tc>
                <a:extLst>
                  <a:ext uri="{0D108BD9-81ED-4DB2-BD59-A6C34878D82A}">
                    <a16:rowId xmlns:a16="http://schemas.microsoft.com/office/drawing/2014/main" val="2395687662"/>
                  </a:ext>
                </a:extLst>
              </a:tr>
              <a:tr h="1063216">
                <a:tc vMerge="1">
                  <a:txBody>
                    <a:bodyPr/>
                    <a:lstStyle/>
                    <a:p>
                      <a:pPr marL="540385" indent="-540385" algn="l">
                        <a:lnSpc>
                          <a:spcPct val="107000"/>
                        </a:lnSpc>
                        <a:spcAft>
                          <a:spcPts val="600"/>
                        </a:spcAft>
                        <a:tabLst>
                          <a:tab pos="2576195" algn="ctr"/>
                        </a:tabLst>
                      </a:pPr>
                      <a:r>
                        <a:rPr lang="cs-CZ" sz="1200" dirty="0">
                          <a:effectLst/>
                          <a:latin typeface="Arial" panose="020B0604020202020204" pitchFamily="34" charset="0"/>
                          <a:cs typeface="Arial" panose="020B0604020202020204" pitchFamily="34" charset="0"/>
                        </a:rPr>
                        <a:t> </a:t>
                      </a:r>
                      <a:endParaRPr lang="cs-CZ" sz="1200" dirty="0">
                        <a:effectLst/>
                        <a:latin typeface="Arial" panose="020B0604020202020204" pitchFamily="34" charset="0"/>
                        <a:ea typeface="Calibri" panose="020F0502020204030204" pitchFamily="34" charset="0"/>
                        <a:cs typeface="Arial" panose="020B0604020202020204" pitchFamily="34" charset="0"/>
                      </a:endParaRPr>
                    </a:p>
                  </a:txBody>
                  <a:tcPr marL="27736" marR="27736" marT="0" marB="0" anchor="ctr"/>
                </a:tc>
                <a:tc>
                  <a:txBody>
                    <a:bodyPr/>
                    <a:lstStyle/>
                    <a:p>
                      <a:pPr marL="0" indent="-540385" algn="just">
                        <a:lnSpc>
                          <a:spcPct val="107000"/>
                        </a:lnSpc>
                        <a:spcAft>
                          <a:spcPts val="600"/>
                        </a:spcAft>
                        <a:tabLst>
                          <a:tab pos="2576195" algn="ctr"/>
                        </a:tabLst>
                      </a:pPr>
                      <a:r>
                        <a:rPr lang="cs-CZ" sz="1200" dirty="0">
                          <a:effectLst/>
                          <a:latin typeface="Arial" panose="020B0604020202020204" pitchFamily="34" charset="0"/>
                          <a:cs typeface="Arial" panose="020B0604020202020204" pitchFamily="34" charset="0"/>
                        </a:rPr>
                        <a:t>Projekty na další základní služby obyvatelům – komunikace a chodníky lokálního významu, hasičská zbrojnice, obecní úřad, rozvoj bydlení a podnikání, parkoviště, nakládání s odpady, veřejná sportoviště, které slouží také jako kulturní a volnočasové centrum, rozhlas apod.</a:t>
                      </a:r>
                      <a:endParaRPr lang="cs-CZ" sz="1200" dirty="0">
                        <a:effectLst/>
                        <a:latin typeface="Arial" panose="020B0604020202020204" pitchFamily="34" charset="0"/>
                        <a:ea typeface="Calibri" panose="020F0502020204030204" pitchFamily="34" charset="0"/>
                        <a:cs typeface="Arial" panose="020B0604020202020204" pitchFamily="34" charset="0"/>
                      </a:endParaRPr>
                    </a:p>
                  </a:txBody>
                  <a:tcPr marL="27736" marR="27736" marT="0" marB="0" anchor="ctr"/>
                </a:tc>
                <a:tc>
                  <a:txBody>
                    <a:bodyPr/>
                    <a:lstStyle/>
                    <a:p>
                      <a:pPr marL="540385" indent="-540385" algn="ctr">
                        <a:lnSpc>
                          <a:spcPct val="107000"/>
                        </a:lnSpc>
                        <a:spcAft>
                          <a:spcPts val="600"/>
                        </a:spcAft>
                      </a:pPr>
                      <a:r>
                        <a:rPr lang="cs-CZ" sz="1200">
                          <a:effectLst/>
                          <a:latin typeface="Arial" panose="020B0604020202020204" pitchFamily="34" charset="0"/>
                          <a:cs typeface="Arial" panose="020B0604020202020204" pitchFamily="34" charset="0"/>
                        </a:rPr>
                        <a:t>6–10 </a:t>
                      </a:r>
                      <a:endParaRPr lang="cs-CZ" sz="1200">
                        <a:effectLst/>
                        <a:latin typeface="Arial" panose="020B0604020202020204" pitchFamily="34" charset="0"/>
                        <a:ea typeface="Calibri" panose="020F0502020204030204" pitchFamily="34" charset="0"/>
                        <a:cs typeface="Arial" panose="020B0604020202020204" pitchFamily="34" charset="0"/>
                      </a:endParaRPr>
                    </a:p>
                  </a:txBody>
                  <a:tcPr marL="27736" marR="27736" marT="0" marB="0" anchor="ctr"/>
                </a:tc>
                <a:extLst>
                  <a:ext uri="{0D108BD9-81ED-4DB2-BD59-A6C34878D82A}">
                    <a16:rowId xmlns:a16="http://schemas.microsoft.com/office/drawing/2014/main" val="2631349203"/>
                  </a:ext>
                </a:extLst>
              </a:tr>
              <a:tr h="918489">
                <a:tc vMerge="1">
                  <a:txBody>
                    <a:bodyPr/>
                    <a:lstStyle/>
                    <a:p>
                      <a:endParaRPr lang="cs-CZ"/>
                    </a:p>
                  </a:txBody>
                  <a:tcPr/>
                </a:tc>
                <a:tc>
                  <a:txBody>
                    <a:bodyPr/>
                    <a:lstStyle/>
                    <a:p>
                      <a:pPr marL="0" indent="-540385" algn="just">
                        <a:lnSpc>
                          <a:spcPct val="107000"/>
                        </a:lnSpc>
                        <a:spcAft>
                          <a:spcPts val="600"/>
                        </a:spcAft>
                        <a:tabLst>
                          <a:tab pos="2576195" algn="ctr"/>
                        </a:tabLst>
                      </a:pPr>
                      <a:r>
                        <a:rPr lang="cs-CZ" sz="1200" dirty="0">
                          <a:effectLst/>
                          <a:latin typeface="Arial" panose="020B0604020202020204" pitchFamily="34" charset="0"/>
                          <a:cs typeface="Arial" panose="020B0604020202020204" pitchFamily="34" charset="0"/>
                        </a:rPr>
                        <a:t>Projekty na ostatní služby obyvatelům – malá sportoviště, veřejná prostranství, veřejná zeleň a parky, vodní plochy, hráze, sklady, technické zázemí a nevyužívané obecní budovy, hřbitov apod.</a:t>
                      </a:r>
                      <a:endParaRPr lang="cs-CZ" sz="1200" dirty="0">
                        <a:effectLst/>
                        <a:latin typeface="Arial" panose="020B0604020202020204" pitchFamily="34" charset="0"/>
                        <a:ea typeface="Calibri" panose="020F0502020204030204" pitchFamily="34" charset="0"/>
                        <a:cs typeface="Arial" panose="020B0604020202020204" pitchFamily="34" charset="0"/>
                      </a:endParaRPr>
                    </a:p>
                  </a:txBody>
                  <a:tcPr marL="27736" marR="27736" marT="0" marB="0" anchor="ctr"/>
                </a:tc>
                <a:tc>
                  <a:txBody>
                    <a:bodyPr/>
                    <a:lstStyle/>
                    <a:p>
                      <a:pPr marL="540385" indent="-540385" algn="ctr">
                        <a:lnSpc>
                          <a:spcPct val="107000"/>
                        </a:lnSpc>
                        <a:spcAft>
                          <a:spcPts val="600"/>
                        </a:spcAft>
                      </a:pPr>
                      <a:r>
                        <a:rPr lang="cs-CZ" sz="1200" dirty="0">
                          <a:effectLst/>
                          <a:latin typeface="Arial" panose="020B0604020202020204" pitchFamily="34" charset="0"/>
                          <a:cs typeface="Arial" panose="020B0604020202020204" pitchFamily="34" charset="0"/>
                        </a:rPr>
                        <a:t>1–5 </a:t>
                      </a:r>
                      <a:endParaRPr lang="cs-CZ" sz="1200" dirty="0">
                        <a:effectLst/>
                        <a:latin typeface="Arial" panose="020B0604020202020204" pitchFamily="34" charset="0"/>
                        <a:ea typeface="Calibri" panose="020F0502020204030204" pitchFamily="34" charset="0"/>
                        <a:cs typeface="Arial" panose="020B0604020202020204" pitchFamily="34" charset="0"/>
                      </a:endParaRPr>
                    </a:p>
                  </a:txBody>
                  <a:tcPr marL="27736" marR="27736" marT="0" marB="0" anchor="ctr"/>
                </a:tc>
                <a:extLst>
                  <a:ext uri="{0D108BD9-81ED-4DB2-BD59-A6C34878D82A}">
                    <a16:rowId xmlns:a16="http://schemas.microsoft.com/office/drawing/2014/main" val="3282984861"/>
                  </a:ext>
                </a:extLst>
              </a:tr>
            </a:tbl>
          </a:graphicData>
        </a:graphic>
      </p:graphicFrame>
    </p:spTree>
    <p:extLst>
      <p:ext uri="{BB962C8B-B14F-4D97-AF65-F5344CB8AC3E}">
        <p14:creationId xmlns:p14="http://schemas.microsoft.com/office/powerpoint/2010/main" val="15488929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cký objekt 6">
            <a:extLst>
              <a:ext uri="{FF2B5EF4-FFF2-40B4-BE49-F238E27FC236}">
                <a16:creationId xmlns:a16="http://schemas.microsoft.com/office/drawing/2014/main" id="{7F005F39-F40F-D346-82E7-15471EBD534F}"/>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0" y="0"/>
            <a:ext cx="2111835" cy="1521065"/>
          </a:xfrm>
          <a:prstGeom prst="rect">
            <a:avLst/>
          </a:prstGeom>
        </p:spPr>
      </p:pic>
      <p:sp>
        <p:nvSpPr>
          <p:cNvPr id="18" name="Nadpis 17">
            <a:extLst>
              <a:ext uri="{FF2B5EF4-FFF2-40B4-BE49-F238E27FC236}">
                <a16:creationId xmlns:a16="http://schemas.microsoft.com/office/drawing/2014/main" id="{85D1CE5D-F808-2E45-8B02-BFE390F67473}"/>
              </a:ext>
            </a:extLst>
          </p:cNvPr>
          <p:cNvSpPr>
            <a:spLocks noGrp="1"/>
          </p:cNvSpPr>
          <p:nvPr>
            <p:ph type="title"/>
          </p:nvPr>
        </p:nvSpPr>
        <p:spPr>
          <a:xfrm>
            <a:off x="1042737" y="593558"/>
            <a:ext cx="10732168" cy="705854"/>
          </a:xfrm>
        </p:spPr>
        <p:txBody>
          <a:bodyPr anchor="t">
            <a:normAutofit/>
          </a:bodyPr>
          <a:lstStyle/>
          <a:p>
            <a:pPr algn="ctr"/>
            <a:r>
              <a:rPr lang="cs-CZ" sz="3200" b="1" dirty="0">
                <a:solidFill>
                  <a:schemeClr val="tx2"/>
                </a:solidFill>
                <a:latin typeface="Calibri" panose="020F0502020204030204" pitchFamily="34" charset="0"/>
                <a:ea typeface="Inter" panose="02000503000000020004" pitchFamily="2" charset="0"/>
                <a:cs typeface="Calibri" panose="020F0502020204030204" pitchFamily="34" charset="0"/>
              </a:rPr>
              <a:t>Program obnovy venkova Olomouckého kraje</a:t>
            </a:r>
          </a:p>
        </p:txBody>
      </p:sp>
      <p:sp>
        <p:nvSpPr>
          <p:cNvPr id="19" name="Zástupný obsah 18">
            <a:extLst>
              <a:ext uri="{FF2B5EF4-FFF2-40B4-BE49-F238E27FC236}">
                <a16:creationId xmlns:a16="http://schemas.microsoft.com/office/drawing/2014/main" id="{EAB38407-8379-8D4F-A618-E21007843527}"/>
              </a:ext>
            </a:extLst>
          </p:cNvPr>
          <p:cNvSpPr>
            <a:spLocks noGrp="1"/>
          </p:cNvSpPr>
          <p:nvPr>
            <p:ph idx="1"/>
          </p:nvPr>
        </p:nvSpPr>
        <p:spPr>
          <a:xfrm>
            <a:off x="838200" y="1521065"/>
            <a:ext cx="10515600" cy="5056938"/>
          </a:xfrm>
        </p:spPr>
        <p:txBody>
          <a:bodyPr>
            <a:normAutofit/>
          </a:bodyPr>
          <a:lstStyle/>
          <a:p>
            <a:pPr marL="0" lvl="0" indent="0" algn="just" fontAlgn="base">
              <a:lnSpc>
                <a:spcPct val="100000"/>
              </a:lnSpc>
              <a:spcBef>
                <a:spcPct val="0"/>
              </a:spcBef>
              <a:buClr>
                <a:srgbClr val="003366"/>
              </a:buClr>
              <a:buNone/>
              <a:defRPr/>
            </a:pPr>
            <a:r>
              <a:rPr lang="cs-CZ" sz="2000" b="1" dirty="0">
                <a:solidFill>
                  <a:srgbClr val="0070C0"/>
                </a:solidFill>
                <a:latin typeface="Arial" charset="0"/>
              </a:rPr>
              <a:t>01_01_01_Podpora budování a obnovy infrastruktury obce</a:t>
            </a:r>
          </a:p>
          <a:p>
            <a:pPr marL="0" indent="0" algn="just" fontAlgn="base">
              <a:lnSpc>
                <a:spcPct val="100000"/>
              </a:lnSpc>
              <a:spcBef>
                <a:spcPct val="0"/>
              </a:spcBef>
              <a:buClr>
                <a:srgbClr val="003366"/>
              </a:buClr>
              <a:buNone/>
              <a:defRPr/>
            </a:pPr>
            <a:r>
              <a:rPr lang="cs-CZ" sz="2000" dirty="0">
                <a:solidFill>
                  <a:srgbClr val="0070C0"/>
                </a:solidFill>
                <a:latin typeface="Arial" charset="0"/>
              </a:rPr>
              <a:t>Kritéria hodnocení žádostí:</a:t>
            </a:r>
          </a:p>
          <a:p>
            <a:pPr marL="0" indent="0" algn="just" fontAlgn="base">
              <a:lnSpc>
                <a:spcPct val="100000"/>
              </a:lnSpc>
              <a:spcBef>
                <a:spcPct val="0"/>
              </a:spcBef>
              <a:buClr>
                <a:srgbClr val="003366"/>
              </a:buClr>
              <a:buNone/>
              <a:defRPr/>
            </a:pPr>
            <a:r>
              <a:rPr lang="cs-CZ" sz="2000" dirty="0">
                <a:solidFill>
                  <a:srgbClr val="0070C0"/>
                </a:solidFill>
                <a:latin typeface="Arial" charset="0"/>
              </a:rPr>
              <a:t>         </a:t>
            </a:r>
          </a:p>
          <a:p>
            <a:pPr marL="0" indent="0" algn="just" fontAlgn="base">
              <a:lnSpc>
                <a:spcPct val="100000"/>
              </a:lnSpc>
              <a:spcBef>
                <a:spcPct val="0"/>
              </a:spcBef>
              <a:buClr>
                <a:srgbClr val="003366"/>
              </a:buClr>
              <a:buNone/>
              <a:defRPr/>
            </a:pPr>
            <a:endParaRPr lang="cs-CZ" sz="2000" dirty="0">
              <a:solidFill>
                <a:srgbClr val="0070C0"/>
              </a:solidFill>
              <a:latin typeface="Arial" charset="0"/>
            </a:endParaRPr>
          </a:p>
          <a:p>
            <a:pPr marL="0" indent="0" algn="just" fontAlgn="base">
              <a:lnSpc>
                <a:spcPct val="100000"/>
              </a:lnSpc>
              <a:spcBef>
                <a:spcPct val="0"/>
              </a:spcBef>
              <a:buClr>
                <a:srgbClr val="003366"/>
              </a:buClr>
              <a:buNone/>
              <a:defRPr/>
            </a:pPr>
            <a:endParaRPr lang="cs-CZ" sz="2000" dirty="0">
              <a:solidFill>
                <a:srgbClr val="0070C0"/>
              </a:solidFill>
              <a:latin typeface="Arial" charset="0"/>
            </a:endParaRPr>
          </a:p>
          <a:p>
            <a:pPr marL="0" indent="0" algn="just" fontAlgn="base">
              <a:lnSpc>
                <a:spcPct val="100000"/>
              </a:lnSpc>
              <a:spcBef>
                <a:spcPct val="0"/>
              </a:spcBef>
              <a:buClr>
                <a:srgbClr val="003366"/>
              </a:buClr>
              <a:buNone/>
              <a:defRPr/>
            </a:pPr>
            <a:endParaRPr lang="cs-CZ" sz="2000" dirty="0">
              <a:solidFill>
                <a:srgbClr val="0070C0"/>
              </a:solidFill>
              <a:latin typeface="Arial" charset="0"/>
            </a:endParaRPr>
          </a:p>
          <a:p>
            <a:pPr marL="0" indent="0" algn="just" fontAlgn="base">
              <a:lnSpc>
                <a:spcPct val="100000"/>
              </a:lnSpc>
              <a:spcBef>
                <a:spcPct val="0"/>
              </a:spcBef>
              <a:buClr>
                <a:srgbClr val="003366"/>
              </a:buClr>
              <a:buNone/>
              <a:defRPr/>
            </a:pPr>
            <a:endParaRPr lang="cs-CZ" sz="2000" dirty="0">
              <a:solidFill>
                <a:srgbClr val="0070C0"/>
              </a:solidFill>
              <a:latin typeface="Arial" charset="0"/>
            </a:endParaRPr>
          </a:p>
          <a:p>
            <a:pPr algn="just" fontAlgn="base">
              <a:lnSpc>
                <a:spcPct val="100000"/>
              </a:lnSpc>
              <a:spcBef>
                <a:spcPct val="0"/>
              </a:spcBef>
              <a:buClr>
                <a:srgbClr val="003366"/>
              </a:buClr>
              <a:buFont typeface="Wingdings" panose="05000000000000000000" pitchFamily="2" charset="2"/>
              <a:buChar char="§"/>
              <a:defRPr/>
            </a:pPr>
            <a:endParaRPr lang="cs-CZ" sz="2000" dirty="0">
              <a:solidFill>
                <a:srgbClr val="0070C0"/>
              </a:solidFill>
              <a:latin typeface="Arial" charset="0"/>
            </a:endParaRPr>
          </a:p>
          <a:p>
            <a:pPr algn="just" fontAlgn="base">
              <a:lnSpc>
                <a:spcPct val="100000"/>
              </a:lnSpc>
              <a:spcBef>
                <a:spcPct val="0"/>
              </a:spcBef>
              <a:buClr>
                <a:srgbClr val="003366"/>
              </a:buClr>
              <a:buFont typeface="Wingdings" panose="05000000000000000000" pitchFamily="2" charset="2"/>
              <a:buChar char="§"/>
              <a:defRPr/>
            </a:pPr>
            <a:endParaRPr lang="cs-CZ" sz="2000" dirty="0">
              <a:solidFill>
                <a:srgbClr val="0070C0"/>
              </a:solidFill>
              <a:latin typeface="Arial" charset="0"/>
            </a:endParaRPr>
          </a:p>
          <a:p>
            <a:pPr algn="just" fontAlgn="base">
              <a:lnSpc>
                <a:spcPct val="100000"/>
              </a:lnSpc>
              <a:spcBef>
                <a:spcPct val="0"/>
              </a:spcBef>
              <a:buClr>
                <a:srgbClr val="003366"/>
              </a:buClr>
              <a:defRPr/>
            </a:pPr>
            <a:endParaRPr lang="cs-CZ" sz="2000" dirty="0">
              <a:solidFill>
                <a:srgbClr val="0070C0"/>
              </a:solidFill>
              <a:latin typeface="Arial" charset="0"/>
            </a:endParaRPr>
          </a:p>
          <a:p>
            <a:pPr marL="0" indent="0">
              <a:buNone/>
            </a:pPr>
            <a:endParaRPr lang="cs-CZ" sz="1400" dirty="0">
              <a:solidFill>
                <a:schemeClr val="tx2"/>
              </a:solidFill>
              <a:latin typeface="Inter" panose="02000503000000020004" pitchFamily="2" charset="0"/>
              <a:ea typeface="Inter" panose="02000503000000020004" pitchFamily="2" charset="0"/>
            </a:endParaRPr>
          </a:p>
        </p:txBody>
      </p:sp>
      <p:sp>
        <p:nvSpPr>
          <p:cNvPr id="6" name="Zástupný symbol pro číslo snímku 5">
            <a:extLst>
              <a:ext uri="{FF2B5EF4-FFF2-40B4-BE49-F238E27FC236}">
                <a16:creationId xmlns:a16="http://schemas.microsoft.com/office/drawing/2014/main" id="{8F97B5B9-D8B0-F645-A37F-C2085B5EC2FC}"/>
              </a:ext>
            </a:extLst>
          </p:cNvPr>
          <p:cNvSpPr>
            <a:spLocks noGrp="1"/>
          </p:cNvSpPr>
          <p:nvPr>
            <p:ph type="sldNum" sz="quarter" idx="12"/>
          </p:nvPr>
        </p:nvSpPr>
        <p:spPr/>
        <p:txBody>
          <a:bodyPr/>
          <a:lstStyle/>
          <a:p>
            <a:fld id="{F756C1FA-8DED-774F-A9BF-965BD70CC5BD}" type="slidenum">
              <a:rPr lang="cs-CZ" smtClean="0">
                <a:solidFill>
                  <a:schemeClr val="tx2"/>
                </a:solidFill>
              </a:rPr>
              <a:t>18</a:t>
            </a:fld>
            <a:endParaRPr lang="cs-CZ" dirty="0">
              <a:solidFill>
                <a:schemeClr val="tx2"/>
              </a:solidFill>
            </a:endParaRPr>
          </a:p>
        </p:txBody>
      </p:sp>
      <p:graphicFrame>
        <p:nvGraphicFramePr>
          <p:cNvPr id="3" name="Tabulka 2">
            <a:extLst>
              <a:ext uri="{FF2B5EF4-FFF2-40B4-BE49-F238E27FC236}">
                <a16:creationId xmlns:a16="http://schemas.microsoft.com/office/drawing/2014/main" id="{C8446A71-52D8-46BC-B100-1EBA3375316C}"/>
              </a:ext>
            </a:extLst>
          </p:cNvPr>
          <p:cNvGraphicFramePr>
            <a:graphicFrameLocks noGrp="1"/>
          </p:cNvGraphicFramePr>
          <p:nvPr>
            <p:extLst>
              <p:ext uri="{D42A27DB-BD31-4B8C-83A1-F6EECF244321}">
                <p14:modId xmlns:p14="http://schemas.microsoft.com/office/powerpoint/2010/main" val="1726533319"/>
              </p:ext>
            </p:extLst>
          </p:nvPr>
        </p:nvGraphicFramePr>
        <p:xfrm>
          <a:off x="2113804" y="2251450"/>
          <a:ext cx="8098975" cy="2996560"/>
        </p:xfrm>
        <a:graphic>
          <a:graphicData uri="http://schemas.openxmlformats.org/drawingml/2006/table">
            <a:tbl>
              <a:tblPr firstRow="1" firstCol="1" bandRow="1">
                <a:tableStyleId>{5C22544A-7EE6-4342-B048-85BDC9FD1C3A}</a:tableStyleId>
              </a:tblPr>
              <a:tblGrid>
                <a:gridCol w="950030">
                  <a:extLst>
                    <a:ext uri="{9D8B030D-6E8A-4147-A177-3AD203B41FA5}">
                      <a16:colId xmlns:a16="http://schemas.microsoft.com/office/drawing/2014/main" val="867185518"/>
                    </a:ext>
                  </a:extLst>
                </a:gridCol>
                <a:gridCol w="5177641">
                  <a:extLst>
                    <a:ext uri="{9D8B030D-6E8A-4147-A177-3AD203B41FA5}">
                      <a16:colId xmlns:a16="http://schemas.microsoft.com/office/drawing/2014/main" val="1374408455"/>
                    </a:ext>
                  </a:extLst>
                </a:gridCol>
                <a:gridCol w="1971304">
                  <a:extLst>
                    <a:ext uri="{9D8B030D-6E8A-4147-A177-3AD203B41FA5}">
                      <a16:colId xmlns:a16="http://schemas.microsoft.com/office/drawing/2014/main" val="4266883295"/>
                    </a:ext>
                  </a:extLst>
                </a:gridCol>
              </a:tblGrid>
              <a:tr h="729256">
                <a:tc>
                  <a:txBody>
                    <a:bodyPr/>
                    <a:lstStyle/>
                    <a:p>
                      <a:pPr marL="540385" indent="-540385" algn="ctr">
                        <a:lnSpc>
                          <a:spcPct val="115000"/>
                        </a:lnSpc>
                        <a:spcAft>
                          <a:spcPts val="600"/>
                        </a:spcAft>
                        <a:tabLst>
                          <a:tab pos="2576195" algn="ctr"/>
                        </a:tabLst>
                      </a:pPr>
                      <a:r>
                        <a:rPr lang="cs-CZ" sz="1200" dirty="0">
                          <a:effectLst/>
                          <a:latin typeface="Arial" panose="020B0604020202020204" pitchFamily="34" charset="0"/>
                          <a:cs typeface="Arial" panose="020B0604020202020204" pitchFamily="34" charset="0"/>
                        </a:rPr>
                        <a:t>B3</a:t>
                      </a:r>
                      <a:endParaRPr lang="cs-CZ" sz="1200" dirty="0">
                        <a:effectLst/>
                        <a:latin typeface="Arial" panose="020B0604020202020204" pitchFamily="34" charset="0"/>
                        <a:ea typeface="Calibri" panose="020F0502020204030204" pitchFamily="34" charset="0"/>
                        <a:cs typeface="Arial" panose="020B0604020202020204" pitchFamily="34" charset="0"/>
                      </a:endParaRPr>
                    </a:p>
                  </a:txBody>
                  <a:tcPr marL="34159" marR="34159" marT="0" marB="0" anchor="ctr"/>
                </a:tc>
                <a:tc>
                  <a:txBody>
                    <a:bodyPr/>
                    <a:lstStyle/>
                    <a:p>
                      <a:pPr marL="540385" indent="-540385" algn="l">
                        <a:lnSpc>
                          <a:spcPct val="115000"/>
                        </a:lnSpc>
                        <a:spcAft>
                          <a:spcPts val="600"/>
                        </a:spcAft>
                        <a:tabLst>
                          <a:tab pos="2576195" algn="ctr"/>
                        </a:tabLst>
                      </a:pPr>
                      <a:r>
                        <a:rPr lang="cs-CZ" sz="1200" b="1" kern="1200" dirty="0">
                          <a:solidFill>
                            <a:schemeClr val="tx1"/>
                          </a:solidFill>
                          <a:effectLst/>
                          <a:latin typeface="Arial" panose="020B0604020202020204" pitchFamily="34" charset="0"/>
                          <a:ea typeface="+mn-ea"/>
                          <a:cs typeface="Arial" panose="020B0604020202020204" pitchFamily="34" charset="0"/>
                        </a:rPr>
                        <a:t>Význam realizace plánovaného záměru z hlediska cílových skupin</a:t>
                      </a:r>
                    </a:p>
                  </a:txBody>
                  <a:tcPr marL="34159" marR="34159" marT="0" marB="0" anchor="ctr">
                    <a:solidFill>
                      <a:srgbClr val="CBD1DF"/>
                    </a:solidFill>
                  </a:tcPr>
                </a:tc>
                <a:tc>
                  <a:txBody>
                    <a:bodyPr/>
                    <a:lstStyle/>
                    <a:p>
                      <a:pPr marL="540385" indent="-540385" algn="ctr">
                        <a:lnSpc>
                          <a:spcPct val="115000"/>
                        </a:lnSpc>
                        <a:spcAft>
                          <a:spcPts val="600"/>
                        </a:spcAft>
                      </a:pPr>
                      <a:r>
                        <a:rPr lang="cs-CZ" sz="1200" b="1" kern="1200" dirty="0">
                          <a:solidFill>
                            <a:schemeClr val="tx1"/>
                          </a:solidFill>
                          <a:effectLst/>
                          <a:latin typeface="Arial" panose="020B0604020202020204" pitchFamily="34" charset="0"/>
                          <a:ea typeface="+mn-ea"/>
                          <a:cs typeface="Arial" panose="020B0604020202020204" pitchFamily="34" charset="0"/>
                        </a:rPr>
                        <a:t>Počet bodů (max. 10):</a:t>
                      </a:r>
                    </a:p>
                  </a:txBody>
                  <a:tcPr marL="34159" marR="34159" marT="0" marB="0" anchor="ctr">
                    <a:solidFill>
                      <a:srgbClr val="CBD1DF"/>
                    </a:solidFill>
                  </a:tcPr>
                </a:tc>
                <a:extLst>
                  <a:ext uri="{0D108BD9-81ED-4DB2-BD59-A6C34878D82A}">
                    <a16:rowId xmlns:a16="http://schemas.microsoft.com/office/drawing/2014/main" val="368221432"/>
                  </a:ext>
                </a:extLst>
              </a:tr>
              <a:tr h="2267304">
                <a:tc>
                  <a:txBody>
                    <a:bodyPr/>
                    <a:lstStyle/>
                    <a:p>
                      <a:pPr marL="540385" indent="-540385" algn="l">
                        <a:lnSpc>
                          <a:spcPct val="115000"/>
                        </a:lnSpc>
                        <a:spcAft>
                          <a:spcPts val="600"/>
                        </a:spcAft>
                        <a:tabLst>
                          <a:tab pos="2576195" algn="ctr"/>
                        </a:tabLst>
                      </a:pPr>
                      <a:r>
                        <a:rPr lang="cs-CZ" sz="1200">
                          <a:effectLst/>
                          <a:latin typeface="Arial" panose="020B0604020202020204" pitchFamily="34" charset="0"/>
                          <a:cs typeface="Arial" panose="020B0604020202020204" pitchFamily="34" charset="0"/>
                        </a:rPr>
                        <a:t> </a:t>
                      </a:r>
                      <a:endParaRPr lang="cs-CZ" sz="1200">
                        <a:effectLst/>
                        <a:latin typeface="Arial" panose="020B0604020202020204" pitchFamily="34" charset="0"/>
                        <a:ea typeface="Calibri" panose="020F0502020204030204" pitchFamily="34" charset="0"/>
                        <a:cs typeface="Arial" panose="020B0604020202020204" pitchFamily="34" charset="0"/>
                      </a:endParaRPr>
                    </a:p>
                  </a:txBody>
                  <a:tcPr marL="34159" marR="34159" marT="0" marB="0" anchor="ctr"/>
                </a:tc>
                <a:tc>
                  <a:txBody>
                    <a:bodyPr/>
                    <a:lstStyle/>
                    <a:p>
                      <a:pPr marL="0" indent="-540385" algn="l">
                        <a:lnSpc>
                          <a:spcPct val="115000"/>
                        </a:lnSpc>
                        <a:spcAft>
                          <a:spcPts val="1200"/>
                        </a:spcAft>
                        <a:tabLst>
                          <a:tab pos="2576195" algn="ctr"/>
                        </a:tabLst>
                      </a:pPr>
                      <a:r>
                        <a:rPr lang="cs-CZ" sz="1200" dirty="0">
                          <a:effectLst/>
                          <a:latin typeface="Arial" panose="020B0604020202020204" pitchFamily="34" charset="0"/>
                          <a:cs typeface="Arial" panose="020B0604020202020204" pitchFamily="34" charset="0"/>
                        </a:rPr>
                        <a:t>Realizace bude mít význam pro obyvatelstvo z hlediska zlepšení občanské vybavenosti v místě realizace</a:t>
                      </a:r>
                    </a:p>
                    <a:p>
                      <a:pPr marL="540385" indent="-540385" algn="l">
                        <a:lnSpc>
                          <a:spcPct val="115000"/>
                        </a:lnSpc>
                        <a:spcAft>
                          <a:spcPts val="1200"/>
                        </a:spcAft>
                        <a:tabLst>
                          <a:tab pos="2576195" algn="ctr"/>
                        </a:tabLst>
                      </a:pPr>
                      <a:r>
                        <a:rPr lang="cs-CZ" sz="1200" dirty="0">
                          <a:effectLst/>
                          <a:latin typeface="Arial" panose="020B0604020202020204" pitchFamily="34" charset="0"/>
                          <a:cs typeface="Arial" panose="020B0604020202020204" pitchFamily="34" charset="0"/>
                        </a:rPr>
                        <a:t>Realizace bude mít význam pro děti a mládež/seniory v místě realizace</a:t>
                      </a:r>
                    </a:p>
                    <a:p>
                      <a:pPr marL="540385" indent="-540385" algn="l">
                        <a:lnSpc>
                          <a:spcPct val="115000"/>
                        </a:lnSpc>
                        <a:spcAft>
                          <a:spcPts val="1200"/>
                        </a:spcAft>
                        <a:tabLst>
                          <a:tab pos="2576195" algn="ctr"/>
                        </a:tabLst>
                      </a:pPr>
                      <a:r>
                        <a:rPr lang="cs-CZ" sz="1200" dirty="0">
                          <a:effectLst/>
                          <a:latin typeface="Arial" panose="020B0604020202020204" pitchFamily="34" charset="0"/>
                          <a:cs typeface="Arial" panose="020B0604020202020204" pitchFamily="34" charset="0"/>
                        </a:rPr>
                        <a:t>Realizace bude mít význam pro životní prostředí v místě realizace</a:t>
                      </a:r>
                    </a:p>
                    <a:p>
                      <a:pPr marL="540385" indent="-540385" algn="l">
                        <a:lnSpc>
                          <a:spcPct val="115000"/>
                        </a:lnSpc>
                        <a:spcAft>
                          <a:spcPts val="600"/>
                        </a:spcAft>
                        <a:tabLst>
                          <a:tab pos="2576195" algn="ctr"/>
                        </a:tabLst>
                      </a:pPr>
                      <a:r>
                        <a:rPr lang="cs-CZ" sz="1200" dirty="0">
                          <a:effectLst/>
                          <a:latin typeface="Arial" panose="020B0604020202020204" pitchFamily="34" charset="0"/>
                          <a:cs typeface="Arial" panose="020B0604020202020204" pitchFamily="34" charset="0"/>
                        </a:rPr>
                        <a:t>Realizace bude mít význam pro zvýšení bezpečnosti v místě realizace</a:t>
                      </a:r>
                      <a:endParaRPr lang="cs-CZ" sz="1200" dirty="0">
                        <a:effectLst/>
                        <a:latin typeface="Arial" panose="020B0604020202020204" pitchFamily="34" charset="0"/>
                        <a:ea typeface="Calibri" panose="020F0502020204030204" pitchFamily="34" charset="0"/>
                        <a:cs typeface="Arial" panose="020B0604020202020204" pitchFamily="34" charset="0"/>
                      </a:endParaRPr>
                    </a:p>
                  </a:txBody>
                  <a:tcPr marL="34159" marR="34159" marT="0" marB="0" anchor="ctr"/>
                </a:tc>
                <a:tc>
                  <a:txBody>
                    <a:bodyPr/>
                    <a:lstStyle/>
                    <a:p>
                      <a:pPr marL="0" indent="-540385" algn="ctr">
                        <a:lnSpc>
                          <a:spcPct val="115000"/>
                        </a:lnSpc>
                        <a:spcAft>
                          <a:spcPts val="600"/>
                        </a:spcAft>
                      </a:pPr>
                      <a:r>
                        <a:rPr lang="cs-CZ" sz="1200" dirty="0">
                          <a:effectLst/>
                          <a:latin typeface="Arial" panose="020B0604020202020204" pitchFamily="34" charset="0"/>
                          <a:cs typeface="Arial" panose="020B0604020202020204" pitchFamily="34" charset="0"/>
                        </a:rPr>
                        <a:t>1 – 10 odstupňována škála bodů, čím větší bude míra naplnění kritérií, tím více bodů</a:t>
                      </a:r>
                      <a:endParaRPr lang="cs-CZ" sz="1200" dirty="0">
                        <a:effectLst/>
                        <a:latin typeface="Arial" panose="020B0604020202020204" pitchFamily="34" charset="0"/>
                        <a:ea typeface="Calibri" panose="020F0502020204030204" pitchFamily="34" charset="0"/>
                        <a:cs typeface="Arial" panose="020B0604020202020204" pitchFamily="34" charset="0"/>
                      </a:endParaRPr>
                    </a:p>
                  </a:txBody>
                  <a:tcPr marL="34159" marR="34159" marT="0" marB="0" anchor="ctr"/>
                </a:tc>
                <a:extLst>
                  <a:ext uri="{0D108BD9-81ED-4DB2-BD59-A6C34878D82A}">
                    <a16:rowId xmlns:a16="http://schemas.microsoft.com/office/drawing/2014/main" val="841963841"/>
                  </a:ext>
                </a:extLst>
              </a:tr>
            </a:tbl>
          </a:graphicData>
        </a:graphic>
      </p:graphicFrame>
    </p:spTree>
    <p:extLst>
      <p:ext uri="{BB962C8B-B14F-4D97-AF65-F5344CB8AC3E}">
        <p14:creationId xmlns:p14="http://schemas.microsoft.com/office/powerpoint/2010/main" val="15249961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cký objekt 6">
            <a:extLst>
              <a:ext uri="{FF2B5EF4-FFF2-40B4-BE49-F238E27FC236}">
                <a16:creationId xmlns:a16="http://schemas.microsoft.com/office/drawing/2014/main" id="{7F005F39-F40F-D346-82E7-15471EBD534F}"/>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0" y="0"/>
            <a:ext cx="2111835" cy="1521065"/>
          </a:xfrm>
          <a:prstGeom prst="rect">
            <a:avLst/>
          </a:prstGeom>
        </p:spPr>
      </p:pic>
      <p:sp>
        <p:nvSpPr>
          <p:cNvPr id="18" name="Nadpis 17">
            <a:extLst>
              <a:ext uri="{FF2B5EF4-FFF2-40B4-BE49-F238E27FC236}">
                <a16:creationId xmlns:a16="http://schemas.microsoft.com/office/drawing/2014/main" id="{85D1CE5D-F808-2E45-8B02-BFE390F67473}"/>
              </a:ext>
            </a:extLst>
          </p:cNvPr>
          <p:cNvSpPr>
            <a:spLocks noGrp="1"/>
          </p:cNvSpPr>
          <p:nvPr>
            <p:ph type="title"/>
          </p:nvPr>
        </p:nvSpPr>
        <p:spPr>
          <a:xfrm>
            <a:off x="1042737" y="593558"/>
            <a:ext cx="10732168" cy="705854"/>
          </a:xfrm>
        </p:spPr>
        <p:txBody>
          <a:bodyPr anchor="t">
            <a:normAutofit/>
          </a:bodyPr>
          <a:lstStyle/>
          <a:p>
            <a:pPr algn="ctr"/>
            <a:r>
              <a:rPr lang="cs-CZ" sz="3200" b="1" dirty="0">
                <a:solidFill>
                  <a:schemeClr val="tx2"/>
                </a:solidFill>
                <a:latin typeface="Calibri" panose="020F0502020204030204" pitchFamily="34" charset="0"/>
                <a:ea typeface="Inter" panose="02000503000000020004" pitchFamily="2" charset="0"/>
                <a:cs typeface="Calibri" panose="020F0502020204030204" pitchFamily="34" charset="0"/>
              </a:rPr>
              <a:t>Program obnovy venkova Olomouckého kraje</a:t>
            </a:r>
          </a:p>
        </p:txBody>
      </p:sp>
      <p:sp>
        <p:nvSpPr>
          <p:cNvPr id="19" name="Zástupný obsah 18">
            <a:extLst>
              <a:ext uri="{FF2B5EF4-FFF2-40B4-BE49-F238E27FC236}">
                <a16:creationId xmlns:a16="http://schemas.microsoft.com/office/drawing/2014/main" id="{EAB38407-8379-8D4F-A618-E21007843527}"/>
              </a:ext>
            </a:extLst>
          </p:cNvPr>
          <p:cNvSpPr>
            <a:spLocks noGrp="1"/>
          </p:cNvSpPr>
          <p:nvPr>
            <p:ph idx="1"/>
          </p:nvPr>
        </p:nvSpPr>
        <p:spPr>
          <a:xfrm>
            <a:off x="838200" y="1521065"/>
            <a:ext cx="10515600" cy="5056938"/>
          </a:xfrm>
        </p:spPr>
        <p:txBody>
          <a:bodyPr>
            <a:normAutofit/>
          </a:bodyPr>
          <a:lstStyle/>
          <a:p>
            <a:pPr marL="0" lvl="0" indent="0" algn="just" fontAlgn="base">
              <a:lnSpc>
                <a:spcPct val="100000"/>
              </a:lnSpc>
              <a:spcBef>
                <a:spcPct val="0"/>
              </a:spcBef>
              <a:buClr>
                <a:srgbClr val="003366"/>
              </a:buClr>
              <a:buNone/>
              <a:defRPr/>
            </a:pPr>
            <a:r>
              <a:rPr lang="cs-CZ" sz="2000" b="1" dirty="0">
                <a:solidFill>
                  <a:srgbClr val="0070C0"/>
                </a:solidFill>
                <a:latin typeface="Arial" charset="0"/>
              </a:rPr>
              <a:t>01_01_01_Podpora budování a obnovy infrastruktury obce</a:t>
            </a:r>
          </a:p>
          <a:p>
            <a:pPr marL="0" indent="0" algn="just" fontAlgn="base">
              <a:lnSpc>
                <a:spcPct val="100000"/>
              </a:lnSpc>
              <a:spcBef>
                <a:spcPct val="0"/>
              </a:spcBef>
              <a:buClr>
                <a:srgbClr val="003366"/>
              </a:buClr>
              <a:buNone/>
              <a:defRPr/>
            </a:pPr>
            <a:r>
              <a:rPr lang="cs-CZ" sz="2000" dirty="0">
                <a:solidFill>
                  <a:srgbClr val="0070C0"/>
                </a:solidFill>
                <a:latin typeface="Arial" charset="0"/>
              </a:rPr>
              <a:t>Kritéria hodnocení žádostí:</a:t>
            </a:r>
          </a:p>
          <a:p>
            <a:pPr marL="0" indent="0" algn="just" fontAlgn="base">
              <a:lnSpc>
                <a:spcPct val="100000"/>
              </a:lnSpc>
              <a:spcBef>
                <a:spcPct val="0"/>
              </a:spcBef>
              <a:buClr>
                <a:srgbClr val="003366"/>
              </a:buClr>
              <a:buNone/>
              <a:defRPr/>
            </a:pPr>
            <a:r>
              <a:rPr lang="cs-CZ" sz="2000" dirty="0">
                <a:solidFill>
                  <a:srgbClr val="0070C0"/>
                </a:solidFill>
                <a:latin typeface="Arial" charset="0"/>
              </a:rPr>
              <a:t>         </a:t>
            </a:r>
          </a:p>
          <a:p>
            <a:pPr marL="0" indent="0" algn="just" fontAlgn="base">
              <a:lnSpc>
                <a:spcPct val="100000"/>
              </a:lnSpc>
              <a:spcBef>
                <a:spcPct val="0"/>
              </a:spcBef>
              <a:buClr>
                <a:srgbClr val="003366"/>
              </a:buClr>
              <a:buNone/>
              <a:defRPr/>
            </a:pPr>
            <a:endParaRPr lang="cs-CZ" sz="2000" dirty="0">
              <a:solidFill>
                <a:srgbClr val="0070C0"/>
              </a:solidFill>
              <a:latin typeface="Arial" charset="0"/>
            </a:endParaRPr>
          </a:p>
          <a:p>
            <a:pPr marL="0" indent="0" algn="just" fontAlgn="base">
              <a:lnSpc>
                <a:spcPct val="100000"/>
              </a:lnSpc>
              <a:spcBef>
                <a:spcPct val="0"/>
              </a:spcBef>
              <a:buClr>
                <a:srgbClr val="003366"/>
              </a:buClr>
              <a:buNone/>
              <a:defRPr/>
            </a:pPr>
            <a:endParaRPr lang="cs-CZ" sz="2000" dirty="0">
              <a:solidFill>
                <a:srgbClr val="0070C0"/>
              </a:solidFill>
              <a:latin typeface="Arial" charset="0"/>
            </a:endParaRPr>
          </a:p>
          <a:p>
            <a:pPr marL="0" indent="0" algn="just" fontAlgn="base">
              <a:lnSpc>
                <a:spcPct val="100000"/>
              </a:lnSpc>
              <a:spcBef>
                <a:spcPct val="0"/>
              </a:spcBef>
              <a:buClr>
                <a:srgbClr val="003366"/>
              </a:buClr>
              <a:buNone/>
              <a:defRPr/>
            </a:pPr>
            <a:endParaRPr lang="cs-CZ" sz="2000" dirty="0">
              <a:solidFill>
                <a:srgbClr val="0070C0"/>
              </a:solidFill>
              <a:latin typeface="Arial" charset="0"/>
            </a:endParaRPr>
          </a:p>
          <a:p>
            <a:pPr marL="0" indent="0" algn="just" fontAlgn="base">
              <a:lnSpc>
                <a:spcPct val="100000"/>
              </a:lnSpc>
              <a:spcBef>
                <a:spcPct val="0"/>
              </a:spcBef>
              <a:buClr>
                <a:srgbClr val="003366"/>
              </a:buClr>
              <a:buNone/>
              <a:defRPr/>
            </a:pPr>
            <a:endParaRPr lang="cs-CZ" sz="2000" dirty="0">
              <a:solidFill>
                <a:srgbClr val="0070C0"/>
              </a:solidFill>
              <a:latin typeface="Arial" charset="0"/>
            </a:endParaRPr>
          </a:p>
          <a:p>
            <a:pPr algn="just" fontAlgn="base">
              <a:lnSpc>
                <a:spcPct val="100000"/>
              </a:lnSpc>
              <a:spcBef>
                <a:spcPct val="0"/>
              </a:spcBef>
              <a:buClr>
                <a:srgbClr val="003366"/>
              </a:buClr>
              <a:buFont typeface="Wingdings" panose="05000000000000000000" pitchFamily="2" charset="2"/>
              <a:buChar char="§"/>
              <a:defRPr/>
            </a:pPr>
            <a:endParaRPr lang="cs-CZ" sz="2000" dirty="0">
              <a:solidFill>
                <a:srgbClr val="0070C0"/>
              </a:solidFill>
              <a:latin typeface="Arial" charset="0"/>
            </a:endParaRPr>
          </a:p>
          <a:p>
            <a:pPr algn="just" fontAlgn="base">
              <a:lnSpc>
                <a:spcPct val="100000"/>
              </a:lnSpc>
              <a:spcBef>
                <a:spcPct val="0"/>
              </a:spcBef>
              <a:buClr>
                <a:srgbClr val="003366"/>
              </a:buClr>
              <a:buFont typeface="Wingdings" panose="05000000000000000000" pitchFamily="2" charset="2"/>
              <a:buChar char="§"/>
              <a:defRPr/>
            </a:pPr>
            <a:endParaRPr lang="cs-CZ" sz="2000" dirty="0">
              <a:solidFill>
                <a:srgbClr val="0070C0"/>
              </a:solidFill>
              <a:latin typeface="Arial" charset="0"/>
            </a:endParaRPr>
          </a:p>
          <a:p>
            <a:pPr algn="just" fontAlgn="base">
              <a:lnSpc>
                <a:spcPct val="100000"/>
              </a:lnSpc>
              <a:spcBef>
                <a:spcPct val="0"/>
              </a:spcBef>
              <a:buClr>
                <a:srgbClr val="003366"/>
              </a:buClr>
              <a:defRPr/>
            </a:pPr>
            <a:endParaRPr lang="cs-CZ" sz="2000" dirty="0">
              <a:solidFill>
                <a:srgbClr val="0070C0"/>
              </a:solidFill>
              <a:latin typeface="Arial" charset="0"/>
            </a:endParaRPr>
          </a:p>
          <a:p>
            <a:pPr marL="0" indent="0">
              <a:buNone/>
            </a:pPr>
            <a:endParaRPr lang="cs-CZ" sz="1400" dirty="0">
              <a:solidFill>
                <a:schemeClr val="tx2"/>
              </a:solidFill>
              <a:latin typeface="Inter" panose="02000503000000020004" pitchFamily="2" charset="0"/>
              <a:ea typeface="Inter" panose="02000503000000020004" pitchFamily="2" charset="0"/>
            </a:endParaRPr>
          </a:p>
        </p:txBody>
      </p:sp>
      <p:sp>
        <p:nvSpPr>
          <p:cNvPr id="6" name="Zástupný symbol pro číslo snímku 5">
            <a:extLst>
              <a:ext uri="{FF2B5EF4-FFF2-40B4-BE49-F238E27FC236}">
                <a16:creationId xmlns:a16="http://schemas.microsoft.com/office/drawing/2014/main" id="{8F97B5B9-D8B0-F645-A37F-C2085B5EC2FC}"/>
              </a:ext>
            </a:extLst>
          </p:cNvPr>
          <p:cNvSpPr>
            <a:spLocks noGrp="1"/>
          </p:cNvSpPr>
          <p:nvPr>
            <p:ph type="sldNum" sz="quarter" idx="12"/>
          </p:nvPr>
        </p:nvSpPr>
        <p:spPr/>
        <p:txBody>
          <a:bodyPr/>
          <a:lstStyle/>
          <a:p>
            <a:fld id="{F756C1FA-8DED-774F-A9BF-965BD70CC5BD}" type="slidenum">
              <a:rPr lang="cs-CZ" smtClean="0">
                <a:solidFill>
                  <a:schemeClr val="tx2"/>
                </a:solidFill>
              </a:rPr>
              <a:t>19</a:t>
            </a:fld>
            <a:endParaRPr lang="cs-CZ" dirty="0">
              <a:solidFill>
                <a:schemeClr val="tx2"/>
              </a:solidFill>
            </a:endParaRPr>
          </a:p>
        </p:txBody>
      </p:sp>
      <p:graphicFrame>
        <p:nvGraphicFramePr>
          <p:cNvPr id="2" name="Tabulka 1">
            <a:extLst>
              <a:ext uri="{FF2B5EF4-FFF2-40B4-BE49-F238E27FC236}">
                <a16:creationId xmlns:a16="http://schemas.microsoft.com/office/drawing/2014/main" id="{B4066DF8-B003-1A15-D9CC-2137C9629133}"/>
              </a:ext>
            </a:extLst>
          </p:cNvPr>
          <p:cNvGraphicFramePr>
            <a:graphicFrameLocks noGrp="1"/>
          </p:cNvGraphicFramePr>
          <p:nvPr>
            <p:extLst>
              <p:ext uri="{D42A27DB-BD31-4B8C-83A1-F6EECF244321}">
                <p14:modId xmlns:p14="http://schemas.microsoft.com/office/powerpoint/2010/main" val="143308876"/>
              </p:ext>
            </p:extLst>
          </p:nvPr>
        </p:nvGraphicFramePr>
        <p:xfrm>
          <a:off x="2088878" y="2256312"/>
          <a:ext cx="8147651" cy="4008131"/>
        </p:xfrm>
        <a:graphic>
          <a:graphicData uri="http://schemas.openxmlformats.org/drawingml/2006/table">
            <a:tbl>
              <a:tblPr firstRow="1" firstCol="1" bandRow="1">
                <a:tableStyleId>{5C22544A-7EE6-4342-B048-85BDC9FD1C3A}</a:tableStyleId>
              </a:tblPr>
              <a:tblGrid>
                <a:gridCol w="1003510">
                  <a:extLst>
                    <a:ext uri="{9D8B030D-6E8A-4147-A177-3AD203B41FA5}">
                      <a16:colId xmlns:a16="http://schemas.microsoft.com/office/drawing/2014/main" val="2522678037"/>
                    </a:ext>
                  </a:extLst>
                </a:gridCol>
                <a:gridCol w="5422220">
                  <a:extLst>
                    <a:ext uri="{9D8B030D-6E8A-4147-A177-3AD203B41FA5}">
                      <a16:colId xmlns:a16="http://schemas.microsoft.com/office/drawing/2014/main" val="3768460440"/>
                    </a:ext>
                  </a:extLst>
                </a:gridCol>
                <a:gridCol w="1721921">
                  <a:extLst>
                    <a:ext uri="{9D8B030D-6E8A-4147-A177-3AD203B41FA5}">
                      <a16:colId xmlns:a16="http://schemas.microsoft.com/office/drawing/2014/main" val="1370872695"/>
                    </a:ext>
                  </a:extLst>
                </a:gridCol>
              </a:tblGrid>
              <a:tr h="778259">
                <a:tc>
                  <a:txBody>
                    <a:bodyPr/>
                    <a:lstStyle/>
                    <a:p>
                      <a:pPr marL="540385" indent="-540385" algn="ctr">
                        <a:lnSpc>
                          <a:spcPct val="107000"/>
                        </a:lnSpc>
                        <a:spcAft>
                          <a:spcPts val="600"/>
                        </a:spcAft>
                      </a:pPr>
                      <a:r>
                        <a:rPr lang="cs-CZ" sz="1200" dirty="0">
                          <a:effectLst/>
                          <a:latin typeface="Arial" panose="020B0604020202020204" pitchFamily="34" charset="0"/>
                          <a:cs typeface="Arial" panose="020B0604020202020204" pitchFamily="34" charset="0"/>
                        </a:rPr>
                        <a:t>C</a:t>
                      </a:r>
                      <a:endParaRPr lang="cs-CZ"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gridSpan="2">
                  <a:txBody>
                    <a:bodyPr/>
                    <a:lstStyle/>
                    <a:p>
                      <a:pPr marL="0" indent="-540385" algn="just">
                        <a:lnSpc>
                          <a:spcPct val="107000"/>
                        </a:lnSpc>
                        <a:spcAft>
                          <a:spcPts val="600"/>
                        </a:spcAft>
                      </a:pPr>
                      <a:r>
                        <a:rPr lang="cs-CZ" sz="1200" dirty="0">
                          <a:effectLst/>
                          <a:latin typeface="Arial" panose="020B0604020202020204" pitchFamily="34" charset="0"/>
                          <a:cs typeface="Arial" panose="020B0604020202020204" pitchFamily="34" charset="0"/>
                        </a:rPr>
                        <a:t>Hodnotící kritéria definuje administrátor ve spolupráci s hodnotící komisí.  Jedná se o hodnocení významu projektu z pohledu poskytovatele dotace – hodnotí Rada Olomouckého kraje</a:t>
                      </a:r>
                      <a:endParaRPr lang="cs-CZ"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hMerge="1">
                  <a:txBody>
                    <a:bodyPr/>
                    <a:lstStyle/>
                    <a:p>
                      <a:endParaRPr lang="cs-CZ"/>
                    </a:p>
                  </a:txBody>
                  <a:tcPr/>
                </a:tc>
                <a:extLst>
                  <a:ext uri="{0D108BD9-81ED-4DB2-BD59-A6C34878D82A}">
                    <a16:rowId xmlns:a16="http://schemas.microsoft.com/office/drawing/2014/main" val="556981698"/>
                  </a:ext>
                </a:extLst>
              </a:tr>
              <a:tr h="630957">
                <a:tc>
                  <a:txBody>
                    <a:bodyPr/>
                    <a:lstStyle/>
                    <a:p>
                      <a:pPr marL="540385" indent="-540385" algn="ctr">
                        <a:lnSpc>
                          <a:spcPct val="107000"/>
                        </a:lnSpc>
                        <a:spcAft>
                          <a:spcPts val="600"/>
                        </a:spcAft>
                        <a:tabLst>
                          <a:tab pos="2576195" algn="ctr"/>
                        </a:tabLst>
                      </a:pPr>
                      <a:r>
                        <a:rPr lang="cs-CZ" sz="1200">
                          <a:effectLst/>
                          <a:latin typeface="Arial" panose="020B0604020202020204" pitchFamily="34" charset="0"/>
                          <a:cs typeface="Arial" panose="020B0604020202020204" pitchFamily="34" charset="0"/>
                        </a:rPr>
                        <a:t>   C1</a:t>
                      </a:r>
                      <a:endParaRPr lang="cs-CZ"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540385" indent="-540385" algn="just">
                        <a:lnSpc>
                          <a:spcPct val="107000"/>
                        </a:lnSpc>
                        <a:spcAft>
                          <a:spcPts val="600"/>
                        </a:spcAft>
                        <a:tabLst>
                          <a:tab pos="2576195" algn="ctr"/>
                        </a:tabLst>
                      </a:pPr>
                      <a:r>
                        <a:rPr lang="cs-CZ" sz="1200" b="1" dirty="0">
                          <a:effectLst/>
                          <a:latin typeface="Arial" panose="020B0604020202020204" pitchFamily="34" charset="0"/>
                          <a:cs typeface="Arial" panose="020B0604020202020204" pitchFamily="34" charset="0"/>
                        </a:rPr>
                        <a:t>Posouzení významu projektu pro Olomoucký kraj</a:t>
                      </a:r>
                      <a:endParaRPr lang="cs-CZ" sz="12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540385" indent="-540385" algn="ctr">
                        <a:lnSpc>
                          <a:spcPct val="107000"/>
                        </a:lnSpc>
                        <a:spcAft>
                          <a:spcPts val="600"/>
                        </a:spcAft>
                      </a:pPr>
                      <a:r>
                        <a:rPr lang="cs-CZ" sz="1200" b="1" dirty="0">
                          <a:effectLst/>
                          <a:latin typeface="Arial" panose="020B0604020202020204" pitchFamily="34" charset="0"/>
                          <a:cs typeface="Arial" panose="020B0604020202020204" pitchFamily="34" charset="0"/>
                        </a:rPr>
                        <a:t>Počet bodů (max. 10):</a:t>
                      </a:r>
                      <a:endParaRPr lang="cs-CZ" sz="12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80561790"/>
                  </a:ext>
                </a:extLst>
              </a:tr>
              <a:tr h="866305">
                <a:tc rowSpan="3">
                  <a:txBody>
                    <a:bodyPr/>
                    <a:lstStyle/>
                    <a:p>
                      <a:pPr marL="540385" indent="-540385" algn="l">
                        <a:lnSpc>
                          <a:spcPct val="107000"/>
                        </a:lnSpc>
                        <a:spcAft>
                          <a:spcPts val="600"/>
                        </a:spcAft>
                        <a:tabLst>
                          <a:tab pos="2576195" algn="ctr"/>
                        </a:tabLst>
                      </a:pPr>
                      <a:r>
                        <a:rPr lang="cs-CZ" sz="1200" dirty="0">
                          <a:effectLst/>
                          <a:latin typeface="Arial" panose="020B0604020202020204" pitchFamily="34" charset="0"/>
                          <a:cs typeface="Arial" panose="020B0604020202020204" pitchFamily="34" charset="0"/>
                        </a:rPr>
                        <a:t> </a:t>
                      </a:r>
                    </a:p>
                    <a:p>
                      <a:pPr marL="540385" indent="-540385" algn="l">
                        <a:lnSpc>
                          <a:spcPct val="107000"/>
                        </a:lnSpc>
                        <a:spcAft>
                          <a:spcPts val="600"/>
                        </a:spcAft>
                        <a:tabLst>
                          <a:tab pos="2576195" algn="ctr"/>
                        </a:tabLst>
                      </a:pPr>
                      <a:r>
                        <a:rPr lang="cs-CZ" sz="1200" dirty="0">
                          <a:effectLst/>
                          <a:latin typeface="Arial" panose="020B0604020202020204" pitchFamily="34" charset="0"/>
                          <a:cs typeface="Arial" panose="020B0604020202020204" pitchFamily="34" charset="0"/>
                        </a:rPr>
                        <a:t> </a:t>
                      </a:r>
                    </a:p>
                    <a:p>
                      <a:pPr marL="540385" indent="-540385" algn="l">
                        <a:lnSpc>
                          <a:spcPct val="107000"/>
                        </a:lnSpc>
                        <a:spcAft>
                          <a:spcPts val="600"/>
                        </a:spcAft>
                        <a:tabLst>
                          <a:tab pos="2576195" algn="ctr"/>
                        </a:tabLst>
                      </a:pPr>
                      <a:r>
                        <a:rPr lang="cs-CZ" sz="1200" dirty="0">
                          <a:effectLst/>
                          <a:latin typeface="Arial" panose="020B0604020202020204" pitchFamily="34" charset="0"/>
                          <a:cs typeface="Arial" panose="020B0604020202020204" pitchFamily="34" charset="0"/>
                        </a:rPr>
                        <a:t> </a:t>
                      </a:r>
                    </a:p>
                  </a:txBody>
                  <a:tcPr marL="68580" marR="68580" marT="0" marB="0" anchor="ctr"/>
                </a:tc>
                <a:tc>
                  <a:txBody>
                    <a:bodyPr/>
                    <a:lstStyle/>
                    <a:p>
                      <a:pPr marL="0" indent="-540385" algn="just">
                        <a:lnSpc>
                          <a:spcPct val="107000"/>
                        </a:lnSpc>
                        <a:spcAft>
                          <a:spcPts val="600"/>
                        </a:spcAft>
                        <a:tabLst>
                          <a:tab pos="2576195" algn="ctr"/>
                        </a:tabLst>
                      </a:pPr>
                      <a:r>
                        <a:rPr lang="cs-CZ" sz="1200" dirty="0">
                          <a:effectLst/>
                          <a:latin typeface="Arial" panose="020B0604020202020204" pitchFamily="34" charset="0"/>
                          <a:cs typeface="Arial" panose="020B0604020202020204" pitchFamily="34" charset="0"/>
                        </a:rPr>
                        <a:t>Mimořádný zájem Olomouckého kraje na realizaci projektu s ohledem na již realizované, či připravované projekty žadatele, Olomouckého kraje nebo jiného partnera</a:t>
                      </a:r>
                      <a:endParaRPr lang="cs-CZ"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540385" indent="-540385" algn="ctr">
                        <a:lnSpc>
                          <a:spcPct val="107000"/>
                        </a:lnSpc>
                        <a:spcAft>
                          <a:spcPts val="600"/>
                        </a:spcAft>
                      </a:pPr>
                      <a:r>
                        <a:rPr lang="cs-CZ" sz="1200">
                          <a:effectLst/>
                          <a:latin typeface="Arial" panose="020B0604020202020204" pitchFamily="34" charset="0"/>
                          <a:cs typeface="Arial" panose="020B0604020202020204" pitchFamily="34" charset="0"/>
                        </a:rPr>
                        <a:t>10</a:t>
                      </a:r>
                      <a:endParaRPr lang="cs-CZ"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667553713"/>
                  </a:ext>
                </a:extLst>
              </a:tr>
              <a:tr h="866305">
                <a:tc vMerge="1">
                  <a:txBody>
                    <a:bodyPr/>
                    <a:lstStyle/>
                    <a:p>
                      <a:pPr marL="540385" indent="-540385" algn="l">
                        <a:lnSpc>
                          <a:spcPct val="107000"/>
                        </a:lnSpc>
                        <a:spcAft>
                          <a:spcPts val="600"/>
                        </a:spcAft>
                        <a:tabLst>
                          <a:tab pos="2576195" algn="ctr"/>
                        </a:tabLst>
                      </a:pPr>
                      <a:r>
                        <a:rPr lang="cs-CZ" sz="1200" dirty="0">
                          <a:effectLst/>
                          <a:latin typeface="Arial" panose="020B0604020202020204" pitchFamily="34" charset="0"/>
                          <a:cs typeface="Arial" panose="020B0604020202020204" pitchFamily="34" charset="0"/>
                        </a:rPr>
                        <a:t> </a:t>
                      </a:r>
                      <a:endParaRPr lang="cs-CZ"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indent="-540385" algn="just">
                        <a:lnSpc>
                          <a:spcPct val="107000"/>
                        </a:lnSpc>
                        <a:spcAft>
                          <a:spcPts val="600"/>
                        </a:spcAft>
                        <a:tabLst>
                          <a:tab pos="2576195" algn="ctr"/>
                        </a:tabLst>
                      </a:pPr>
                      <a:r>
                        <a:rPr lang="cs-CZ" sz="1200" dirty="0">
                          <a:effectLst/>
                          <a:latin typeface="Arial" panose="020B0604020202020204" pitchFamily="34" charset="0"/>
                          <a:cs typeface="Arial" panose="020B0604020202020204" pitchFamily="34" charset="0"/>
                        </a:rPr>
                        <a:t>Velký zájem Olomouckého kraje na realizaci projektu s ohledem na již realizované, či připravované projekty žadatele, Olomouckého kraje nebo jiného partnera</a:t>
                      </a:r>
                      <a:endParaRPr lang="cs-CZ"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540385" indent="-540385" algn="ctr">
                        <a:lnSpc>
                          <a:spcPct val="107000"/>
                        </a:lnSpc>
                        <a:spcAft>
                          <a:spcPts val="600"/>
                        </a:spcAft>
                      </a:pPr>
                      <a:r>
                        <a:rPr lang="cs-CZ" sz="1200" dirty="0">
                          <a:effectLst/>
                          <a:latin typeface="Arial" panose="020B0604020202020204" pitchFamily="34" charset="0"/>
                          <a:cs typeface="Arial" panose="020B0604020202020204" pitchFamily="34" charset="0"/>
                        </a:rPr>
                        <a:t>7</a:t>
                      </a:r>
                      <a:endParaRPr lang="cs-CZ"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22606334"/>
                  </a:ext>
                </a:extLst>
              </a:tr>
              <a:tr h="866305">
                <a:tc vMerge="1">
                  <a:txBody>
                    <a:bodyPr/>
                    <a:lstStyle/>
                    <a:p>
                      <a:pPr marL="540385" indent="-540385" algn="l">
                        <a:lnSpc>
                          <a:spcPct val="107000"/>
                        </a:lnSpc>
                        <a:spcAft>
                          <a:spcPts val="600"/>
                        </a:spcAft>
                        <a:tabLst>
                          <a:tab pos="2576195" algn="ctr"/>
                        </a:tabLst>
                      </a:pPr>
                      <a:r>
                        <a:rPr lang="cs-CZ" sz="1200" dirty="0">
                          <a:effectLst/>
                          <a:latin typeface="Arial" panose="020B0604020202020204" pitchFamily="34" charset="0"/>
                          <a:cs typeface="Arial" panose="020B0604020202020204" pitchFamily="34" charset="0"/>
                        </a:rPr>
                        <a:t> </a:t>
                      </a:r>
                      <a:endParaRPr lang="cs-CZ"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indent="-540385" algn="just">
                        <a:lnSpc>
                          <a:spcPct val="107000"/>
                        </a:lnSpc>
                        <a:spcAft>
                          <a:spcPts val="600"/>
                        </a:spcAft>
                        <a:tabLst>
                          <a:tab pos="2576195" algn="ctr"/>
                        </a:tabLst>
                      </a:pPr>
                      <a:r>
                        <a:rPr lang="cs-CZ" sz="1200" dirty="0">
                          <a:effectLst/>
                          <a:latin typeface="Arial" panose="020B0604020202020204" pitchFamily="34" charset="0"/>
                          <a:cs typeface="Arial" panose="020B0604020202020204" pitchFamily="34" charset="0"/>
                        </a:rPr>
                        <a:t>Realizace akce nemá zásadní význam pro Olomoucký kraj s ohledem na již realizované, či připravované projekty žadatele, Olomouckého kraje nebo jiného partnera</a:t>
                      </a:r>
                      <a:endParaRPr lang="cs-CZ"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540385" indent="-540385" algn="ctr">
                        <a:lnSpc>
                          <a:spcPct val="107000"/>
                        </a:lnSpc>
                        <a:spcAft>
                          <a:spcPts val="600"/>
                        </a:spcAft>
                      </a:pPr>
                      <a:r>
                        <a:rPr lang="cs-CZ" sz="1200" dirty="0">
                          <a:effectLst/>
                          <a:latin typeface="Arial" panose="020B0604020202020204" pitchFamily="34" charset="0"/>
                          <a:cs typeface="Arial" panose="020B0604020202020204" pitchFamily="34" charset="0"/>
                        </a:rPr>
                        <a:t>3</a:t>
                      </a:r>
                      <a:endParaRPr lang="cs-CZ"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831150325"/>
                  </a:ext>
                </a:extLst>
              </a:tr>
            </a:tbl>
          </a:graphicData>
        </a:graphic>
      </p:graphicFrame>
    </p:spTree>
    <p:extLst>
      <p:ext uri="{BB962C8B-B14F-4D97-AF65-F5344CB8AC3E}">
        <p14:creationId xmlns:p14="http://schemas.microsoft.com/office/powerpoint/2010/main" val="31426906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cký objekt 6">
            <a:extLst>
              <a:ext uri="{FF2B5EF4-FFF2-40B4-BE49-F238E27FC236}">
                <a16:creationId xmlns:a16="http://schemas.microsoft.com/office/drawing/2014/main" id="{7F005F39-F40F-D346-82E7-15471EBD534F}"/>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0" y="0"/>
            <a:ext cx="2111835" cy="1521065"/>
          </a:xfrm>
          <a:prstGeom prst="rect">
            <a:avLst/>
          </a:prstGeom>
        </p:spPr>
      </p:pic>
      <p:sp>
        <p:nvSpPr>
          <p:cNvPr id="18" name="Nadpis 17">
            <a:extLst>
              <a:ext uri="{FF2B5EF4-FFF2-40B4-BE49-F238E27FC236}">
                <a16:creationId xmlns:a16="http://schemas.microsoft.com/office/drawing/2014/main" id="{85D1CE5D-F808-2E45-8B02-BFE390F67473}"/>
              </a:ext>
            </a:extLst>
          </p:cNvPr>
          <p:cNvSpPr>
            <a:spLocks noGrp="1"/>
          </p:cNvSpPr>
          <p:nvPr>
            <p:ph type="title"/>
          </p:nvPr>
        </p:nvSpPr>
        <p:spPr>
          <a:xfrm>
            <a:off x="1042737" y="593558"/>
            <a:ext cx="10732168" cy="705854"/>
          </a:xfrm>
        </p:spPr>
        <p:txBody>
          <a:bodyPr anchor="t">
            <a:normAutofit/>
          </a:bodyPr>
          <a:lstStyle/>
          <a:p>
            <a:pPr algn="ctr"/>
            <a:r>
              <a:rPr lang="cs-CZ" sz="3200" b="1" dirty="0">
                <a:solidFill>
                  <a:schemeClr val="tx2"/>
                </a:solidFill>
                <a:latin typeface="Calibri" panose="020F0502020204030204" pitchFamily="34" charset="0"/>
                <a:ea typeface="Inter" panose="02000503000000020004" pitchFamily="2" charset="0"/>
                <a:cs typeface="Calibri" panose="020F0502020204030204" pitchFamily="34" charset="0"/>
              </a:rPr>
              <a:t>Program obnovy venkova Olomouckého kraje</a:t>
            </a:r>
          </a:p>
        </p:txBody>
      </p:sp>
      <p:sp>
        <p:nvSpPr>
          <p:cNvPr id="19" name="Zástupný obsah 18">
            <a:extLst>
              <a:ext uri="{FF2B5EF4-FFF2-40B4-BE49-F238E27FC236}">
                <a16:creationId xmlns:a16="http://schemas.microsoft.com/office/drawing/2014/main" id="{EAB38407-8379-8D4F-A618-E21007843527}"/>
              </a:ext>
            </a:extLst>
          </p:cNvPr>
          <p:cNvSpPr>
            <a:spLocks noGrp="1"/>
          </p:cNvSpPr>
          <p:nvPr>
            <p:ph idx="1"/>
          </p:nvPr>
        </p:nvSpPr>
        <p:spPr>
          <a:xfrm>
            <a:off x="838200" y="1521064"/>
            <a:ext cx="10515600" cy="5056939"/>
          </a:xfrm>
        </p:spPr>
        <p:txBody>
          <a:bodyPr>
            <a:normAutofit fontScale="92500" lnSpcReduction="20000"/>
          </a:bodyPr>
          <a:lstStyle/>
          <a:p>
            <a:pPr marL="0" lvl="0" indent="0" algn="just" fontAlgn="base">
              <a:lnSpc>
                <a:spcPct val="100000"/>
              </a:lnSpc>
              <a:spcBef>
                <a:spcPct val="0"/>
              </a:spcBef>
              <a:spcAft>
                <a:spcPts val="600"/>
              </a:spcAft>
              <a:buClr>
                <a:srgbClr val="003366"/>
              </a:buClr>
              <a:buNone/>
              <a:defRPr/>
            </a:pPr>
            <a:r>
              <a:rPr lang="cs-CZ" sz="2000" b="1" dirty="0">
                <a:solidFill>
                  <a:srgbClr val="0070C0"/>
                </a:solidFill>
                <a:latin typeface="Arial" charset="0"/>
              </a:rPr>
              <a:t>Programové prohlášení Rady Olomouckého kraje pro období 2020 - 2024</a:t>
            </a:r>
          </a:p>
          <a:p>
            <a:pPr marL="0" lvl="0" indent="0" algn="just" fontAlgn="base">
              <a:lnSpc>
                <a:spcPct val="100000"/>
              </a:lnSpc>
              <a:spcBef>
                <a:spcPct val="0"/>
              </a:spcBef>
              <a:buClr>
                <a:srgbClr val="003366"/>
              </a:buClr>
              <a:buNone/>
              <a:defRPr/>
            </a:pPr>
            <a:r>
              <a:rPr lang="cs-CZ" sz="2000" dirty="0">
                <a:solidFill>
                  <a:srgbClr val="0070C0"/>
                </a:solidFill>
                <a:latin typeface="Arial" charset="0"/>
              </a:rPr>
              <a:t>Deklarace podpory mnoha oblastem života v Olomouckém kraji. </a:t>
            </a:r>
          </a:p>
          <a:p>
            <a:pPr marL="0" lvl="0" indent="0" algn="just" fontAlgn="base">
              <a:lnSpc>
                <a:spcPct val="100000"/>
              </a:lnSpc>
              <a:spcBef>
                <a:spcPct val="0"/>
              </a:spcBef>
              <a:spcAft>
                <a:spcPts val="600"/>
              </a:spcAft>
              <a:buClr>
                <a:srgbClr val="003366"/>
              </a:buClr>
              <a:buNone/>
              <a:defRPr/>
            </a:pPr>
            <a:r>
              <a:rPr lang="cs-CZ" sz="2000" dirty="0">
                <a:solidFill>
                  <a:srgbClr val="0070C0"/>
                </a:solidFill>
                <a:latin typeface="Arial" charset="0"/>
              </a:rPr>
              <a:t>Tato snaha je transformována do dotační politiky kraje do 15 oblastí.</a:t>
            </a:r>
          </a:p>
          <a:p>
            <a:pPr marL="457200" lvl="0" indent="-457200" algn="just" fontAlgn="base">
              <a:lnSpc>
                <a:spcPct val="100000"/>
              </a:lnSpc>
              <a:spcBef>
                <a:spcPct val="0"/>
              </a:spcBef>
              <a:spcAft>
                <a:spcPct val="0"/>
              </a:spcAft>
              <a:buClr>
                <a:srgbClr val="003366"/>
              </a:buClr>
              <a:buFontTx/>
              <a:buAutoNum type="arabicPeriod"/>
              <a:defRPr/>
            </a:pPr>
            <a:r>
              <a:rPr lang="cs-CZ" sz="2000" dirty="0">
                <a:solidFill>
                  <a:srgbClr val="0070C0"/>
                </a:solidFill>
                <a:latin typeface="Arial" charset="0"/>
              </a:rPr>
              <a:t>Program obnovy venkova </a:t>
            </a:r>
          </a:p>
          <a:p>
            <a:pPr marL="457200" lvl="0" indent="-457200" algn="just" fontAlgn="base">
              <a:lnSpc>
                <a:spcPct val="100000"/>
              </a:lnSpc>
              <a:spcBef>
                <a:spcPct val="0"/>
              </a:spcBef>
              <a:spcAft>
                <a:spcPct val="0"/>
              </a:spcAft>
              <a:buClr>
                <a:srgbClr val="003366"/>
              </a:buClr>
              <a:buFontTx/>
              <a:buAutoNum type="arabicPeriod"/>
              <a:defRPr/>
            </a:pPr>
            <a:r>
              <a:rPr lang="cs-CZ" sz="2000" dirty="0">
                <a:solidFill>
                  <a:srgbClr val="0070C0"/>
                </a:solidFill>
                <a:latin typeface="Arial" charset="0"/>
              </a:rPr>
              <a:t>Životní prostředí</a:t>
            </a:r>
          </a:p>
          <a:p>
            <a:pPr marL="457200" lvl="0" indent="-457200" algn="just" fontAlgn="base">
              <a:lnSpc>
                <a:spcPct val="100000"/>
              </a:lnSpc>
              <a:spcBef>
                <a:spcPct val="0"/>
              </a:spcBef>
              <a:spcAft>
                <a:spcPct val="0"/>
              </a:spcAft>
              <a:buClr>
                <a:srgbClr val="003366"/>
              </a:buClr>
              <a:buFontTx/>
              <a:buAutoNum type="arabicPeriod"/>
              <a:defRPr/>
            </a:pPr>
            <a:r>
              <a:rPr lang="cs-CZ" sz="2000" dirty="0">
                <a:solidFill>
                  <a:srgbClr val="0070C0"/>
                </a:solidFill>
                <a:latin typeface="Arial" charset="0"/>
              </a:rPr>
              <a:t>Vodohospodářská infrastruktura</a:t>
            </a:r>
          </a:p>
          <a:p>
            <a:pPr marL="457200" lvl="0" indent="-457200" algn="just" fontAlgn="base">
              <a:lnSpc>
                <a:spcPct val="100000"/>
              </a:lnSpc>
              <a:spcBef>
                <a:spcPct val="0"/>
              </a:spcBef>
              <a:spcAft>
                <a:spcPct val="0"/>
              </a:spcAft>
              <a:buClr>
                <a:srgbClr val="003366"/>
              </a:buClr>
              <a:buFontTx/>
              <a:buAutoNum type="arabicPeriod"/>
              <a:defRPr/>
            </a:pPr>
            <a:r>
              <a:rPr lang="cs-CZ" sz="2000" dirty="0">
                <a:solidFill>
                  <a:srgbClr val="0070C0"/>
                </a:solidFill>
                <a:latin typeface="Arial" charset="0"/>
              </a:rPr>
              <a:t>Vzdělávání</a:t>
            </a:r>
          </a:p>
          <a:p>
            <a:pPr marL="457200" lvl="0" indent="-457200" algn="just" fontAlgn="base">
              <a:lnSpc>
                <a:spcPct val="100000"/>
              </a:lnSpc>
              <a:spcBef>
                <a:spcPct val="0"/>
              </a:spcBef>
              <a:spcAft>
                <a:spcPct val="0"/>
              </a:spcAft>
              <a:buClr>
                <a:srgbClr val="003366"/>
              </a:buClr>
              <a:buFontTx/>
              <a:buAutoNum type="arabicPeriod"/>
              <a:defRPr/>
            </a:pPr>
            <a:r>
              <a:rPr lang="cs-CZ" sz="2000" dirty="0">
                <a:solidFill>
                  <a:srgbClr val="0070C0"/>
                </a:solidFill>
                <a:latin typeface="Arial" charset="0"/>
              </a:rPr>
              <a:t>Podpora kultury</a:t>
            </a:r>
          </a:p>
          <a:p>
            <a:pPr marL="457200" lvl="0" indent="-457200" algn="just" fontAlgn="base">
              <a:lnSpc>
                <a:spcPct val="100000"/>
              </a:lnSpc>
              <a:spcBef>
                <a:spcPct val="0"/>
              </a:spcBef>
              <a:spcAft>
                <a:spcPct val="0"/>
              </a:spcAft>
              <a:buClr>
                <a:srgbClr val="003366"/>
              </a:buClr>
              <a:buFontTx/>
              <a:buAutoNum type="arabicPeriod"/>
              <a:defRPr/>
            </a:pPr>
            <a:r>
              <a:rPr lang="cs-CZ" sz="2000" dirty="0">
                <a:solidFill>
                  <a:srgbClr val="0070C0"/>
                </a:solidFill>
                <a:latin typeface="Arial" charset="0"/>
              </a:rPr>
              <a:t>Sport a volný čas</a:t>
            </a:r>
          </a:p>
          <a:p>
            <a:pPr marL="457200" lvl="0" indent="-457200" algn="just" fontAlgn="base">
              <a:lnSpc>
                <a:spcPct val="100000"/>
              </a:lnSpc>
              <a:spcBef>
                <a:spcPct val="0"/>
              </a:spcBef>
              <a:spcAft>
                <a:spcPct val="0"/>
              </a:spcAft>
              <a:buClr>
                <a:srgbClr val="003366"/>
              </a:buClr>
              <a:buFontTx/>
              <a:buAutoNum type="arabicPeriod"/>
              <a:defRPr/>
            </a:pPr>
            <a:r>
              <a:rPr lang="cs-CZ" sz="2000" dirty="0">
                <a:solidFill>
                  <a:srgbClr val="0070C0"/>
                </a:solidFill>
                <a:latin typeface="Arial" charset="0"/>
              </a:rPr>
              <a:t>Památková péče</a:t>
            </a:r>
          </a:p>
          <a:p>
            <a:pPr marL="457200" lvl="0" indent="-457200" algn="just" fontAlgn="base">
              <a:lnSpc>
                <a:spcPct val="100000"/>
              </a:lnSpc>
              <a:spcBef>
                <a:spcPct val="0"/>
              </a:spcBef>
              <a:spcAft>
                <a:spcPct val="0"/>
              </a:spcAft>
              <a:buClr>
                <a:srgbClr val="003366"/>
              </a:buClr>
              <a:buFontTx/>
              <a:buAutoNum type="arabicPeriod"/>
              <a:defRPr/>
            </a:pPr>
            <a:r>
              <a:rPr lang="cs-CZ" sz="2000" dirty="0">
                <a:solidFill>
                  <a:srgbClr val="0070C0"/>
                </a:solidFill>
                <a:latin typeface="Arial" charset="0"/>
              </a:rPr>
              <a:t>Podpora sociální </a:t>
            </a:r>
            <a:r>
              <a:rPr lang="cs-CZ" sz="2000" dirty="0" smtClean="0">
                <a:solidFill>
                  <a:srgbClr val="0070C0"/>
                </a:solidFill>
                <a:latin typeface="Arial" charset="0"/>
              </a:rPr>
              <a:t>oblasti </a:t>
            </a:r>
            <a:endParaRPr lang="cs-CZ" sz="2000" dirty="0">
              <a:solidFill>
                <a:srgbClr val="0070C0"/>
              </a:solidFill>
              <a:latin typeface="Arial" charset="0"/>
            </a:endParaRPr>
          </a:p>
          <a:p>
            <a:pPr marL="457200" lvl="0" indent="-457200" algn="just" fontAlgn="base">
              <a:lnSpc>
                <a:spcPct val="100000"/>
              </a:lnSpc>
              <a:spcBef>
                <a:spcPct val="0"/>
              </a:spcBef>
              <a:spcAft>
                <a:spcPct val="0"/>
              </a:spcAft>
              <a:buClr>
                <a:srgbClr val="003366"/>
              </a:buClr>
              <a:buFontTx/>
              <a:buAutoNum type="arabicPeriod"/>
              <a:defRPr/>
            </a:pPr>
            <a:r>
              <a:rPr lang="cs-CZ" sz="2000" dirty="0">
                <a:solidFill>
                  <a:srgbClr val="0070C0"/>
                </a:solidFill>
                <a:latin typeface="Arial" charset="0"/>
              </a:rPr>
              <a:t>Doprava</a:t>
            </a:r>
          </a:p>
          <a:p>
            <a:pPr marL="457200" lvl="0" indent="-457200" algn="just" fontAlgn="base">
              <a:lnSpc>
                <a:spcPct val="100000"/>
              </a:lnSpc>
              <a:spcBef>
                <a:spcPct val="0"/>
              </a:spcBef>
              <a:spcAft>
                <a:spcPct val="0"/>
              </a:spcAft>
              <a:buClr>
                <a:srgbClr val="003366"/>
              </a:buClr>
              <a:buFontTx/>
              <a:buAutoNum type="arabicPeriod"/>
              <a:defRPr/>
            </a:pPr>
            <a:r>
              <a:rPr lang="cs-CZ" sz="2000" dirty="0">
                <a:solidFill>
                  <a:srgbClr val="0070C0"/>
                </a:solidFill>
                <a:latin typeface="Arial" charset="0"/>
              </a:rPr>
              <a:t>Zdraví a protidrogová prevence</a:t>
            </a:r>
          </a:p>
          <a:p>
            <a:pPr marL="457200" lvl="0" indent="-457200" algn="just" fontAlgn="base">
              <a:lnSpc>
                <a:spcPct val="100000"/>
              </a:lnSpc>
              <a:spcBef>
                <a:spcPct val="0"/>
              </a:spcBef>
              <a:spcAft>
                <a:spcPct val="0"/>
              </a:spcAft>
              <a:buClr>
                <a:srgbClr val="003366"/>
              </a:buClr>
              <a:buFontTx/>
              <a:buAutoNum type="arabicPeriod"/>
              <a:defRPr/>
            </a:pPr>
            <a:r>
              <a:rPr lang="cs-CZ" sz="2000" dirty="0">
                <a:solidFill>
                  <a:srgbClr val="0070C0"/>
                </a:solidFill>
                <a:latin typeface="Arial" charset="0"/>
              </a:rPr>
              <a:t>Podpora paliativní péče</a:t>
            </a:r>
          </a:p>
          <a:p>
            <a:pPr marL="457200" lvl="0" indent="-457200" algn="just" fontAlgn="base">
              <a:lnSpc>
                <a:spcPct val="100000"/>
              </a:lnSpc>
              <a:spcBef>
                <a:spcPct val="0"/>
              </a:spcBef>
              <a:spcAft>
                <a:spcPct val="0"/>
              </a:spcAft>
              <a:buClr>
                <a:srgbClr val="003366"/>
              </a:buClr>
              <a:buFontTx/>
              <a:buAutoNum type="arabicPeriod"/>
              <a:defRPr/>
            </a:pPr>
            <a:r>
              <a:rPr lang="cs-CZ" sz="2000" dirty="0">
                <a:solidFill>
                  <a:srgbClr val="0070C0"/>
                </a:solidFill>
                <a:latin typeface="Arial" charset="0"/>
              </a:rPr>
              <a:t>Cestovní ruch a zahraniční vztahy</a:t>
            </a:r>
          </a:p>
          <a:p>
            <a:pPr marL="457200" lvl="0" indent="-457200" algn="just" fontAlgn="base">
              <a:lnSpc>
                <a:spcPct val="100000"/>
              </a:lnSpc>
              <a:spcBef>
                <a:spcPct val="0"/>
              </a:spcBef>
              <a:spcAft>
                <a:spcPct val="0"/>
              </a:spcAft>
              <a:buClr>
                <a:srgbClr val="003366"/>
              </a:buClr>
              <a:buFontTx/>
              <a:buAutoNum type="arabicPeriod"/>
              <a:defRPr/>
            </a:pPr>
            <a:r>
              <a:rPr lang="cs-CZ" sz="2000" dirty="0">
                <a:solidFill>
                  <a:srgbClr val="0070C0"/>
                </a:solidFill>
                <a:latin typeface="Arial" charset="0"/>
              </a:rPr>
              <a:t>Podpora krizového řízení</a:t>
            </a:r>
          </a:p>
          <a:p>
            <a:pPr marL="457200" lvl="0" indent="-457200" algn="just" fontAlgn="base">
              <a:lnSpc>
                <a:spcPct val="100000"/>
              </a:lnSpc>
              <a:spcBef>
                <a:spcPct val="0"/>
              </a:spcBef>
              <a:spcAft>
                <a:spcPct val="0"/>
              </a:spcAft>
              <a:buClr>
                <a:srgbClr val="003366"/>
              </a:buClr>
              <a:buFontTx/>
              <a:buAutoNum type="arabicPeriod"/>
              <a:defRPr/>
            </a:pPr>
            <a:r>
              <a:rPr lang="cs-CZ" sz="2000" dirty="0">
                <a:solidFill>
                  <a:srgbClr val="0070C0"/>
                </a:solidFill>
                <a:latin typeface="Arial" charset="0"/>
              </a:rPr>
              <a:t>Podpora místních produktů</a:t>
            </a:r>
          </a:p>
          <a:p>
            <a:pPr marL="457200" lvl="0" indent="-457200" algn="just" fontAlgn="base">
              <a:lnSpc>
                <a:spcPct val="100000"/>
              </a:lnSpc>
              <a:spcBef>
                <a:spcPct val="0"/>
              </a:spcBef>
              <a:spcAft>
                <a:spcPct val="0"/>
              </a:spcAft>
              <a:buClr>
                <a:srgbClr val="003366"/>
              </a:buClr>
              <a:buFontTx/>
              <a:buAutoNum type="arabicPeriod"/>
              <a:defRPr/>
            </a:pPr>
            <a:r>
              <a:rPr lang="cs-CZ" sz="2000" dirty="0">
                <a:solidFill>
                  <a:srgbClr val="0070C0"/>
                </a:solidFill>
                <a:latin typeface="Arial" charset="0"/>
              </a:rPr>
              <a:t>Smart region</a:t>
            </a:r>
          </a:p>
          <a:p>
            <a:pPr marL="0" indent="0">
              <a:buNone/>
            </a:pPr>
            <a:r>
              <a:rPr lang="cs-CZ" sz="1300" dirty="0">
                <a:solidFill>
                  <a:srgbClr val="0070C0"/>
                </a:solidFill>
                <a:latin typeface="Arial" charset="0"/>
              </a:rPr>
              <a:t>Zdroj: </a:t>
            </a:r>
            <a:r>
              <a:rPr lang="cs-CZ" sz="1300" dirty="0">
                <a:solidFill>
                  <a:srgbClr val="0070C0"/>
                </a:solidFill>
                <a:latin typeface="Arial" charset="0"/>
                <a:hlinkClick r:id="rId5">
                  <a:extLst>
                    <a:ext uri="{A12FA001-AC4F-418D-AE19-62706E023703}">
                      <ahyp:hlinkClr xmlns:ahyp="http://schemas.microsoft.com/office/drawing/2018/hyperlinkcolor" xmlns="" val="tx"/>
                    </a:ext>
                  </a:extLst>
                </a:hlinkClick>
              </a:rPr>
              <a:t>https://www.olkraj.cz/programove-prohlaseni-rok-cl-5004.html</a:t>
            </a:r>
            <a:endParaRPr lang="cs-CZ" sz="1300" dirty="0">
              <a:solidFill>
                <a:srgbClr val="0070C0"/>
              </a:solidFill>
              <a:latin typeface="Arial" charset="0"/>
            </a:endParaRPr>
          </a:p>
        </p:txBody>
      </p:sp>
      <p:sp>
        <p:nvSpPr>
          <p:cNvPr id="6" name="Zástupný symbol pro číslo snímku 5">
            <a:extLst>
              <a:ext uri="{FF2B5EF4-FFF2-40B4-BE49-F238E27FC236}">
                <a16:creationId xmlns:a16="http://schemas.microsoft.com/office/drawing/2014/main" id="{8F97B5B9-D8B0-F645-A37F-C2085B5EC2FC}"/>
              </a:ext>
            </a:extLst>
          </p:cNvPr>
          <p:cNvSpPr>
            <a:spLocks noGrp="1"/>
          </p:cNvSpPr>
          <p:nvPr>
            <p:ph type="sldNum" sz="quarter" idx="12"/>
          </p:nvPr>
        </p:nvSpPr>
        <p:spPr/>
        <p:txBody>
          <a:bodyPr/>
          <a:lstStyle/>
          <a:p>
            <a:fld id="{F756C1FA-8DED-774F-A9BF-965BD70CC5BD}" type="slidenum">
              <a:rPr lang="cs-CZ" smtClean="0">
                <a:solidFill>
                  <a:schemeClr val="tx2"/>
                </a:solidFill>
              </a:rPr>
              <a:t>2</a:t>
            </a:fld>
            <a:endParaRPr lang="cs-CZ" dirty="0">
              <a:solidFill>
                <a:schemeClr val="tx2"/>
              </a:solidFill>
            </a:endParaRPr>
          </a:p>
        </p:txBody>
      </p:sp>
    </p:spTree>
    <p:extLst>
      <p:ext uri="{BB962C8B-B14F-4D97-AF65-F5344CB8AC3E}">
        <p14:creationId xmlns:p14="http://schemas.microsoft.com/office/powerpoint/2010/main" val="11594697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cký objekt 6">
            <a:extLst>
              <a:ext uri="{FF2B5EF4-FFF2-40B4-BE49-F238E27FC236}">
                <a16:creationId xmlns:a16="http://schemas.microsoft.com/office/drawing/2014/main" id="{7F005F39-F40F-D346-82E7-15471EBD534F}"/>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0" y="0"/>
            <a:ext cx="2111835" cy="1521065"/>
          </a:xfrm>
          <a:prstGeom prst="rect">
            <a:avLst/>
          </a:prstGeom>
        </p:spPr>
      </p:pic>
      <p:sp>
        <p:nvSpPr>
          <p:cNvPr id="18" name="Nadpis 17">
            <a:extLst>
              <a:ext uri="{FF2B5EF4-FFF2-40B4-BE49-F238E27FC236}">
                <a16:creationId xmlns:a16="http://schemas.microsoft.com/office/drawing/2014/main" id="{85D1CE5D-F808-2E45-8B02-BFE390F67473}"/>
              </a:ext>
            </a:extLst>
          </p:cNvPr>
          <p:cNvSpPr>
            <a:spLocks noGrp="1"/>
          </p:cNvSpPr>
          <p:nvPr>
            <p:ph type="title"/>
          </p:nvPr>
        </p:nvSpPr>
        <p:spPr>
          <a:xfrm>
            <a:off x="1042737" y="593558"/>
            <a:ext cx="10732168" cy="705854"/>
          </a:xfrm>
        </p:spPr>
        <p:txBody>
          <a:bodyPr anchor="t">
            <a:normAutofit/>
          </a:bodyPr>
          <a:lstStyle/>
          <a:p>
            <a:pPr algn="ctr"/>
            <a:r>
              <a:rPr lang="cs-CZ" sz="3200" b="1" dirty="0">
                <a:solidFill>
                  <a:schemeClr val="tx2"/>
                </a:solidFill>
                <a:latin typeface="Calibri" panose="020F0502020204030204" pitchFamily="34" charset="0"/>
                <a:ea typeface="Inter" panose="02000503000000020004" pitchFamily="2" charset="0"/>
                <a:cs typeface="Calibri" panose="020F0502020204030204" pitchFamily="34" charset="0"/>
              </a:rPr>
              <a:t>Program obnovy venkova Olomouckého kraje</a:t>
            </a:r>
          </a:p>
        </p:txBody>
      </p:sp>
      <p:sp>
        <p:nvSpPr>
          <p:cNvPr id="19" name="Zástupný obsah 18">
            <a:extLst>
              <a:ext uri="{FF2B5EF4-FFF2-40B4-BE49-F238E27FC236}">
                <a16:creationId xmlns:a16="http://schemas.microsoft.com/office/drawing/2014/main" id="{EAB38407-8379-8D4F-A618-E21007843527}"/>
              </a:ext>
            </a:extLst>
          </p:cNvPr>
          <p:cNvSpPr>
            <a:spLocks noGrp="1"/>
          </p:cNvSpPr>
          <p:nvPr>
            <p:ph idx="1"/>
          </p:nvPr>
        </p:nvSpPr>
        <p:spPr>
          <a:xfrm>
            <a:off x="838200" y="1521065"/>
            <a:ext cx="10515600" cy="5056938"/>
          </a:xfrm>
        </p:spPr>
        <p:txBody>
          <a:bodyPr>
            <a:normAutofit/>
          </a:bodyPr>
          <a:lstStyle/>
          <a:p>
            <a:pPr marL="0" lvl="0" indent="0" algn="just" fontAlgn="base">
              <a:lnSpc>
                <a:spcPct val="100000"/>
              </a:lnSpc>
              <a:spcBef>
                <a:spcPct val="0"/>
              </a:spcBef>
              <a:buClr>
                <a:srgbClr val="003366"/>
              </a:buClr>
              <a:buNone/>
              <a:defRPr/>
            </a:pPr>
            <a:r>
              <a:rPr lang="cs-CZ" sz="2000" b="1" dirty="0">
                <a:solidFill>
                  <a:srgbClr val="0070C0"/>
                </a:solidFill>
                <a:latin typeface="Arial" charset="0"/>
              </a:rPr>
              <a:t>01_01_01_Podpora budování a obnovy infrastruktury obce</a:t>
            </a:r>
          </a:p>
          <a:p>
            <a:pPr marL="0" indent="0" algn="just" fontAlgn="base">
              <a:lnSpc>
                <a:spcPct val="100000"/>
              </a:lnSpc>
              <a:spcBef>
                <a:spcPct val="0"/>
              </a:spcBef>
              <a:buClr>
                <a:srgbClr val="003366"/>
              </a:buClr>
              <a:buNone/>
              <a:defRPr/>
            </a:pPr>
            <a:r>
              <a:rPr lang="cs-CZ" sz="2000" dirty="0">
                <a:solidFill>
                  <a:srgbClr val="0070C0"/>
                </a:solidFill>
                <a:latin typeface="Arial" charset="0"/>
              </a:rPr>
              <a:t>Kritéria hodnocení žádostí:</a:t>
            </a:r>
          </a:p>
          <a:p>
            <a:pPr marL="0" indent="0" algn="just" fontAlgn="base">
              <a:lnSpc>
                <a:spcPct val="100000"/>
              </a:lnSpc>
              <a:spcBef>
                <a:spcPct val="0"/>
              </a:spcBef>
              <a:buClr>
                <a:srgbClr val="003366"/>
              </a:buClr>
              <a:buNone/>
              <a:defRPr/>
            </a:pPr>
            <a:r>
              <a:rPr lang="cs-CZ" sz="2000" dirty="0">
                <a:solidFill>
                  <a:srgbClr val="0070C0"/>
                </a:solidFill>
                <a:latin typeface="Arial" charset="0"/>
              </a:rPr>
              <a:t>         </a:t>
            </a:r>
          </a:p>
          <a:p>
            <a:pPr marL="0" indent="0" algn="just" fontAlgn="base">
              <a:lnSpc>
                <a:spcPct val="100000"/>
              </a:lnSpc>
              <a:spcBef>
                <a:spcPct val="0"/>
              </a:spcBef>
              <a:buClr>
                <a:srgbClr val="003366"/>
              </a:buClr>
              <a:buNone/>
              <a:defRPr/>
            </a:pPr>
            <a:endParaRPr lang="cs-CZ" sz="2000" dirty="0">
              <a:solidFill>
                <a:srgbClr val="0070C0"/>
              </a:solidFill>
              <a:latin typeface="Arial" charset="0"/>
            </a:endParaRPr>
          </a:p>
          <a:p>
            <a:pPr marL="0" indent="0" algn="just" fontAlgn="base">
              <a:lnSpc>
                <a:spcPct val="100000"/>
              </a:lnSpc>
              <a:spcBef>
                <a:spcPct val="0"/>
              </a:spcBef>
              <a:buClr>
                <a:srgbClr val="003366"/>
              </a:buClr>
              <a:buNone/>
              <a:defRPr/>
            </a:pPr>
            <a:endParaRPr lang="cs-CZ" sz="2000" dirty="0">
              <a:solidFill>
                <a:srgbClr val="0070C0"/>
              </a:solidFill>
              <a:latin typeface="Arial" charset="0"/>
            </a:endParaRPr>
          </a:p>
          <a:p>
            <a:pPr marL="0" indent="0" algn="just" fontAlgn="base">
              <a:lnSpc>
                <a:spcPct val="100000"/>
              </a:lnSpc>
              <a:spcBef>
                <a:spcPct val="0"/>
              </a:spcBef>
              <a:buClr>
                <a:srgbClr val="003366"/>
              </a:buClr>
              <a:buNone/>
              <a:defRPr/>
            </a:pPr>
            <a:endParaRPr lang="cs-CZ" sz="2000" dirty="0">
              <a:solidFill>
                <a:srgbClr val="0070C0"/>
              </a:solidFill>
              <a:latin typeface="Arial" charset="0"/>
            </a:endParaRPr>
          </a:p>
          <a:p>
            <a:pPr marL="0" indent="0" algn="just" fontAlgn="base">
              <a:lnSpc>
                <a:spcPct val="100000"/>
              </a:lnSpc>
              <a:spcBef>
                <a:spcPct val="0"/>
              </a:spcBef>
              <a:buClr>
                <a:srgbClr val="003366"/>
              </a:buClr>
              <a:buNone/>
              <a:defRPr/>
            </a:pPr>
            <a:endParaRPr lang="cs-CZ" sz="2000" dirty="0">
              <a:solidFill>
                <a:srgbClr val="0070C0"/>
              </a:solidFill>
              <a:latin typeface="Arial" charset="0"/>
            </a:endParaRPr>
          </a:p>
          <a:p>
            <a:pPr algn="just" fontAlgn="base">
              <a:lnSpc>
                <a:spcPct val="100000"/>
              </a:lnSpc>
              <a:spcBef>
                <a:spcPct val="0"/>
              </a:spcBef>
              <a:buClr>
                <a:srgbClr val="003366"/>
              </a:buClr>
              <a:buFont typeface="Wingdings" panose="05000000000000000000" pitchFamily="2" charset="2"/>
              <a:buChar char="§"/>
              <a:defRPr/>
            </a:pPr>
            <a:endParaRPr lang="cs-CZ" sz="2000" dirty="0">
              <a:solidFill>
                <a:srgbClr val="0070C0"/>
              </a:solidFill>
              <a:latin typeface="Arial" charset="0"/>
            </a:endParaRPr>
          </a:p>
          <a:p>
            <a:pPr algn="just" fontAlgn="base">
              <a:lnSpc>
                <a:spcPct val="100000"/>
              </a:lnSpc>
              <a:spcBef>
                <a:spcPct val="0"/>
              </a:spcBef>
              <a:buClr>
                <a:srgbClr val="003366"/>
              </a:buClr>
              <a:buFont typeface="Wingdings" panose="05000000000000000000" pitchFamily="2" charset="2"/>
              <a:buChar char="§"/>
              <a:defRPr/>
            </a:pPr>
            <a:endParaRPr lang="cs-CZ" sz="2000" dirty="0">
              <a:solidFill>
                <a:srgbClr val="0070C0"/>
              </a:solidFill>
              <a:latin typeface="Arial" charset="0"/>
            </a:endParaRPr>
          </a:p>
          <a:p>
            <a:pPr algn="just" fontAlgn="base">
              <a:lnSpc>
                <a:spcPct val="100000"/>
              </a:lnSpc>
              <a:spcBef>
                <a:spcPct val="0"/>
              </a:spcBef>
              <a:buClr>
                <a:srgbClr val="003366"/>
              </a:buClr>
              <a:defRPr/>
            </a:pPr>
            <a:endParaRPr lang="cs-CZ" sz="2000" dirty="0">
              <a:solidFill>
                <a:srgbClr val="0070C0"/>
              </a:solidFill>
              <a:latin typeface="Arial" charset="0"/>
            </a:endParaRPr>
          </a:p>
          <a:p>
            <a:pPr marL="0" indent="0">
              <a:buNone/>
            </a:pPr>
            <a:endParaRPr lang="cs-CZ" sz="1400" dirty="0">
              <a:solidFill>
                <a:schemeClr val="tx2"/>
              </a:solidFill>
              <a:latin typeface="Inter" panose="02000503000000020004" pitchFamily="2" charset="0"/>
              <a:ea typeface="Inter" panose="02000503000000020004" pitchFamily="2" charset="0"/>
            </a:endParaRPr>
          </a:p>
        </p:txBody>
      </p:sp>
      <p:sp>
        <p:nvSpPr>
          <p:cNvPr id="6" name="Zástupný symbol pro číslo snímku 5">
            <a:extLst>
              <a:ext uri="{FF2B5EF4-FFF2-40B4-BE49-F238E27FC236}">
                <a16:creationId xmlns:a16="http://schemas.microsoft.com/office/drawing/2014/main" id="{8F97B5B9-D8B0-F645-A37F-C2085B5EC2FC}"/>
              </a:ext>
            </a:extLst>
          </p:cNvPr>
          <p:cNvSpPr>
            <a:spLocks noGrp="1"/>
          </p:cNvSpPr>
          <p:nvPr>
            <p:ph type="sldNum" sz="quarter" idx="12"/>
          </p:nvPr>
        </p:nvSpPr>
        <p:spPr/>
        <p:txBody>
          <a:bodyPr/>
          <a:lstStyle/>
          <a:p>
            <a:fld id="{F756C1FA-8DED-774F-A9BF-965BD70CC5BD}" type="slidenum">
              <a:rPr lang="cs-CZ" smtClean="0">
                <a:solidFill>
                  <a:schemeClr val="tx2"/>
                </a:solidFill>
              </a:rPr>
              <a:t>20</a:t>
            </a:fld>
            <a:endParaRPr lang="cs-CZ" dirty="0">
              <a:solidFill>
                <a:schemeClr val="tx2"/>
              </a:solidFill>
            </a:endParaRPr>
          </a:p>
        </p:txBody>
      </p:sp>
      <p:graphicFrame>
        <p:nvGraphicFramePr>
          <p:cNvPr id="3" name="Tabulka 2">
            <a:extLst>
              <a:ext uri="{FF2B5EF4-FFF2-40B4-BE49-F238E27FC236}">
                <a16:creationId xmlns:a16="http://schemas.microsoft.com/office/drawing/2014/main" id="{90DBB311-4C2F-5F2D-81CB-8F66A99DCAF1}"/>
              </a:ext>
            </a:extLst>
          </p:cNvPr>
          <p:cNvGraphicFramePr>
            <a:graphicFrameLocks noGrp="1"/>
          </p:cNvGraphicFramePr>
          <p:nvPr>
            <p:extLst>
              <p:ext uri="{D42A27DB-BD31-4B8C-83A1-F6EECF244321}">
                <p14:modId xmlns:p14="http://schemas.microsoft.com/office/powerpoint/2010/main" val="3199790665"/>
              </p:ext>
            </p:extLst>
          </p:nvPr>
        </p:nvGraphicFramePr>
        <p:xfrm>
          <a:off x="2111835" y="2320482"/>
          <a:ext cx="7744684" cy="3498427"/>
        </p:xfrm>
        <a:graphic>
          <a:graphicData uri="http://schemas.openxmlformats.org/drawingml/2006/table">
            <a:tbl>
              <a:tblPr firstRow="1" firstCol="1" bandRow="1">
                <a:tableStyleId>{5C22544A-7EE6-4342-B048-85BDC9FD1C3A}</a:tableStyleId>
              </a:tblPr>
              <a:tblGrid>
                <a:gridCol w="1082627">
                  <a:extLst>
                    <a:ext uri="{9D8B030D-6E8A-4147-A177-3AD203B41FA5}">
                      <a16:colId xmlns:a16="http://schemas.microsoft.com/office/drawing/2014/main" val="1422730541"/>
                    </a:ext>
                  </a:extLst>
                </a:gridCol>
                <a:gridCol w="4940135">
                  <a:extLst>
                    <a:ext uri="{9D8B030D-6E8A-4147-A177-3AD203B41FA5}">
                      <a16:colId xmlns:a16="http://schemas.microsoft.com/office/drawing/2014/main" val="890981310"/>
                    </a:ext>
                  </a:extLst>
                </a:gridCol>
                <a:gridCol w="1721922">
                  <a:extLst>
                    <a:ext uri="{9D8B030D-6E8A-4147-A177-3AD203B41FA5}">
                      <a16:colId xmlns:a16="http://schemas.microsoft.com/office/drawing/2014/main" val="3449283945"/>
                    </a:ext>
                  </a:extLst>
                </a:gridCol>
              </a:tblGrid>
              <a:tr h="867157">
                <a:tc>
                  <a:txBody>
                    <a:bodyPr/>
                    <a:lstStyle/>
                    <a:p>
                      <a:pPr marL="540385" indent="-540385" algn="ctr">
                        <a:lnSpc>
                          <a:spcPct val="107000"/>
                        </a:lnSpc>
                        <a:spcAft>
                          <a:spcPts val="600"/>
                        </a:spcAft>
                        <a:tabLst>
                          <a:tab pos="2576195" algn="ctr"/>
                        </a:tabLst>
                      </a:pPr>
                      <a:r>
                        <a:rPr lang="cs-CZ" sz="1200" dirty="0">
                          <a:solidFill>
                            <a:schemeClr val="bg1"/>
                          </a:solidFill>
                          <a:effectLst/>
                          <a:latin typeface="Arial" panose="020B0604020202020204" pitchFamily="34" charset="0"/>
                          <a:cs typeface="Arial" panose="020B0604020202020204" pitchFamily="34" charset="0"/>
                        </a:rPr>
                        <a:t>C2</a:t>
                      </a:r>
                      <a:endParaRPr lang="cs-CZ" sz="12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1266" marR="41266" marT="0" marB="0" anchor="ctr"/>
                </a:tc>
                <a:tc>
                  <a:txBody>
                    <a:bodyPr/>
                    <a:lstStyle/>
                    <a:p>
                      <a:pPr marL="0" indent="-540385" algn="just">
                        <a:lnSpc>
                          <a:spcPct val="107000"/>
                        </a:lnSpc>
                        <a:spcAft>
                          <a:spcPts val="600"/>
                        </a:spcAft>
                        <a:tabLst>
                          <a:tab pos="2576195" algn="ctr"/>
                        </a:tabLst>
                      </a:pPr>
                      <a:r>
                        <a:rPr lang="cs-CZ" sz="1200" dirty="0">
                          <a:solidFill>
                            <a:schemeClr val="tx1"/>
                          </a:solidFill>
                          <a:effectLst/>
                          <a:latin typeface="Arial" panose="020B0604020202020204" pitchFamily="34" charset="0"/>
                          <a:cs typeface="Arial" panose="020B0604020202020204" pitchFamily="34" charset="0"/>
                        </a:rPr>
                        <a:t>Posouzení regionálního významu projektu z pohledu poskytovatele – vazba projektu na rozvoj hospodářsky a sociálně ohrožených území kraje</a:t>
                      </a:r>
                      <a:endParaRPr lang="cs-CZ"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1266" marR="41266" marT="0" marB="0" anchor="ctr">
                    <a:solidFill>
                      <a:srgbClr val="CBD1DF"/>
                    </a:solidFill>
                  </a:tcPr>
                </a:tc>
                <a:tc>
                  <a:txBody>
                    <a:bodyPr/>
                    <a:lstStyle/>
                    <a:p>
                      <a:pPr marL="540385" indent="-540385" algn="ctr">
                        <a:lnSpc>
                          <a:spcPct val="107000"/>
                        </a:lnSpc>
                        <a:spcAft>
                          <a:spcPts val="600"/>
                        </a:spcAft>
                      </a:pPr>
                      <a:r>
                        <a:rPr lang="cs-CZ" sz="1200" dirty="0">
                          <a:solidFill>
                            <a:schemeClr val="tx1"/>
                          </a:solidFill>
                          <a:effectLst/>
                          <a:latin typeface="Arial" panose="020B0604020202020204" pitchFamily="34" charset="0"/>
                          <a:cs typeface="Arial" panose="020B0604020202020204" pitchFamily="34" charset="0"/>
                        </a:rPr>
                        <a:t>Počet bodů (max. 10):</a:t>
                      </a:r>
                      <a:endParaRPr lang="cs-CZ"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1266" marR="41266" marT="0" marB="0" anchor="ctr">
                    <a:solidFill>
                      <a:srgbClr val="CBD1DF"/>
                    </a:solidFill>
                  </a:tcPr>
                </a:tc>
                <a:extLst>
                  <a:ext uri="{0D108BD9-81ED-4DB2-BD59-A6C34878D82A}">
                    <a16:rowId xmlns:a16="http://schemas.microsoft.com/office/drawing/2014/main" val="2952979825"/>
                  </a:ext>
                </a:extLst>
              </a:tr>
              <a:tr h="877090">
                <a:tc rowSpan="3">
                  <a:txBody>
                    <a:bodyPr/>
                    <a:lstStyle/>
                    <a:p>
                      <a:pPr marL="540385" indent="-540385" algn="l">
                        <a:lnSpc>
                          <a:spcPct val="107000"/>
                        </a:lnSpc>
                        <a:spcAft>
                          <a:spcPts val="600"/>
                        </a:spcAft>
                        <a:tabLst>
                          <a:tab pos="2576195" algn="ctr"/>
                        </a:tabLst>
                      </a:pPr>
                      <a:r>
                        <a:rPr lang="cs-CZ" sz="1200" dirty="0">
                          <a:effectLst/>
                          <a:latin typeface="Arial" panose="020B0604020202020204" pitchFamily="34" charset="0"/>
                          <a:cs typeface="Arial" panose="020B0604020202020204" pitchFamily="34" charset="0"/>
                        </a:rPr>
                        <a:t> </a:t>
                      </a:r>
                      <a:endParaRPr lang="cs-CZ" sz="1200" dirty="0">
                        <a:effectLst/>
                        <a:latin typeface="Arial" panose="020B0604020202020204" pitchFamily="34" charset="0"/>
                        <a:ea typeface="Calibri" panose="020F0502020204030204" pitchFamily="34" charset="0"/>
                        <a:cs typeface="Arial" panose="020B0604020202020204" pitchFamily="34" charset="0"/>
                      </a:endParaRPr>
                    </a:p>
                  </a:txBody>
                  <a:tcPr marL="41266" marR="41266" marT="0" marB="0" anchor="ctr"/>
                </a:tc>
                <a:tc>
                  <a:txBody>
                    <a:bodyPr/>
                    <a:lstStyle/>
                    <a:p>
                      <a:pPr marL="0" indent="-540385" algn="just">
                        <a:lnSpc>
                          <a:spcPct val="107000"/>
                        </a:lnSpc>
                        <a:tabLst>
                          <a:tab pos="2576195" algn="ctr"/>
                        </a:tabLst>
                      </a:pPr>
                      <a:r>
                        <a:rPr lang="cs-CZ" sz="1200" dirty="0">
                          <a:effectLst/>
                          <a:latin typeface="Arial" panose="020B0604020202020204" pitchFamily="34" charset="0"/>
                          <a:cs typeface="Arial" panose="020B0604020202020204" pitchFamily="34" charset="0"/>
                        </a:rPr>
                        <a:t>Projekt je realizován na území obce, která je negativně hodnocena v obou pilířích Soudržnost společenství/Hospodářský rozvoj</a:t>
                      </a:r>
                      <a:endParaRPr lang="cs-CZ" sz="1200" dirty="0">
                        <a:effectLst/>
                        <a:latin typeface="Arial" panose="020B0604020202020204" pitchFamily="34" charset="0"/>
                        <a:ea typeface="Calibri" panose="020F0502020204030204" pitchFamily="34" charset="0"/>
                        <a:cs typeface="Arial" panose="020B0604020202020204" pitchFamily="34" charset="0"/>
                      </a:endParaRPr>
                    </a:p>
                  </a:txBody>
                  <a:tcPr marL="41266" marR="41266" marT="0" marB="0" anchor="ctr"/>
                </a:tc>
                <a:tc>
                  <a:txBody>
                    <a:bodyPr/>
                    <a:lstStyle/>
                    <a:p>
                      <a:pPr marL="540385" indent="-540385" algn="ctr">
                        <a:lnSpc>
                          <a:spcPct val="115000"/>
                        </a:lnSpc>
                      </a:pPr>
                      <a:r>
                        <a:rPr lang="cs-CZ" sz="1200" dirty="0">
                          <a:effectLst/>
                          <a:latin typeface="Arial" panose="020B0604020202020204" pitchFamily="34" charset="0"/>
                          <a:cs typeface="Arial" panose="020B0604020202020204" pitchFamily="34" charset="0"/>
                        </a:rPr>
                        <a:t>10</a:t>
                      </a:r>
                      <a:endParaRPr lang="cs-CZ" sz="1200" dirty="0">
                        <a:effectLst/>
                        <a:latin typeface="Arial" panose="020B0604020202020204" pitchFamily="34" charset="0"/>
                        <a:ea typeface="Calibri" panose="020F0502020204030204" pitchFamily="34" charset="0"/>
                        <a:cs typeface="Arial" panose="020B0604020202020204" pitchFamily="34" charset="0"/>
                      </a:endParaRPr>
                    </a:p>
                  </a:txBody>
                  <a:tcPr marL="41266" marR="41266" marT="0" marB="0" anchor="ctr"/>
                </a:tc>
                <a:extLst>
                  <a:ext uri="{0D108BD9-81ED-4DB2-BD59-A6C34878D82A}">
                    <a16:rowId xmlns:a16="http://schemas.microsoft.com/office/drawing/2014/main" val="1928660697"/>
                  </a:ext>
                </a:extLst>
              </a:tr>
              <a:tr h="877090">
                <a:tc vMerge="1">
                  <a:txBody>
                    <a:bodyPr/>
                    <a:lstStyle/>
                    <a:p>
                      <a:endParaRPr lang="cs-CZ"/>
                    </a:p>
                  </a:txBody>
                  <a:tcPr/>
                </a:tc>
                <a:tc>
                  <a:txBody>
                    <a:bodyPr/>
                    <a:lstStyle/>
                    <a:p>
                      <a:pPr marL="0" indent="-540385" algn="just">
                        <a:lnSpc>
                          <a:spcPct val="107000"/>
                        </a:lnSpc>
                        <a:tabLst>
                          <a:tab pos="2576195" algn="ctr"/>
                        </a:tabLst>
                      </a:pPr>
                      <a:r>
                        <a:rPr lang="cs-CZ" sz="1200" dirty="0">
                          <a:effectLst/>
                          <a:latin typeface="Arial" panose="020B0604020202020204" pitchFamily="34" charset="0"/>
                          <a:cs typeface="Arial" panose="020B0604020202020204" pitchFamily="34" charset="0"/>
                        </a:rPr>
                        <a:t>Projekt je realizován na území obce, která je negativně hodnocena v jednom pilíři ze Soudržnost společenství/Hospodářský rozvoj</a:t>
                      </a:r>
                      <a:endParaRPr lang="cs-CZ" sz="1200" dirty="0">
                        <a:effectLst/>
                        <a:latin typeface="Arial" panose="020B0604020202020204" pitchFamily="34" charset="0"/>
                        <a:ea typeface="Calibri" panose="020F0502020204030204" pitchFamily="34" charset="0"/>
                        <a:cs typeface="Arial" panose="020B0604020202020204" pitchFamily="34" charset="0"/>
                      </a:endParaRPr>
                    </a:p>
                  </a:txBody>
                  <a:tcPr marL="41266" marR="41266" marT="0" marB="0" anchor="ctr"/>
                </a:tc>
                <a:tc>
                  <a:txBody>
                    <a:bodyPr/>
                    <a:lstStyle/>
                    <a:p>
                      <a:pPr marL="540385" indent="-540385" algn="ctr">
                        <a:lnSpc>
                          <a:spcPct val="115000"/>
                        </a:lnSpc>
                      </a:pPr>
                      <a:r>
                        <a:rPr lang="cs-CZ" sz="1200" dirty="0">
                          <a:effectLst/>
                          <a:latin typeface="Arial" panose="020B0604020202020204" pitchFamily="34" charset="0"/>
                          <a:cs typeface="Arial" panose="020B0604020202020204" pitchFamily="34" charset="0"/>
                        </a:rPr>
                        <a:t>7</a:t>
                      </a:r>
                      <a:endParaRPr lang="cs-CZ" sz="1200" dirty="0">
                        <a:effectLst/>
                        <a:latin typeface="Arial" panose="020B0604020202020204" pitchFamily="34" charset="0"/>
                        <a:ea typeface="Calibri" panose="020F0502020204030204" pitchFamily="34" charset="0"/>
                        <a:cs typeface="Arial" panose="020B0604020202020204" pitchFamily="34" charset="0"/>
                      </a:endParaRPr>
                    </a:p>
                  </a:txBody>
                  <a:tcPr marL="41266" marR="41266" marT="0" marB="0" anchor="ctr"/>
                </a:tc>
                <a:extLst>
                  <a:ext uri="{0D108BD9-81ED-4DB2-BD59-A6C34878D82A}">
                    <a16:rowId xmlns:a16="http://schemas.microsoft.com/office/drawing/2014/main" val="2684679798"/>
                  </a:ext>
                </a:extLst>
              </a:tr>
              <a:tr h="877090">
                <a:tc vMerge="1">
                  <a:txBody>
                    <a:bodyPr/>
                    <a:lstStyle/>
                    <a:p>
                      <a:endParaRPr lang="cs-CZ"/>
                    </a:p>
                  </a:txBody>
                  <a:tcPr/>
                </a:tc>
                <a:tc>
                  <a:txBody>
                    <a:bodyPr/>
                    <a:lstStyle/>
                    <a:p>
                      <a:pPr marL="0" indent="-540385" algn="just">
                        <a:lnSpc>
                          <a:spcPct val="107000"/>
                        </a:lnSpc>
                        <a:tabLst>
                          <a:tab pos="2576195" algn="ctr"/>
                        </a:tabLst>
                      </a:pPr>
                      <a:r>
                        <a:rPr lang="cs-CZ" sz="1200" dirty="0">
                          <a:effectLst/>
                          <a:latin typeface="Arial" panose="020B0604020202020204" pitchFamily="34" charset="0"/>
                          <a:cs typeface="Arial" panose="020B0604020202020204" pitchFamily="34" charset="0"/>
                        </a:rPr>
                        <a:t>Projekt je realizován na území obce, která není negativně hodnocena ani v jednom pilíři Soudržnost společenství/Hospodářský rozvoj</a:t>
                      </a:r>
                      <a:endParaRPr lang="cs-CZ" sz="1200" dirty="0">
                        <a:effectLst/>
                        <a:latin typeface="Arial" panose="020B0604020202020204" pitchFamily="34" charset="0"/>
                        <a:ea typeface="Calibri" panose="020F0502020204030204" pitchFamily="34" charset="0"/>
                        <a:cs typeface="Arial" panose="020B0604020202020204" pitchFamily="34" charset="0"/>
                      </a:endParaRPr>
                    </a:p>
                  </a:txBody>
                  <a:tcPr marL="41266" marR="41266" marT="0" marB="0" anchor="ctr"/>
                </a:tc>
                <a:tc>
                  <a:txBody>
                    <a:bodyPr/>
                    <a:lstStyle/>
                    <a:p>
                      <a:pPr marL="540385" indent="-540385" algn="ctr">
                        <a:lnSpc>
                          <a:spcPct val="115000"/>
                        </a:lnSpc>
                      </a:pPr>
                      <a:r>
                        <a:rPr lang="cs-CZ" sz="1200" dirty="0">
                          <a:effectLst/>
                          <a:latin typeface="Arial" panose="020B0604020202020204" pitchFamily="34" charset="0"/>
                          <a:cs typeface="Arial" panose="020B0604020202020204" pitchFamily="34" charset="0"/>
                        </a:rPr>
                        <a:t>3</a:t>
                      </a:r>
                      <a:endParaRPr lang="cs-CZ" sz="1200" dirty="0">
                        <a:effectLst/>
                        <a:latin typeface="Arial" panose="020B0604020202020204" pitchFamily="34" charset="0"/>
                        <a:ea typeface="Calibri" panose="020F0502020204030204" pitchFamily="34" charset="0"/>
                        <a:cs typeface="Arial" panose="020B0604020202020204" pitchFamily="34" charset="0"/>
                      </a:endParaRPr>
                    </a:p>
                  </a:txBody>
                  <a:tcPr marL="41266" marR="41266" marT="0" marB="0" anchor="ctr"/>
                </a:tc>
                <a:extLst>
                  <a:ext uri="{0D108BD9-81ED-4DB2-BD59-A6C34878D82A}">
                    <a16:rowId xmlns:a16="http://schemas.microsoft.com/office/drawing/2014/main" val="3570610557"/>
                  </a:ext>
                </a:extLst>
              </a:tr>
            </a:tbl>
          </a:graphicData>
        </a:graphic>
      </p:graphicFrame>
    </p:spTree>
    <p:extLst>
      <p:ext uri="{BB962C8B-B14F-4D97-AF65-F5344CB8AC3E}">
        <p14:creationId xmlns:p14="http://schemas.microsoft.com/office/powerpoint/2010/main" val="2040564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cký objekt 6">
            <a:extLst>
              <a:ext uri="{FF2B5EF4-FFF2-40B4-BE49-F238E27FC236}">
                <a16:creationId xmlns:a16="http://schemas.microsoft.com/office/drawing/2014/main" id="{7F005F39-F40F-D346-82E7-15471EBD534F}"/>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0" y="0"/>
            <a:ext cx="2111835" cy="1521065"/>
          </a:xfrm>
          <a:prstGeom prst="rect">
            <a:avLst/>
          </a:prstGeom>
        </p:spPr>
      </p:pic>
      <p:sp>
        <p:nvSpPr>
          <p:cNvPr id="18" name="Nadpis 17">
            <a:extLst>
              <a:ext uri="{FF2B5EF4-FFF2-40B4-BE49-F238E27FC236}">
                <a16:creationId xmlns:a16="http://schemas.microsoft.com/office/drawing/2014/main" id="{85D1CE5D-F808-2E45-8B02-BFE390F67473}"/>
              </a:ext>
            </a:extLst>
          </p:cNvPr>
          <p:cNvSpPr>
            <a:spLocks noGrp="1"/>
          </p:cNvSpPr>
          <p:nvPr>
            <p:ph type="title"/>
          </p:nvPr>
        </p:nvSpPr>
        <p:spPr>
          <a:xfrm>
            <a:off x="1042737" y="593558"/>
            <a:ext cx="10732168" cy="705854"/>
          </a:xfrm>
        </p:spPr>
        <p:txBody>
          <a:bodyPr anchor="t">
            <a:normAutofit/>
          </a:bodyPr>
          <a:lstStyle/>
          <a:p>
            <a:pPr algn="ctr"/>
            <a:r>
              <a:rPr lang="cs-CZ" sz="3200" b="1" dirty="0">
                <a:solidFill>
                  <a:schemeClr val="tx2"/>
                </a:solidFill>
                <a:latin typeface="Calibri" panose="020F0502020204030204" pitchFamily="34" charset="0"/>
                <a:ea typeface="Inter" panose="02000503000000020004" pitchFamily="2" charset="0"/>
                <a:cs typeface="Calibri" panose="020F0502020204030204" pitchFamily="34" charset="0"/>
              </a:rPr>
              <a:t>Program obnovy venkova Olomouckého kraje</a:t>
            </a:r>
          </a:p>
        </p:txBody>
      </p:sp>
      <p:sp>
        <p:nvSpPr>
          <p:cNvPr id="19" name="Zástupný obsah 18">
            <a:extLst>
              <a:ext uri="{FF2B5EF4-FFF2-40B4-BE49-F238E27FC236}">
                <a16:creationId xmlns:a16="http://schemas.microsoft.com/office/drawing/2014/main" id="{EAB38407-8379-8D4F-A618-E21007843527}"/>
              </a:ext>
            </a:extLst>
          </p:cNvPr>
          <p:cNvSpPr>
            <a:spLocks noGrp="1"/>
          </p:cNvSpPr>
          <p:nvPr>
            <p:ph idx="1"/>
          </p:nvPr>
        </p:nvSpPr>
        <p:spPr>
          <a:xfrm>
            <a:off x="838200" y="1299412"/>
            <a:ext cx="10515600" cy="5278591"/>
          </a:xfrm>
        </p:spPr>
        <p:txBody>
          <a:bodyPr>
            <a:normAutofit/>
          </a:bodyPr>
          <a:lstStyle/>
          <a:p>
            <a:pPr marL="0" lvl="0" indent="0" algn="just" fontAlgn="base">
              <a:lnSpc>
                <a:spcPct val="100000"/>
              </a:lnSpc>
              <a:spcBef>
                <a:spcPct val="0"/>
              </a:spcBef>
              <a:buClr>
                <a:srgbClr val="003366"/>
              </a:buClr>
              <a:buNone/>
              <a:defRPr/>
            </a:pPr>
            <a:r>
              <a:rPr lang="cs-CZ" sz="2000" b="1" dirty="0">
                <a:solidFill>
                  <a:srgbClr val="0070C0"/>
                </a:solidFill>
                <a:latin typeface="Arial" charset="0"/>
              </a:rPr>
              <a:t>01_01_01_Podpora budování a obnovy infrastruktury obce</a:t>
            </a:r>
          </a:p>
          <a:p>
            <a:pPr marL="0" indent="0" algn="just" fontAlgn="base">
              <a:lnSpc>
                <a:spcPct val="100000"/>
              </a:lnSpc>
              <a:spcBef>
                <a:spcPct val="0"/>
              </a:spcBef>
              <a:buClr>
                <a:srgbClr val="003366"/>
              </a:buClr>
              <a:buNone/>
              <a:defRPr/>
            </a:pPr>
            <a:r>
              <a:rPr lang="cs-CZ" sz="2000" dirty="0">
                <a:solidFill>
                  <a:srgbClr val="0070C0"/>
                </a:solidFill>
                <a:latin typeface="Arial" charset="0"/>
              </a:rPr>
              <a:t>Kritérium C2 Posouzení regionálního významu z pohledu poskytovatele – vazba projektu na rozvoj hospodářsky a sociálně ohrožených území kraje:</a:t>
            </a:r>
          </a:p>
          <a:p>
            <a:pPr marL="0" indent="0" algn="just" fontAlgn="base">
              <a:lnSpc>
                <a:spcPct val="100000"/>
              </a:lnSpc>
              <a:spcBef>
                <a:spcPct val="0"/>
              </a:spcBef>
              <a:buClr>
                <a:srgbClr val="003366"/>
              </a:buClr>
              <a:buNone/>
              <a:defRPr/>
            </a:pPr>
            <a:r>
              <a:rPr lang="cs-CZ" sz="2000" dirty="0">
                <a:solidFill>
                  <a:srgbClr val="0070C0"/>
                </a:solidFill>
                <a:latin typeface="Arial" charset="0"/>
              </a:rPr>
              <a:t>         </a:t>
            </a:r>
          </a:p>
          <a:p>
            <a:pPr marL="0" indent="0" algn="just" fontAlgn="base">
              <a:lnSpc>
                <a:spcPct val="100000"/>
              </a:lnSpc>
              <a:spcBef>
                <a:spcPct val="0"/>
              </a:spcBef>
              <a:buClr>
                <a:srgbClr val="003366"/>
              </a:buClr>
              <a:buNone/>
              <a:defRPr/>
            </a:pPr>
            <a:endParaRPr lang="cs-CZ" sz="2000" dirty="0">
              <a:solidFill>
                <a:srgbClr val="0070C0"/>
              </a:solidFill>
              <a:latin typeface="Arial" charset="0"/>
            </a:endParaRPr>
          </a:p>
          <a:p>
            <a:pPr marL="0" indent="0" algn="just" fontAlgn="base">
              <a:lnSpc>
                <a:spcPct val="100000"/>
              </a:lnSpc>
              <a:spcBef>
                <a:spcPct val="0"/>
              </a:spcBef>
              <a:buClr>
                <a:srgbClr val="003366"/>
              </a:buClr>
              <a:buNone/>
              <a:defRPr/>
            </a:pPr>
            <a:endParaRPr lang="cs-CZ" sz="2000" dirty="0">
              <a:solidFill>
                <a:srgbClr val="0070C0"/>
              </a:solidFill>
              <a:latin typeface="Arial" charset="0"/>
            </a:endParaRPr>
          </a:p>
          <a:p>
            <a:pPr marL="0" indent="0" algn="just" fontAlgn="base">
              <a:lnSpc>
                <a:spcPct val="100000"/>
              </a:lnSpc>
              <a:spcBef>
                <a:spcPct val="0"/>
              </a:spcBef>
              <a:buClr>
                <a:srgbClr val="003366"/>
              </a:buClr>
              <a:buNone/>
              <a:defRPr/>
            </a:pPr>
            <a:endParaRPr lang="cs-CZ" sz="2000" dirty="0">
              <a:solidFill>
                <a:srgbClr val="0070C0"/>
              </a:solidFill>
              <a:latin typeface="Arial" charset="0"/>
            </a:endParaRPr>
          </a:p>
          <a:p>
            <a:pPr marL="0" indent="0" algn="just" fontAlgn="base">
              <a:lnSpc>
                <a:spcPct val="100000"/>
              </a:lnSpc>
              <a:spcBef>
                <a:spcPct val="0"/>
              </a:spcBef>
              <a:buClr>
                <a:srgbClr val="003366"/>
              </a:buClr>
              <a:buNone/>
              <a:defRPr/>
            </a:pPr>
            <a:endParaRPr lang="cs-CZ" sz="2000" dirty="0">
              <a:solidFill>
                <a:srgbClr val="0070C0"/>
              </a:solidFill>
              <a:latin typeface="Arial" charset="0"/>
            </a:endParaRPr>
          </a:p>
          <a:p>
            <a:pPr algn="just" fontAlgn="base">
              <a:lnSpc>
                <a:spcPct val="100000"/>
              </a:lnSpc>
              <a:spcBef>
                <a:spcPct val="0"/>
              </a:spcBef>
              <a:buClr>
                <a:srgbClr val="003366"/>
              </a:buClr>
              <a:buFont typeface="Wingdings" panose="05000000000000000000" pitchFamily="2" charset="2"/>
              <a:buChar char="§"/>
              <a:defRPr/>
            </a:pPr>
            <a:endParaRPr lang="cs-CZ" sz="2000" dirty="0">
              <a:solidFill>
                <a:srgbClr val="0070C0"/>
              </a:solidFill>
              <a:latin typeface="Arial" charset="0"/>
            </a:endParaRPr>
          </a:p>
          <a:p>
            <a:pPr algn="just" fontAlgn="base">
              <a:lnSpc>
                <a:spcPct val="100000"/>
              </a:lnSpc>
              <a:spcBef>
                <a:spcPct val="0"/>
              </a:spcBef>
              <a:buClr>
                <a:srgbClr val="003366"/>
              </a:buClr>
              <a:buFont typeface="Wingdings" panose="05000000000000000000" pitchFamily="2" charset="2"/>
              <a:buChar char="§"/>
              <a:defRPr/>
            </a:pPr>
            <a:endParaRPr lang="cs-CZ" sz="2000" dirty="0">
              <a:solidFill>
                <a:srgbClr val="0070C0"/>
              </a:solidFill>
              <a:latin typeface="Arial" charset="0"/>
            </a:endParaRPr>
          </a:p>
          <a:p>
            <a:pPr algn="just" fontAlgn="base">
              <a:lnSpc>
                <a:spcPct val="100000"/>
              </a:lnSpc>
              <a:spcBef>
                <a:spcPct val="0"/>
              </a:spcBef>
              <a:buClr>
                <a:srgbClr val="003366"/>
              </a:buClr>
              <a:defRPr/>
            </a:pPr>
            <a:endParaRPr lang="cs-CZ" sz="2000" dirty="0">
              <a:solidFill>
                <a:srgbClr val="0070C0"/>
              </a:solidFill>
              <a:latin typeface="Arial" charset="0"/>
            </a:endParaRPr>
          </a:p>
          <a:p>
            <a:pPr marL="0" indent="0">
              <a:buNone/>
            </a:pPr>
            <a:endParaRPr lang="cs-CZ" sz="1400" dirty="0">
              <a:solidFill>
                <a:schemeClr val="tx2"/>
              </a:solidFill>
              <a:latin typeface="Inter" panose="02000503000000020004" pitchFamily="2" charset="0"/>
              <a:ea typeface="Inter" panose="02000503000000020004" pitchFamily="2" charset="0"/>
            </a:endParaRPr>
          </a:p>
        </p:txBody>
      </p:sp>
      <p:sp>
        <p:nvSpPr>
          <p:cNvPr id="6" name="Zástupný symbol pro číslo snímku 5">
            <a:extLst>
              <a:ext uri="{FF2B5EF4-FFF2-40B4-BE49-F238E27FC236}">
                <a16:creationId xmlns:a16="http://schemas.microsoft.com/office/drawing/2014/main" id="{8F97B5B9-D8B0-F645-A37F-C2085B5EC2FC}"/>
              </a:ext>
            </a:extLst>
          </p:cNvPr>
          <p:cNvSpPr>
            <a:spLocks noGrp="1"/>
          </p:cNvSpPr>
          <p:nvPr>
            <p:ph type="sldNum" sz="quarter" idx="12"/>
          </p:nvPr>
        </p:nvSpPr>
        <p:spPr/>
        <p:txBody>
          <a:bodyPr/>
          <a:lstStyle/>
          <a:p>
            <a:fld id="{F756C1FA-8DED-774F-A9BF-965BD70CC5BD}" type="slidenum">
              <a:rPr lang="cs-CZ" smtClean="0">
                <a:solidFill>
                  <a:schemeClr val="tx2"/>
                </a:solidFill>
              </a:rPr>
              <a:t>21</a:t>
            </a:fld>
            <a:endParaRPr lang="cs-CZ" dirty="0">
              <a:solidFill>
                <a:schemeClr val="tx2"/>
              </a:solidFill>
            </a:endParaRPr>
          </a:p>
        </p:txBody>
      </p:sp>
      <p:pic>
        <p:nvPicPr>
          <p:cNvPr id="2" name="Obrázek 1"/>
          <p:cNvPicPr>
            <a:picLocks noChangeAspect="1"/>
          </p:cNvPicPr>
          <p:nvPr/>
        </p:nvPicPr>
        <p:blipFill>
          <a:blip r:embed="rId4"/>
          <a:stretch>
            <a:fillRect/>
          </a:stretch>
        </p:blipFill>
        <p:spPr>
          <a:xfrm>
            <a:off x="7384667" y="2005266"/>
            <a:ext cx="3627996" cy="4852734"/>
          </a:xfrm>
          <a:prstGeom prst="rect">
            <a:avLst/>
          </a:prstGeom>
        </p:spPr>
      </p:pic>
      <p:pic>
        <p:nvPicPr>
          <p:cNvPr id="4" name="Obrázek 3"/>
          <p:cNvPicPr>
            <a:picLocks noChangeAspect="1"/>
          </p:cNvPicPr>
          <p:nvPr/>
        </p:nvPicPr>
        <p:blipFill>
          <a:blip r:embed="rId5"/>
          <a:stretch>
            <a:fillRect/>
          </a:stretch>
        </p:blipFill>
        <p:spPr>
          <a:xfrm>
            <a:off x="696375" y="2246273"/>
            <a:ext cx="5110868" cy="2116347"/>
          </a:xfrm>
          <a:prstGeom prst="rect">
            <a:avLst/>
          </a:prstGeom>
        </p:spPr>
      </p:pic>
      <p:pic>
        <p:nvPicPr>
          <p:cNvPr id="5" name="Obrázek 4"/>
          <p:cNvPicPr>
            <a:picLocks noChangeAspect="1"/>
          </p:cNvPicPr>
          <p:nvPr/>
        </p:nvPicPr>
        <p:blipFill>
          <a:blip r:embed="rId6"/>
          <a:stretch>
            <a:fillRect/>
          </a:stretch>
        </p:blipFill>
        <p:spPr>
          <a:xfrm>
            <a:off x="696374" y="4358983"/>
            <a:ext cx="4674528" cy="2433519"/>
          </a:xfrm>
          <a:prstGeom prst="rect">
            <a:avLst/>
          </a:prstGeom>
        </p:spPr>
      </p:pic>
    </p:spTree>
    <p:extLst>
      <p:ext uri="{BB962C8B-B14F-4D97-AF65-F5344CB8AC3E}">
        <p14:creationId xmlns:p14="http://schemas.microsoft.com/office/powerpoint/2010/main" val="23197080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cký objekt 6">
            <a:extLst>
              <a:ext uri="{FF2B5EF4-FFF2-40B4-BE49-F238E27FC236}">
                <a16:creationId xmlns:a16="http://schemas.microsoft.com/office/drawing/2014/main" id="{7F005F39-F40F-D346-82E7-15471EBD534F}"/>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0" y="0"/>
            <a:ext cx="2111835" cy="1521065"/>
          </a:xfrm>
          <a:prstGeom prst="rect">
            <a:avLst/>
          </a:prstGeom>
        </p:spPr>
      </p:pic>
      <p:sp>
        <p:nvSpPr>
          <p:cNvPr id="18" name="Nadpis 17">
            <a:extLst>
              <a:ext uri="{FF2B5EF4-FFF2-40B4-BE49-F238E27FC236}">
                <a16:creationId xmlns:a16="http://schemas.microsoft.com/office/drawing/2014/main" id="{85D1CE5D-F808-2E45-8B02-BFE390F67473}"/>
              </a:ext>
            </a:extLst>
          </p:cNvPr>
          <p:cNvSpPr>
            <a:spLocks noGrp="1"/>
          </p:cNvSpPr>
          <p:nvPr>
            <p:ph type="title"/>
          </p:nvPr>
        </p:nvSpPr>
        <p:spPr>
          <a:xfrm>
            <a:off x="1042737" y="593558"/>
            <a:ext cx="10732168" cy="705854"/>
          </a:xfrm>
        </p:spPr>
        <p:txBody>
          <a:bodyPr anchor="t">
            <a:normAutofit/>
          </a:bodyPr>
          <a:lstStyle/>
          <a:p>
            <a:pPr algn="ctr"/>
            <a:r>
              <a:rPr lang="cs-CZ" sz="3200" b="1" dirty="0">
                <a:solidFill>
                  <a:schemeClr val="tx2"/>
                </a:solidFill>
                <a:latin typeface="Calibri" panose="020F0502020204030204" pitchFamily="34" charset="0"/>
                <a:ea typeface="Inter" panose="02000503000000020004" pitchFamily="2" charset="0"/>
                <a:cs typeface="Calibri" panose="020F0502020204030204" pitchFamily="34" charset="0"/>
              </a:rPr>
              <a:t>Program obnovy venkova Olomouckého kraje</a:t>
            </a:r>
          </a:p>
        </p:txBody>
      </p:sp>
      <p:sp>
        <p:nvSpPr>
          <p:cNvPr id="19" name="Zástupný obsah 18">
            <a:extLst>
              <a:ext uri="{FF2B5EF4-FFF2-40B4-BE49-F238E27FC236}">
                <a16:creationId xmlns:a16="http://schemas.microsoft.com/office/drawing/2014/main" id="{EAB38407-8379-8D4F-A618-E21007843527}"/>
              </a:ext>
            </a:extLst>
          </p:cNvPr>
          <p:cNvSpPr>
            <a:spLocks noGrp="1"/>
          </p:cNvSpPr>
          <p:nvPr>
            <p:ph idx="1"/>
          </p:nvPr>
        </p:nvSpPr>
        <p:spPr>
          <a:xfrm>
            <a:off x="838200" y="1299412"/>
            <a:ext cx="10515600" cy="5278591"/>
          </a:xfrm>
        </p:spPr>
        <p:txBody>
          <a:bodyPr>
            <a:normAutofit/>
          </a:bodyPr>
          <a:lstStyle/>
          <a:p>
            <a:pPr marL="0" lvl="0" indent="0" algn="just" fontAlgn="base">
              <a:lnSpc>
                <a:spcPct val="100000"/>
              </a:lnSpc>
              <a:spcBef>
                <a:spcPct val="0"/>
              </a:spcBef>
              <a:buClr>
                <a:srgbClr val="003366"/>
              </a:buClr>
              <a:buNone/>
              <a:defRPr/>
            </a:pPr>
            <a:r>
              <a:rPr lang="cs-CZ" sz="2000" b="1" dirty="0">
                <a:solidFill>
                  <a:srgbClr val="0070C0"/>
                </a:solidFill>
                <a:latin typeface="Arial" charset="0"/>
              </a:rPr>
              <a:t>01_01_01_Podpora budování a obnovy infrastruktury obce</a:t>
            </a:r>
          </a:p>
          <a:p>
            <a:pPr marL="0" indent="0" algn="just" fontAlgn="base">
              <a:lnSpc>
                <a:spcPct val="100000"/>
              </a:lnSpc>
              <a:spcBef>
                <a:spcPct val="0"/>
              </a:spcBef>
              <a:buClr>
                <a:srgbClr val="003366"/>
              </a:buClr>
              <a:buNone/>
              <a:defRPr/>
            </a:pPr>
            <a:r>
              <a:rPr lang="cs-CZ" sz="2000" dirty="0">
                <a:solidFill>
                  <a:srgbClr val="0070C0"/>
                </a:solidFill>
                <a:latin typeface="Arial" charset="0"/>
              </a:rPr>
              <a:t>Kritérium C2 Posouzení regionálního významu z pohledu poskytovatele – vazba projektu na rozvoj hospodářsky a sociálně ohrožených území kraje:</a:t>
            </a:r>
          </a:p>
          <a:p>
            <a:pPr marL="0" indent="0" algn="just" fontAlgn="base">
              <a:lnSpc>
                <a:spcPct val="100000"/>
              </a:lnSpc>
              <a:spcBef>
                <a:spcPct val="0"/>
              </a:spcBef>
              <a:buClr>
                <a:srgbClr val="003366"/>
              </a:buClr>
              <a:buNone/>
              <a:defRPr/>
            </a:pPr>
            <a:r>
              <a:rPr lang="cs-CZ" sz="2000" dirty="0">
                <a:solidFill>
                  <a:srgbClr val="0070C0"/>
                </a:solidFill>
                <a:latin typeface="Arial" charset="0"/>
              </a:rPr>
              <a:t>         </a:t>
            </a:r>
          </a:p>
          <a:p>
            <a:pPr marL="0" indent="0" algn="just" fontAlgn="base">
              <a:lnSpc>
                <a:spcPct val="100000"/>
              </a:lnSpc>
              <a:spcBef>
                <a:spcPct val="0"/>
              </a:spcBef>
              <a:buClr>
                <a:srgbClr val="003366"/>
              </a:buClr>
              <a:buNone/>
              <a:defRPr/>
            </a:pPr>
            <a:endParaRPr lang="cs-CZ" sz="2000" dirty="0">
              <a:solidFill>
                <a:srgbClr val="0070C0"/>
              </a:solidFill>
              <a:latin typeface="Arial" charset="0"/>
            </a:endParaRPr>
          </a:p>
          <a:p>
            <a:pPr marL="0" indent="0" algn="just" fontAlgn="base">
              <a:lnSpc>
                <a:spcPct val="100000"/>
              </a:lnSpc>
              <a:spcBef>
                <a:spcPct val="0"/>
              </a:spcBef>
              <a:buClr>
                <a:srgbClr val="003366"/>
              </a:buClr>
              <a:buNone/>
              <a:defRPr/>
            </a:pPr>
            <a:endParaRPr lang="cs-CZ" sz="2000" dirty="0">
              <a:solidFill>
                <a:srgbClr val="0070C0"/>
              </a:solidFill>
              <a:latin typeface="Arial" charset="0"/>
            </a:endParaRPr>
          </a:p>
          <a:p>
            <a:pPr marL="0" indent="0" algn="just" fontAlgn="base">
              <a:lnSpc>
                <a:spcPct val="100000"/>
              </a:lnSpc>
              <a:spcBef>
                <a:spcPct val="0"/>
              </a:spcBef>
              <a:buClr>
                <a:srgbClr val="003366"/>
              </a:buClr>
              <a:buNone/>
              <a:defRPr/>
            </a:pPr>
            <a:endParaRPr lang="cs-CZ" sz="2000" dirty="0">
              <a:solidFill>
                <a:srgbClr val="0070C0"/>
              </a:solidFill>
              <a:latin typeface="Arial" charset="0"/>
            </a:endParaRPr>
          </a:p>
          <a:p>
            <a:pPr marL="0" indent="0" algn="just" fontAlgn="base">
              <a:lnSpc>
                <a:spcPct val="100000"/>
              </a:lnSpc>
              <a:spcBef>
                <a:spcPct val="0"/>
              </a:spcBef>
              <a:buClr>
                <a:srgbClr val="003366"/>
              </a:buClr>
              <a:buNone/>
              <a:defRPr/>
            </a:pPr>
            <a:endParaRPr lang="cs-CZ" sz="2000" dirty="0">
              <a:solidFill>
                <a:srgbClr val="0070C0"/>
              </a:solidFill>
              <a:latin typeface="Arial" charset="0"/>
            </a:endParaRPr>
          </a:p>
          <a:p>
            <a:pPr algn="just" fontAlgn="base">
              <a:lnSpc>
                <a:spcPct val="100000"/>
              </a:lnSpc>
              <a:spcBef>
                <a:spcPct val="0"/>
              </a:spcBef>
              <a:buClr>
                <a:srgbClr val="003366"/>
              </a:buClr>
              <a:buFont typeface="Wingdings" panose="05000000000000000000" pitchFamily="2" charset="2"/>
              <a:buChar char="§"/>
              <a:defRPr/>
            </a:pPr>
            <a:endParaRPr lang="cs-CZ" sz="2000" dirty="0">
              <a:solidFill>
                <a:srgbClr val="0070C0"/>
              </a:solidFill>
              <a:latin typeface="Arial" charset="0"/>
            </a:endParaRPr>
          </a:p>
          <a:p>
            <a:pPr algn="just" fontAlgn="base">
              <a:lnSpc>
                <a:spcPct val="100000"/>
              </a:lnSpc>
              <a:spcBef>
                <a:spcPct val="0"/>
              </a:spcBef>
              <a:buClr>
                <a:srgbClr val="003366"/>
              </a:buClr>
              <a:buFont typeface="Wingdings" panose="05000000000000000000" pitchFamily="2" charset="2"/>
              <a:buChar char="§"/>
              <a:defRPr/>
            </a:pPr>
            <a:endParaRPr lang="cs-CZ" sz="2000" dirty="0">
              <a:solidFill>
                <a:srgbClr val="0070C0"/>
              </a:solidFill>
              <a:latin typeface="Arial" charset="0"/>
            </a:endParaRPr>
          </a:p>
          <a:p>
            <a:pPr algn="just" fontAlgn="base">
              <a:lnSpc>
                <a:spcPct val="100000"/>
              </a:lnSpc>
              <a:spcBef>
                <a:spcPct val="0"/>
              </a:spcBef>
              <a:buClr>
                <a:srgbClr val="003366"/>
              </a:buClr>
              <a:defRPr/>
            </a:pPr>
            <a:endParaRPr lang="cs-CZ" sz="2000" dirty="0">
              <a:solidFill>
                <a:srgbClr val="0070C0"/>
              </a:solidFill>
              <a:latin typeface="Arial" charset="0"/>
            </a:endParaRPr>
          </a:p>
          <a:p>
            <a:pPr marL="0" indent="0">
              <a:buNone/>
            </a:pPr>
            <a:endParaRPr lang="cs-CZ" sz="1400" dirty="0">
              <a:solidFill>
                <a:schemeClr val="tx2"/>
              </a:solidFill>
              <a:latin typeface="Inter" panose="02000503000000020004" pitchFamily="2" charset="0"/>
              <a:ea typeface="Inter" panose="02000503000000020004" pitchFamily="2" charset="0"/>
            </a:endParaRPr>
          </a:p>
        </p:txBody>
      </p:sp>
      <p:sp>
        <p:nvSpPr>
          <p:cNvPr id="6" name="Zástupný symbol pro číslo snímku 5">
            <a:extLst>
              <a:ext uri="{FF2B5EF4-FFF2-40B4-BE49-F238E27FC236}">
                <a16:creationId xmlns:a16="http://schemas.microsoft.com/office/drawing/2014/main" id="{8F97B5B9-D8B0-F645-A37F-C2085B5EC2FC}"/>
              </a:ext>
            </a:extLst>
          </p:cNvPr>
          <p:cNvSpPr>
            <a:spLocks noGrp="1"/>
          </p:cNvSpPr>
          <p:nvPr>
            <p:ph type="sldNum" sz="quarter" idx="12"/>
          </p:nvPr>
        </p:nvSpPr>
        <p:spPr/>
        <p:txBody>
          <a:bodyPr/>
          <a:lstStyle/>
          <a:p>
            <a:fld id="{F756C1FA-8DED-774F-A9BF-965BD70CC5BD}" type="slidenum">
              <a:rPr lang="cs-CZ" smtClean="0">
                <a:solidFill>
                  <a:schemeClr val="tx2"/>
                </a:solidFill>
              </a:rPr>
              <a:t>22</a:t>
            </a:fld>
            <a:endParaRPr lang="cs-CZ" dirty="0">
              <a:solidFill>
                <a:schemeClr val="tx2"/>
              </a:solidFill>
            </a:endParaRPr>
          </a:p>
        </p:txBody>
      </p:sp>
      <p:pic>
        <p:nvPicPr>
          <p:cNvPr id="3" name="Obrázek 2"/>
          <p:cNvPicPr>
            <a:picLocks noChangeAspect="1"/>
          </p:cNvPicPr>
          <p:nvPr/>
        </p:nvPicPr>
        <p:blipFill>
          <a:blip r:embed="rId4"/>
          <a:stretch>
            <a:fillRect/>
          </a:stretch>
        </p:blipFill>
        <p:spPr>
          <a:xfrm>
            <a:off x="215220" y="2242160"/>
            <a:ext cx="3298426" cy="4659027"/>
          </a:xfrm>
          <a:prstGeom prst="rect">
            <a:avLst/>
          </a:prstGeom>
        </p:spPr>
      </p:pic>
      <p:pic>
        <p:nvPicPr>
          <p:cNvPr id="8" name="Obrázek 7"/>
          <p:cNvPicPr>
            <a:picLocks noChangeAspect="1"/>
          </p:cNvPicPr>
          <p:nvPr/>
        </p:nvPicPr>
        <p:blipFill>
          <a:blip r:embed="rId5"/>
          <a:stretch>
            <a:fillRect/>
          </a:stretch>
        </p:blipFill>
        <p:spPr>
          <a:xfrm>
            <a:off x="3533536" y="2226918"/>
            <a:ext cx="3298426" cy="4662937"/>
          </a:xfrm>
          <a:prstGeom prst="rect">
            <a:avLst/>
          </a:prstGeom>
        </p:spPr>
      </p:pic>
      <p:pic>
        <p:nvPicPr>
          <p:cNvPr id="9" name="Obrázek 8"/>
          <p:cNvPicPr>
            <a:picLocks noChangeAspect="1"/>
          </p:cNvPicPr>
          <p:nvPr/>
        </p:nvPicPr>
        <p:blipFill>
          <a:blip r:embed="rId6"/>
          <a:stretch>
            <a:fillRect/>
          </a:stretch>
        </p:blipFill>
        <p:spPr>
          <a:xfrm>
            <a:off x="6858604" y="2464375"/>
            <a:ext cx="5167146" cy="2279781"/>
          </a:xfrm>
          <a:prstGeom prst="rect">
            <a:avLst/>
          </a:prstGeom>
        </p:spPr>
      </p:pic>
    </p:spTree>
    <p:extLst>
      <p:ext uri="{BB962C8B-B14F-4D97-AF65-F5344CB8AC3E}">
        <p14:creationId xmlns:p14="http://schemas.microsoft.com/office/powerpoint/2010/main" val="32297550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cký objekt 6">
            <a:extLst>
              <a:ext uri="{FF2B5EF4-FFF2-40B4-BE49-F238E27FC236}">
                <a16:creationId xmlns:a16="http://schemas.microsoft.com/office/drawing/2014/main" id="{7F005F39-F40F-D346-82E7-15471EBD534F}"/>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0" y="0"/>
            <a:ext cx="2111835" cy="1521065"/>
          </a:xfrm>
          <a:prstGeom prst="rect">
            <a:avLst/>
          </a:prstGeom>
        </p:spPr>
      </p:pic>
      <p:sp>
        <p:nvSpPr>
          <p:cNvPr id="18" name="Nadpis 17">
            <a:extLst>
              <a:ext uri="{FF2B5EF4-FFF2-40B4-BE49-F238E27FC236}">
                <a16:creationId xmlns:a16="http://schemas.microsoft.com/office/drawing/2014/main" id="{85D1CE5D-F808-2E45-8B02-BFE390F67473}"/>
              </a:ext>
            </a:extLst>
          </p:cNvPr>
          <p:cNvSpPr>
            <a:spLocks noGrp="1"/>
          </p:cNvSpPr>
          <p:nvPr>
            <p:ph type="title"/>
          </p:nvPr>
        </p:nvSpPr>
        <p:spPr>
          <a:xfrm>
            <a:off x="1042737" y="593558"/>
            <a:ext cx="10732168" cy="705854"/>
          </a:xfrm>
        </p:spPr>
        <p:txBody>
          <a:bodyPr anchor="t">
            <a:normAutofit/>
          </a:bodyPr>
          <a:lstStyle/>
          <a:p>
            <a:pPr algn="ctr"/>
            <a:r>
              <a:rPr lang="cs-CZ" sz="3200" b="1" dirty="0">
                <a:solidFill>
                  <a:schemeClr val="tx2"/>
                </a:solidFill>
                <a:latin typeface="Calibri" panose="020F0502020204030204" pitchFamily="34" charset="0"/>
                <a:ea typeface="Inter" panose="02000503000000020004" pitchFamily="2" charset="0"/>
                <a:cs typeface="Calibri" panose="020F0502020204030204" pitchFamily="34" charset="0"/>
              </a:rPr>
              <a:t>Program obnovy venkova Olomouckého kraje</a:t>
            </a:r>
          </a:p>
        </p:txBody>
      </p:sp>
      <p:sp>
        <p:nvSpPr>
          <p:cNvPr id="19" name="Zástupný obsah 18">
            <a:extLst>
              <a:ext uri="{FF2B5EF4-FFF2-40B4-BE49-F238E27FC236}">
                <a16:creationId xmlns:a16="http://schemas.microsoft.com/office/drawing/2014/main" id="{EAB38407-8379-8D4F-A618-E21007843527}"/>
              </a:ext>
            </a:extLst>
          </p:cNvPr>
          <p:cNvSpPr>
            <a:spLocks noGrp="1"/>
          </p:cNvSpPr>
          <p:nvPr>
            <p:ph idx="1"/>
          </p:nvPr>
        </p:nvSpPr>
        <p:spPr>
          <a:xfrm>
            <a:off x="838200" y="1521065"/>
            <a:ext cx="10515600" cy="5056938"/>
          </a:xfrm>
        </p:spPr>
        <p:txBody>
          <a:bodyPr>
            <a:normAutofit fontScale="92500" lnSpcReduction="20000"/>
          </a:bodyPr>
          <a:lstStyle/>
          <a:p>
            <a:pPr marL="0" lvl="0" indent="0" algn="just" fontAlgn="base">
              <a:lnSpc>
                <a:spcPct val="100000"/>
              </a:lnSpc>
              <a:spcBef>
                <a:spcPts val="600"/>
              </a:spcBef>
              <a:buClr>
                <a:srgbClr val="003366"/>
              </a:buClr>
              <a:buNone/>
              <a:defRPr/>
            </a:pPr>
            <a:r>
              <a:rPr lang="cs-CZ" sz="2000" b="1" dirty="0">
                <a:solidFill>
                  <a:srgbClr val="0070C0"/>
                </a:solidFill>
                <a:latin typeface="Arial" charset="0"/>
              </a:rPr>
              <a:t>       01_01_02_Podpora zpracování územně plánovací dokumentace - návrh</a:t>
            </a:r>
          </a:p>
          <a:p>
            <a:pPr marL="0" lvl="0" indent="0" algn="just" fontAlgn="base">
              <a:lnSpc>
                <a:spcPct val="100000"/>
              </a:lnSpc>
              <a:spcBef>
                <a:spcPts val="600"/>
              </a:spcBef>
              <a:buClr>
                <a:srgbClr val="003366"/>
              </a:buClr>
              <a:buNone/>
              <a:defRPr/>
            </a:pPr>
            <a:endParaRPr lang="cs-CZ" sz="500" b="1" dirty="0">
              <a:solidFill>
                <a:srgbClr val="0070C0"/>
              </a:solidFill>
              <a:latin typeface="Arial" charset="0"/>
            </a:endParaRPr>
          </a:p>
          <a:p>
            <a:pPr lvl="1" fontAlgn="base">
              <a:lnSpc>
                <a:spcPct val="100000"/>
              </a:lnSpc>
              <a:spcBef>
                <a:spcPct val="0"/>
              </a:spcBef>
              <a:spcAft>
                <a:spcPct val="0"/>
              </a:spcAft>
              <a:buClr>
                <a:srgbClr val="003366"/>
              </a:buClr>
              <a:defRPr/>
            </a:pPr>
            <a:r>
              <a:rPr lang="cs-CZ" sz="1800" dirty="0">
                <a:solidFill>
                  <a:srgbClr val="0070C0"/>
                </a:solidFill>
                <a:latin typeface="Arial" charset="0"/>
              </a:rPr>
              <a:t>Alokace – 1 mil. Kč</a:t>
            </a:r>
          </a:p>
          <a:p>
            <a:pPr lvl="1" fontAlgn="base">
              <a:lnSpc>
                <a:spcPct val="100000"/>
              </a:lnSpc>
              <a:spcBef>
                <a:spcPct val="0"/>
              </a:spcBef>
              <a:spcAft>
                <a:spcPct val="0"/>
              </a:spcAft>
              <a:buClr>
                <a:srgbClr val="003366"/>
              </a:buClr>
              <a:defRPr/>
            </a:pPr>
            <a:r>
              <a:rPr lang="cs-CZ" sz="1800" dirty="0">
                <a:solidFill>
                  <a:srgbClr val="0070C0"/>
                </a:solidFill>
                <a:latin typeface="Arial" charset="0"/>
              </a:rPr>
              <a:t>Žadatelem může být pouze obec do 2 000 obyvatel</a:t>
            </a:r>
          </a:p>
          <a:p>
            <a:pPr lvl="1" fontAlgn="base">
              <a:lnSpc>
                <a:spcPct val="100000"/>
              </a:lnSpc>
              <a:spcBef>
                <a:spcPct val="0"/>
              </a:spcBef>
              <a:spcAft>
                <a:spcPct val="0"/>
              </a:spcAft>
              <a:buClr>
                <a:srgbClr val="003366"/>
              </a:buClr>
              <a:defRPr/>
            </a:pPr>
            <a:r>
              <a:rPr lang="cs-CZ" sz="1800" dirty="0">
                <a:solidFill>
                  <a:srgbClr val="0070C0"/>
                </a:solidFill>
                <a:latin typeface="Arial" charset="0"/>
              </a:rPr>
              <a:t>Minimální výše dotace: 50 tis. Kč</a:t>
            </a:r>
          </a:p>
          <a:p>
            <a:pPr lvl="1" fontAlgn="base">
              <a:lnSpc>
                <a:spcPct val="100000"/>
              </a:lnSpc>
              <a:spcBef>
                <a:spcPct val="0"/>
              </a:spcBef>
              <a:spcAft>
                <a:spcPct val="0"/>
              </a:spcAft>
              <a:buClr>
                <a:srgbClr val="003366"/>
              </a:buClr>
              <a:defRPr/>
            </a:pPr>
            <a:r>
              <a:rPr lang="cs-CZ" sz="1800" dirty="0">
                <a:solidFill>
                  <a:srgbClr val="0070C0"/>
                </a:solidFill>
                <a:latin typeface="Arial" charset="0"/>
              </a:rPr>
              <a:t>Maximální výše dotace: 200 tis. Kč</a:t>
            </a:r>
          </a:p>
          <a:p>
            <a:pPr lvl="1" fontAlgn="base">
              <a:lnSpc>
                <a:spcPct val="100000"/>
              </a:lnSpc>
              <a:spcBef>
                <a:spcPct val="0"/>
              </a:spcBef>
              <a:spcAft>
                <a:spcPct val="0"/>
              </a:spcAft>
              <a:buClr>
                <a:srgbClr val="003366"/>
              </a:buClr>
              <a:defRPr/>
            </a:pPr>
            <a:r>
              <a:rPr lang="cs-CZ" sz="1800" dirty="0">
                <a:solidFill>
                  <a:srgbClr val="0070C0"/>
                </a:solidFill>
                <a:latin typeface="Arial" charset="0"/>
              </a:rPr>
              <a:t>Investice</a:t>
            </a:r>
          </a:p>
          <a:p>
            <a:pPr lvl="1" fontAlgn="base">
              <a:lnSpc>
                <a:spcPct val="100000"/>
              </a:lnSpc>
              <a:spcBef>
                <a:spcPct val="0"/>
              </a:spcBef>
              <a:spcAft>
                <a:spcPct val="0"/>
              </a:spcAft>
              <a:buClr>
                <a:srgbClr val="003366"/>
              </a:buClr>
              <a:defRPr/>
            </a:pPr>
            <a:r>
              <a:rPr lang="cs-CZ" sz="1800" dirty="0">
                <a:solidFill>
                  <a:srgbClr val="0070C0"/>
                </a:solidFill>
                <a:latin typeface="Arial" charset="0"/>
              </a:rPr>
              <a:t>Spoluúčast žadatele, pro obce do 1 000 obyvatel 50 % a pro obce od 1 001 do 2 000 obyvatel 60 %</a:t>
            </a:r>
          </a:p>
          <a:p>
            <a:pPr lvl="1" algn="just" fontAlgn="base">
              <a:lnSpc>
                <a:spcPct val="100000"/>
              </a:lnSpc>
              <a:spcBef>
                <a:spcPct val="0"/>
              </a:spcBef>
              <a:spcAft>
                <a:spcPct val="0"/>
              </a:spcAft>
              <a:buClr>
                <a:srgbClr val="003366"/>
              </a:buClr>
              <a:defRPr/>
            </a:pPr>
            <a:r>
              <a:rPr lang="cs-CZ" sz="1800" dirty="0">
                <a:solidFill>
                  <a:srgbClr val="0070C0"/>
                </a:solidFill>
                <a:latin typeface="Arial" charset="0"/>
              </a:rPr>
              <a:t>Podpora zpracování územně plánovací dokumentace obce, která bude v souladu se zákonem č. 183/2006 Sb., o územním plánování a stavebním řádu (stavební zákon), ve znění pozdějších předpisů, včetně prováděcích vyhlášek, aktuálním metodickým pokynem vydaným Ministerstvem pro místní rozvoj s názvem Standard vybraných částí územního plánu, případně aktuální metodikou pro digitální zpracování územních plánů v MINIS a metodickým doporučením Olomouckého kraje pro zavedení MINIS:</a:t>
            </a:r>
          </a:p>
          <a:p>
            <a:pPr lvl="2" algn="just" fontAlgn="base">
              <a:lnSpc>
                <a:spcPct val="100000"/>
              </a:lnSpc>
              <a:spcBef>
                <a:spcPct val="0"/>
              </a:spcBef>
              <a:spcAft>
                <a:spcPct val="0"/>
              </a:spcAft>
              <a:buClr>
                <a:srgbClr val="003366"/>
              </a:buClr>
              <a:defRPr/>
            </a:pPr>
            <a:r>
              <a:rPr lang="cs-CZ" sz="1800" dirty="0">
                <a:solidFill>
                  <a:srgbClr val="0070C0"/>
                </a:solidFill>
                <a:latin typeface="Arial" charset="0"/>
              </a:rPr>
              <a:t>zpracování územního plánu</a:t>
            </a:r>
          </a:p>
          <a:p>
            <a:pPr lvl="2" algn="just" fontAlgn="base">
              <a:lnSpc>
                <a:spcPct val="100000"/>
              </a:lnSpc>
              <a:spcBef>
                <a:spcPct val="0"/>
              </a:spcBef>
              <a:spcAft>
                <a:spcPct val="0"/>
              </a:spcAft>
              <a:buClr>
                <a:srgbClr val="003366"/>
              </a:buClr>
              <a:defRPr/>
            </a:pPr>
            <a:r>
              <a:rPr lang="cs-CZ" sz="1800" dirty="0">
                <a:solidFill>
                  <a:srgbClr val="0070C0"/>
                </a:solidFill>
                <a:latin typeface="Arial" charset="0"/>
              </a:rPr>
              <a:t>zpracování návrhu a úprav návrhů (jednotlivé etapy) územního plánu podle stavebního zákona včetně odůvodnění a vyhodnocení vlivů na udržitelný rozvoj území, včetně vyhodnocení vlivů na životní prostředí (pokud se zpracovává)</a:t>
            </a:r>
          </a:p>
          <a:p>
            <a:pPr lvl="2" algn="just" fontAlgn="base">
              <a:lnSpc>
                <a:spcPct val="100000"/>
              </a:lnSpc>
              <a:spcBef>
                <a:spcPct val="0"/>
              </a:spcBef>
              <a:spcAft>
                <a:spcPct val="0"/>
              </a:spcAft>
              <a:buClr>
                <a:srgbClr val="003366"/>
              </a:buClr>
              <a:defRPr/>
            </a:pPr>
            <a:r>
              <a:rPr lang="cs-CZ" sz="1800" dirty="0">
                <a:solidFill>
                  <a:srgbClr val="0070C0"/>
                </a:solidFill>
                <a:latin typeface="Arial" charset="0"/>
              </a:rPr>
              <a:t>zpracování změny územního plánu (i zkráceným postupem) jen pokud byla vyvolána objektivními změnami v území, včetně vyhotovení úplného znění </a:t>
            </a:r>
          </a:p>
          <a:p>
            <a:pPr lvl="2" algn="just" fontAlgn="base">
              <a:lnSpc>
                <a:spcPct val="100000"/>
              </a:lnSpc>
              <a:spcBef>
                <a:spcPct val="0"/>
              </a:spcBef>
              <a:spcAft>
                <a:spcPct val="0"/>
              </a:spcAft>
              <a:buClr>
                <a:srgbClr val="003366"/>
              </a:buClr>
              <a:defRPr/>
            </a:pPr>
            <a:r>
              <a:rPr lang="cs-CZ" sz="1800" dirty="0">
                <a:solidFill>
                  <a:srgbClr val="0070C0"/>
                </a:solidFill>
                <a:latin typeface="Arial" charset="0"/>
              </a:rPr>
              <a:t>pořízení úplného znění po změnách územního plánu</a:t>
            </a:r>
          </a:p>
          <a:p>
            <a:pPr lvl="2" algn="just" fontAlgn="base">
              <a:lnSpc>
                <a:spcPct val="100000"/>
              </a:lnSpc>
              <a:spcBef>
                <a:spcPct val="0"/>
              </a:spcBef>
              <a:spcAft>
                <a:spcPct val="0"/>
              </a:spcAft>
              <a:buClr>
                <a:srgbClr val="003366"/>
              </a:buClr>
              <a:defRPr/>
            </a:pPr>
            <a:r>
              <a:rPr lang="cs-CZ" sz="1800" dirty="0">
                <a:solidFill>
                  <a:srgbClr val="0070C0"/>
                </a:solidFill>
                <a:latin typeface="Arial" charset="0"/>
              </a:rPr>
              <a:t>zpracování regulačního plánu obce</a:t>
            </a:r>
            <a:endParaRPr lang="cs-CZ" sz="1400" dirty="0">
              <a:solidFill>
                <a:schemeClr val="tx2"/>
              </a:solidFill>
              <a:latin typeface="Inter" panose="02000503000000020004" pitchFamily="2" charset="0"/>
              <a:ea typeface="Inter" panose="02000503000000020004" pitchFamily="2" charset="0"/>
            </a:endParaRPr>
          </a:p>
        </p:txBody>
      </p:sp>
      <p:sp>
        <p:nvSpPr>
          <p:cNvPr id="6" name="Zástupný symbol pro číslo snímku 5">
            <a:extLst>
              <a:ext uri="{FF2B5EF4-FFF2-40B4-BE49-F238E27FC236}">
                <a16:creationId xmlns:a16="http://schemas.microsoft.com/office/drawing/2014/main" id="{8F97B5B9-D8B0-F645-A37F-C2085B5EC2FC}"/>
              </a:ext>
            </a:extLst>
          </p:cNvPr>
          <p:cNvSpPr>
            <a:spLocks noGrp="1"/>
          </p:cNvSpPr>
          <p:nvPr>
            <p:ph type="sldNum" sz="quarter" idx="12"/>
          </p:nvPr>
        </p:nvSpPr>
        <p:spPr/>
        <p:txBody>
          <a:bodyPr/>
          <a:lstStyle/>
          <a:p>
            <a:fld id="{F756C1FA-8DED-774F-A9BF-965BD70CC5BD}" type="slidenum">
              <a:rPr lang="cs-CZ" smtClean="0">
                <a:solidFill>
                  <a:schemeClr val="tx2"/>
                </a:solidFill>
              </a:rPr>
              <a:t>23</a:t>
            </a:fld>
            <a:endParaRPr lang="cs-CZ" dirty="0">
              <a:solidFill>
                <a:schemeClr val="tx2"/>
              </a:solidFill>
            </a:endParaRPr>
          </a:p>
        </p:txBody>
      </p:sp>
    </p:spTree>
    <p:extLst>
      <p:ext uri="{BB962C8B-B14F-4D97-AF65-F5344CB8AC3E}">
        <p14:creationId xmlns:p14="http://schemas.microsoft.com/office/powerpoint/2010/main" val="35399226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cký objekt 6">
            <a:extLst>
              <a:ext uri="{FF2B5EF4-FFF2-40B4-BE49-F238E27FC236}">
                <a16:creationId xmlns:a16="http://schemas.microsoft.com/office/drawing/2014/main" id="{7F005F39-F40F-D346-82E7-15471EBD534F}"/>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0" y="0"/>
            <a:ext cx="2111835" cy="1521065"/>
          </a:xfrm>
          <a:prstGeom prst="rect">
            <a:avLst/>
          </a:prstGeom>
        </p:spPr>
      </p:pic>
      <p:sp>
        <p:nvSpPr>
          <p:cNvPr id="18" name="Nadpis 17">
            <a:extLst>
              <a:ext uri="{FF2B5EF4-FFF2-40B4-BE49-F238E27FC236}">
                <a16:creationId xmlns:a16="http://schemas.microsoft.com/office/drawing/2014/main" id="{85D1CE5D-F808-2E45-8B02-BFE390F67473}"/>
              </a:ext>
            </a:extLst>
          </p:cNvPr>
          <p:cNvSpPr>
            <a:spLocks noGrp="1"/>
          </p:cNvSpPr>
          <p:nvPr>
            <p:ph type="title"/>
          </p:nvPr>
        </p:nvSpPr>
        <p:spPr>
          <a:xfrm>
            <a:off x="1042737" y="593558"/>
            <a:ext cx="10732168" cy="705854"/>
          </a:xfrm>
        </p:spPr>
        <p:txBody>
          <a:bodyPr anchor="t">
            <a:normAutofit/>
          </a:bodyPr>
          <a:lstStyle/>
          <a:p>
            <a:pPr algn="ctr"/>
            <a:r>
              <a:rPr lang="cs-CZ" sz="3200" b="1" dirty="0">
                <a:solidFill>
                  <a:schemeClr val="tx2"/>
                </a:solidFill>
                <a:latin typeface="Calibri" panose="020F0502020204030204" pitchFamily="34" charset="0"/>
                <a:ea typeface="Inter" panose="02000503000000020004" pitchFamily="2" charset="0"/>
                <a:cs typeface="Calibri" panose="020F0502020204030204" pitchFamily="34" charset="0"/>
              </a:rPr>
              <a:t>Program obnovy venkova Olomouckého kraje</a:t>
            </a:r>
          </a:p>
        </p:txBody>
      </p:sp>
      <p:sp>
        <p:nvSpPr>
          <p:cNvPr id="19" name="Zástupný obsah 18">
            <a:extLst>
              <a:ext uri="{FF2B5EF4-FFF2-40B4-BE49-F238E27FC236}">
                <a16:creationId xmlns:a16="http://schemas.microsoft.com/office/drawing/2014/main" id="{EAB38407-8379-8D4F-A618-E21007843527}"/>
              </a:ext>
            </a:extLst>
          </p:cNvPr>
          <p:cNvSpPr>
            <a:spLocks noGrp="1"/>
          </p:cNvSpPr>
          <p:nvPr>
            <p:ph idx="1"/>
          </p:nvPr>
        </p:nvSpPr>
        <p:spPr>
          <a:xfrm>
            <a:off x="838200" y="1521065"/>
            <a:ext cx="10515600" cy="5056938"/>
          </a:xfrm>
        </p:spPr>
        <p:txBody>
          <a:bodyPr>
            <a:normAutofit/>
          </a:bodyPr>
          <a:lstStyle/>
          <a:p>
            <a:pPr marL="0" lvl="0" indent="0" algn="just" fontAlgn="base">
              <a:lnSpc>
                <a:spcPct val="100000"/>
              </a:lnSpc>
              <a:spcBef>
                <a:spcPct val="0"/>
              </a:spcBef>
              <a:buClr>
                <a:srgbClr val="003366"/>
              </a:buClr>
              <a:buNone/>
              <a:defRPr/>
            </a:pPr>
            <a:r>
              <a:rPr lang="cs-CZ" sz="2000" b="1" dirty="0">
                <a:solidFill>
                  <a:srgbClr val="0070C0"/>
                </a:solidFill>
                <a:latin typeface="Arial" charset="0"/>
              </a:rPr>
              <a:t>01_01_02_Podpora zpracování územně plánovací dokumentace</a:t>
            </a:r>
          </a:p>
          <a:p>
            <a:pPr marL="0" indent="0" algn="just" fontAlgn="base">
              <a:lnSpc>
                <a:spcPct val="100000"/>
              </a:lnSpc>
              <a:spcBef>
                <a:spcPct val="0"/>
              </a:spcBef>
              <a:buClr>
                <a:srgbClr val="003366"/>
              </a:buClr>
              <a:buNone/>
              <a:defRPr/>
            </a:pPr>
            <a:r>
              <a:rPr lang="cs-CZ" sz="2000" dirty="0">
                <a:solidFill>
                  <a:srgbClr val="0070C0"/>
                </a:solidFill>
                <a:latin typeface="Arial" charset="0"/>
              </a:rPr>
              <a:t>Kritéria hodnocení žádostí:</a:t>
            </a:r>
          </a:p>
          <a:p>
            <a:pPr marL="0" indent="0" algn="just" fontAlgn="base">
              <a:lnSpc>
                <a:spcPct val="100000"/>
              </a:lnSpc>
              <a:spcBef>
                <a:spcPct val="0"/>
              </a:spcBef>
              <a:buClr>
                <a:srgbClr val="003366"/>
              </a:buClr>
              <a:buNone/>
              <a:defRPr/>
            </a:pPr>
            <a:endParaRPr lang="cs-CZ" sz="2000" dirty="0">
              <a:solidFill>
                <a:srgbClr val="0070C0"/>
              </a:solidFill>
              <a:latin typeface="Arial" charset="0"/>
            </a:endParaRPr>
          </a:p>
          <a:p>
            <a:pPr marL="0" indent="0" algn="just" fontAlgn="base">
              <a:lnSpc>
                <a:spcPct val="100000"/>
              </a:lnSpc>
              <a:spcBef>
                <a:spcPct val="0"/>
              </a:spcBef>
              <a:buClr>
                <a:srgbClr val="003366"/>
              </a:buClr>
              <a:buNone/>
              <a:defRPr/>
            </a:pPr>
            <a:endParaRPr lang="cs-CZ" sz="2000" dirty="0">
              <a:solidFill>
                <a:srgbClr val="0070C0"/>
              </a:solidFill>
              <a:latin typeface="Arial" charset="0"/>
            </a:endParaRPr>
          </a:p>
          <a:p>
            <a:pPr marL="0" indent="0" algn="just" fontAlgn="base">
              <a:lnSpc>
                <a:spcPct val="100000"/>
              </a:lnSpc>
              <a:spcBef>
                <a:spcPct val="0"/>
              </a:spcBef>
              <a:buClr>
                <a:srgbClr val="003366"/>
              </a:buClr>
              <a:buNone/>
              <a:defRPr/>
            </a:pPr>
            <a:endParaRPr lang="cs-CZ" sz="2000" dirty="0">
              <a:solidFill>
                <a:srgbClr val="0070C0"/>
              </a:solidFill>
              <a:latin typeface="Arial" charset="0"/>
            </a:endParaRPr>
          </a:p>
          <a:p>
            <a:pPr algn="just" fontAlgn="base">
              <a:lnSpc>
                <a:spcPct val="100000"/>
              </a:lnSpc>
              <a:spcBef>
                <a:spcPct val="0"/>
              </a:spcBef>
              <a:buClr>
                <a:srgbClr val="003366"/>
              </a:buClr>
              <a:buFont typeface="Wingdings" panose="05000000000000000000" pitchFamily="2" charset="2"/>
              <a:buChar char="§"/>
              <a:defRPr/>
            </a:pPr>
            <a:endParaRPr lang="cs-CZ" sz="2000" dirty="0">
              <a:solidFill>
                <a:srgbClr val="0070C0"/>
              </a:solidFill>
              <a:latin typeface="Arial" charset="0"/>
            </a:endParaRPr>
          </a:p>
          <a:p>
            <a:pPr algn="just" fontAlgn="base">
              <a:lnSpc>
                <a:spcPct val="100000"/>
              </a:lnSpc>
              <a:spcBef>
                <a:spcPct val="0"/>
              </a:spcBef>
              <a:buClr>
                <a:srgbClr val="003366"/>
              </a:buClr>
              <a:buFont typeface="Wingdings" panose="05000000000000000000" pitchFamily="2" charset="2"/>
              <a:buChar char="§"/>
              <a:defRPr/>
            </a:pPr>
            <a:endParaRPr lang="cs-CZ" sz="2000" dirty="0">
              <a:solidFill>
                <a:srgbClr val="0070C0"/>
              </a:solidFill>
              <a:latin typeface="Arial" charset="0"/>
            </a:endParaRPr>
          </a:p>
          <a:p>
            <a:pPr algn="just" fontAlgn="base">
              <a:lnSpc>
                <a:spcPct val="100000"/>
              </a:lnSpc>
              <a:spcBef>
                <a:spcPct val="0"/>
              </a:spcBef>
              <a:buClr>
                <a:srgbClr val="003366"/>
              </a:buClr>
              <a:defRPr/>
            </a:pPr>
            <a:endParaRPr lang="cs-CZ" sz="2000" dirty="0">
              <a:solidFill>
                <a:srgbClr val="0070C0"/>
              </a:solidFill>
              <a:latin typeface="Arial" charset="0"/>
            </a:endParaRPr>
          </a:p>
          <a:p>
            <a:pPr marL="0" indent="0">
              <a:buNone/>
            </a:pPr>
            <a:endParaRPr lang="cs-CZ" sz="1400" dirty="0">
              <a:solidFill>
                <a:schemeClr val="tx2"/>
              </a:solidFill>
              <a:latin typeface="Inter" panose="02000503000000020004" pitchFamily="2" charset="0"/>
              <a:ea typeface="Inter" panose="02000503000000020004" pitchFamily="2" charset="0"/>
            </a:endParaRPr>
          </a:p>
        </p:txBody>
      </p:sp>
      <p:sp>
        <p:nvSpPr>
          <p:cNvPr id="6" name="Zástupný symbol pro číslo snímku 5">
            <a:extLst>
              <a:ext uri="{FF2B5EF4-FFF2-40B4-BE49-F238E27FC236}">
                <a16:creationId xmlns:a16="http://schemas.microsoft.com/office/drawing/2014/main" id="{8F97B5B9-D8B0-F645-A37F-C2085B5EC2FC}"/>
              </a:ext>
            </a:extLst>
          </p:cNvPr>
          <p:cNvSpPr>
            <a:spLocks noGrp="1"/>
          </p:cNvSpPr>
          <p:nvPr>
            <p:ph type="sldNum" sz="quarter" idx="12"/>
          </p:nvPr>
        </p:nvSpPr>
        <p:spPr/>
        <p:txBody>
          <a:bodyPr/>
          <a:lstStyle/>
          <a:p>
            <a:fld id="{F756C1FA-8DED-774F-A9BF-965BD70CC5BD}" type="slidenum">
              <a:rPr lang="cs-CZ" smtClean="0">
                <a:solidFill>
                  <a:schemeClr val="tx2"/>
                </a:solidFill>
              </a:rPr>
              <a:t>24</a:t>
            </a:fld>
            <a:endParaRPr lang="cs-CZ" dirty="0">
              <a:solidFill>
                <a:schemeClr val="tx2"/>
              </a:solidFill>
            </a:endParaRPr>
          </a:p>
        </p:txBody>
      </p:sp>
      <p:graphicFrame>
        <p:nvGraphicFramePr>
          <p:cNvPr id="4" name="Tabulka 3"/>
          <p:cNvGraphicFramePr>
            <a:graphicFrameLocks noGrp="1"/>
          </p:cNvGraphicFramePr>
          <p:nvPr>
            <p:extLst>
              <p:ext uri="{D42A27DB-BD31-4B8C-83A1-F6EECF244321}">
                <p14:modId xmlns:p14="http://schemas.microsoft.com/office/powerpoint/2010/main" val="3965269725"/>
              </p:ext>
            </p:extLst>
          </p:nvPr>
        </p:nvGraphicFramePr>
        <p:xfrm>
          <a:off x="2458193" y="2522175"/>
          <a:ext cx="6400800" cy="3114689"/>
        </p:xfrm>
        <a:graphic>
          <a:graphicData uri="http://schemas.openxmlformats.org/drawingml/2006/table">
            <a:tbl>
              <a:tblPr firstRow="1" firstCol="1" bandRow="1"/>
              <a:tblGrid>
                <a:gridCol w="1316591">
                  <a:extLst>
                    <a:ext uri="{9D8B030D-6E8A-4147-A177-3AD203B41FA5}">
                      <a16:colId xmlns:a16="http://schemas.microsoft.com/office/drawing/2014/main" val="69834823"/>
                    </a:ext>
                  </a:extLst>
                </a:gridCol>
                <a:gridCol w="2093745">
                  <a:extLst>
                    <a:ext uri="{9D8B030D-6E8A-4147-A177-3AD203B41FA5}">
                      <a16:colId xmlns:a16="http://schemas.microsoft.com/office/drawing/2014/main" val="3088829252"/>
                    </a:ext>
                  </a:extLst>
                </a:gridCol>
                <a:gridCol w="1495232">
                  <a:extLst>
                    <a:ext uri="{9D8B030D-6E8A-4147-A177-3AD203B41FA5}">
                      <a16:colId xmlns:a16="http://schemas.microsoft.com/office/drawing/2014/main" val="2416473229"/>
                    </a:ext>
                  </a:extLst>
                </a:gridCol>
                <a:gridCol w="1495232">
                  <a:extLst>
                    <a:ext uri="{9D8B030D-6E8A-4147-A177-3AD203B41FA5}">
                      <a16:colId xmlns:a16="http://schemas.microsoft.com/office/drawing/2014/main" val="1569452113"/>
                    </a:ext>
                  </a:extLst>
                </a:gridCol>
              </a:tblGrid>
              <a:tr h="928870">
                <a:tc>
                  <a:txBody>
                    <a:bodyPr/>
                    <a:lstStyle/>
                    <a:p>
                      <a:pPr marL="540385" indent="-540385" algn="ctr">
                        <a:spcBef>
                          <a:spcPts val="600"/>
                        </a:spcBef>
                        <a:spcAft>
                          <a:spcPts val="600"/>
                        </a:spcAft>
                      </a:pPr>
                      <a:r>
                        <a:rPr lang="cs-CZ" sz="1200" b="1">
                          <a:effectLst/>
                          <a:latin typeface="Arial" panose="020B0604020202020204" pitchFamily="34" charset="0"/>
                          <a:ea typeface="Calibri" panose="020F0502020204030204" pitchFamily="34" charset="0"/>
                          <a:cs typeface="Times New Roman" panose="02020603050405020304" pitchFamily="18" charset="0"/>
                        </a:rPr>
                        <a:t>NÁZEV</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p>
                      <a:pPr marL="540385" indent="-540385" algn="ctr">
                        <a:spcBef>
                          <a:spcPts val="600"/>
                        </a:spcBef>
                        <a:spcAft>
                          <a:spcPts val="600"/>
                        </a:spcAft>
                      </a:pPr>
                      <a:r>
                        <a:rPr lang="cs-CZ" sz="1200" b="1">
                          <a:effectLst/>
                          <a:latin typeface="Arial" panose="020B0604020202020204" pitchFamily="34" charset="0"/>
                          <a:ea typeface="Calibri" panose="020F0502020204030204" pitchFamily="34" charset="0"/>
                          <a:cs typeface="Times New Roman" panose="02020603050405020304" pitchFamily="18" charset="0"/>
                        </a:rPr>
                        <a:t>HODNOCENÍ</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540385" indent="-540385" algn="ctr">
                        <a:spcBef>
                          <a:spcPts val="600"/>
                        </a:spcBef>
                        <a:spcAft>
                          <a:spcPts val="600"/>
                        </a:spcAft>
                      </a:pPr>
                      <a:r>
                        <a:rPr lang="cs-CZ" sz="1200" b="1">
                          <a:effectLst/>
                          <a:latin typeface="Arial" panose="020B0604020202020204" pitchFamily="34" charset="0"/>
                          <a:ea typeface="Calibri" panose="020F0502020204030204" pitchFamily="34" charset="0"/>
                          <a:cs typeface="Times New Roman" panose="02020603050405020304" pitchFamily="18" charset="0"/>
                        </a:rPr>
                        <a:t>HODNOTITEL</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20320" indent="-540385" algn="ctr">
                        <a:spcBef>
                          <a:spcPts val="600"/>
                        </a:spcBef>
                        <a:spcAft>
                          <a:spcPts val="600"/>
                        </a:spcAft>
                      </a:pPr>
                      <a:r>
                        <a:rPr lang="cs-CZ" sz="1200" b="1">
                          <a:effectLst/>
                          <a:latin typeface="Arial" panose="020B0604020202020204" pitchFamily="34" charset="0"/>
                          <a:ea typeface="Calibri" panose="020F0502020204030204" pitchFamily="34" charset="0"/>
                          <a:cs typeface="Times New Roman" panose="02020603050405020304" pitchFamily="18" charset="0"/>
                        </a:rPr>
                        <a:t>POČET </a:t>
                      </a:r>
                      <a:r>
                        <a:rPr lang="cs-CZ" sz="1200" b="1" cap="all">
                          <a:effectLst/>
                          <a:latin typeface="Arial" panose="020B0604020202020204" pitchFamily="34" charset="0"/>
                          <a:ea typeface="Calibri" panose="020F0502020204030204" pitchFamily="34" charset="0"/>
                          <a:cs typeface="Times New Roman" panose="02020603050405020304" pitchFamily="18" charset="0"/>
                        </a:rPr>
                        <a:t>KRITÉRIí</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125730" indent="-540385" algn="ctr">
                        <a:spcAft>
                          <a:spcPts val="0"/>
                        </a:spcAft>
                      </a:pPr>
                      <a:r>
                        <a:rPr lang="cs-CZ" sz="1100" b="1" dirty="0">
                          <a:effectLst/>
                          <a:latin typeface="Arial" panose="020B0604020202020204" pitchFamily="34" charset="0"/>
                          <a:ea typeface="Calibri" panose="020F0502020204030204" pitchFamily="34" charset="0"/>
                          <a:cs typeface="Times New Roman" panose="02020603050405020304" pitchFamily="18" charset="0"/>
                        </a:rPr>
                        <a:t>MAXIMÁLNÍ</a:t>
                      </a:r>
                      <a:endParaRPr lang="cs-CZ" sz="1100" dirty="0">
                        <a:effectLst/>
                        <a:latin typeface="Calibri" panose="020F0502020204030204" pitchFamily="34" charset="0"/>
                        <a:ea typeface="Calibri" panose="020F0502020204030204" pitchFamily="34" charset="0"/>
                        <a:cs typeface="Times New Roman" panose="02020603050405020304" pitchFamily="18" charset="0"/>
                      </a:endParaRPr>
                    </a:p>
                    <a:p>
                      <a:pPr marL="125730" indent="-540385" algn="ctr">
                        <a:spcAft>
                          <a:spcPts val="0"/>
                        </a:spcAft>
                      </a:pPr>
                      <a:r>
                        <a:rPr lang="cs-CZ" sz="1100" b="1" dirty="0">
                          <a:effectLst/>
                          <a:latin typeface="Arial" panose="020B0604020202020204" pitchFamily="34" charset="0"/>
                          <a:ea typeface="Calibri" panose="020F0502020204030204" pitchFamily="34" charset="0"/>
                          <a:cs typeface="Times New Roman" panose="02020603050405020304" pitchFamily="18" charset="0"/>
                        </a:rPr>
                        <a:t>POČET PŘIDĚLENÝCH BODŮ</a:t>
                      </a:r>
                      <a:endParaRPr lang="cs-CZ"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extLst>
                  <a:ext uri="{0D108BD9-81ED-4DB2-BD59-A6C34878D82A}">
                    <a16:rowId xmlns:a16="http://schemas.microsoft.com/office/drawing/2014/main" val="2836858000"/>
                  </a:ext>
                </a:extLst>
              </a:tr>
              <a:tr h="717763">
                <a:tc>
                  <a:txBody>
                    <a:bodyPr/>
                    <a:lstStyle/>
                    <a:p>
                      <a:pPr marL="111760" indent="-540385" algn="just">
                        <a:spcBef>
                          <a:spcPts val="600"/>
                        </a:spcBef>
                        <a:spcAft>
                          <a:spcPts val="600"/>
                        </a:spcAft>
                      </a:pPr>
                      <a:r>
                        <a:rPr lang="cs-CZ" sz="1200" dirty="0">
                          <a:effectLst/>
                          <a:latin typeface="Arial" panose="020B0604020202020204" pitchFamily="34" charset="0"/>
                          <a:ea typeface="Calibri" panose="020F0502020204030204" pitchFamily="34" charset="0"/>
                          <a:cs typeface="Times New Roman" panose="02020603050405020304" pitchFamily="18" charset="0"/>
                        </a:rPr>
                        <a:t>Hodnotící kritéria A</a:t>
                      </a:r>
                      <a:endParaRPr lang="cs-CZ"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11760" indent="-540385" algn="just">
                        <a:spcBef>
                          <a:spcPts val="600"/>
                        </a:spcBef>
                        <a:spcAft>
                          <a:spcPts val="600"/>
                        </a:spcAft>
                      </a:pPr>
                      <a:r>
                        <a:rPr lang="cs-CZ" sz="1200" dirty="0">
                          <a:effectLst/>
                          <a:latin typeface="Arial" panose="020B0604020202020204" pitchFamily="34" charset="0"/>
                          <a:ea typeface="Calibri" panose="020F0502020204030204" pitchFamily="34" charset="0"/>
                          <a:cs typeface="Times New Roman" panose="02020603050405020304" pitchFamily="18" charset="0"/>
                        </a:rPr>
                        <a:t>Administrátor </a:t>
                      </a:r>
                    </a:p>
                    <a:p>
                      <a:pPr marL="111760" indent="-540385" algn="just">
                        <a:spcBef>
                          <a:spcPts val="0"/>
                        </a:spcBef>
                        <a:spcAft>
                          <a:spcPts val="600"/>
                        </a:spcAft>
                      </a:pPr>
                      <a:r>
                        <a:rPr lang="cs-CZ" sz="1200" dirty="0">
                          <a:effectLst/>
                          <a:latin typeface="Arial" panose="020B0604020202020204" pitchFamily="34" charset="0"/>
                          <a:ea typeface="Calibri" panose="020F0502020204030204" pitchFamily="34" charset="0"/>
                          <a:cs typeface="Times New Roman" panose="02020603050405020304" pitchFamily="18" charset="0"/>
                        </a:rPr>
                        <a:t>(automatické hodnocení)</a:t>
                      </a:r>
                      <a:endParaRPr lang="cs-CZ"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40385" indent="-540385" algn="ctr">
                        <a:spcAft>
                          <a:spcPts val="0"/>
                        </a:spcAft>
                      </a:pPr>
                      <a:r>
                        <a:rPr lang="cs-CZ" sz="1200" dirty="0">
                          <a:effectLst/>
                          <a:latin typeface="Arial" panose="020B0604020202020204" pitchFamily="34" charset="0"/>
                          <a:ea typeface="Calibri" panose="020F0502020204030204" pitchFamily="34" charset="0"/>
                          <a:cs typeface="Times New Roman" panose="02020603050405020304" pitchFamily="18" charset="0"/>
                        </a:rPr>
                        <a:t>2 </a:t>
                      </a:r>
                      <a:endParaRPr lang="cs-CZ"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40385" indent="-540385" algn="ctr">
                        <a:spcAft>
                          <a:spcPts val="0"/>
                        </a:spcAft>
                      </a:pPr>
                      <a:r>
                        <a:rPr lang="cs-CZ" sz="1200" dirty="0">
                          <a:effectLst/>
                          <a:latin typeface="Arial" panose="020B0604020202020204" pitchFamily="34" charset="0"/>
                          <a:ea typeface="Calibri" panose="020F0502020204030204" pitchFamily="34" charset="0"/>
                          <a:cs typeface="Times New Roman" panose="02020603050405020304" pitchFamily="18" charset="0"/>
                        </a:rPr>
                        <a:t>40</a:t>
                      </a:r>
                      <a:endParaRPr lang="cs-CZ"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15245212"/>
                  </a:ext>
                </a:extLst>
              </a:tr>
              <a:tr h="690816">
                <a:tc>
                  <a:txBody>
                    <a:bodyPr/>
                    <a:lstStyle/>
                    <a:p>
                      <a:pPr marL="111760" indent="-540385" algn="just">
                        <a:spcBef>
                          <a:spcPts val="600"/>
                        </a:spcBef>
                        <a:spcAft>
                          <a:spcPts val="600"/>
                        </a:spcAft>
                      </a:pPr>
                      <a:r>
                        <a:rPr lang="cs-CZ" sz="1200" dirty="0">
                          <a:effectLst/>
                          <a:latin typeface="Arial" panose="020B0604020202020204" pitchFamily="34" charset="0"/>
                          <a:ea typeface="Calibri" panose="020F0502020204030204" pitchFamily="34" charset="0"/>
                          <a:cs typeface="Times New Roman" panose="02020603050405020304" pitchFamily="18" charset="0"/>
                        </a:rPr>
                        <a:t>Hodnotící kritéria B</a:t>
                      </a:r>
                      <a:endParaRPr lang="cs-CZ"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11760" indent="-540385" algn="l">
                        <a:spcBef>
                          <a:spcPts val="600"/>
                        </a:spcBef>
                        <a:spcAft>
                          <a:spcPts val="600"/>
                        </a:spcAft>
                      </a:pPr>
                      <a:r>
                        <a:rPr lang="cs-CZ" sz="1200">
                          <a:effectLst/>
                          <a:latin typeface="Arial" panose="020B0604020202020204" pitchFamily="34" charset="0"/>
                          <a:ea typeface="Calibri" panose="020F0502020204030204" pitchFamily="34" charset="0"/>
                          <a:cs typeface="Times New Roman" panose="02020603050405020304" pitchFamily="18" charset="0"/>
                        </a:rPr>
                        <a:t> Poradní orgán ROK</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40385" indent="-540385" algn="ctr">
                        <a:spcAft>
                          <a:spcPts val="0"/>
                        </a:spcAft>
                      </a:pPr>
                      <a:r>
                        <a:rPr lang="cs-CZ" sz="1200">
                          <a:effectLst/>
                          <a:latin typeface="Arial" panose="020B0604020202020204" pitchFamily="34" charset="0"/>
                          <a:ea typeface="Calibri" panose="020F0502020204030204" pitchFamily="34" charset="0"/>
                          <a:cs typeface="Times New Roman" panose="02020603050405020304" pitchFamily="18" charset="0"/>
                        </a:rPr>
                        <a:t>3</a:t>
                      </a:r>
                      <a:r>
                        <a:rPr lang="cs-CZ" sz="1200" strike="sngStrike">
                          <a:effectLst/>
                          <a:latin typeface="Arial" panose="020B0604020202020204" pitchFamily="34" charset="0"/>
                          <a:ea typeface="Calibri" panose="020F0502020204030204" pitchFamily="34" charset="0"/>
                          <a:cs typeface="Times New Roman" panose="02020603050405020304" pitchFamily="18" charset="0"/>
                        </a:rPr>
                        <a:t> </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40385" indent="-540385" algn="ctr">
                        <a:spcAft>
                          <a:spcPts val="0"/>
                        </a:spcAft>
                      </a:pPr>
                      <a:r>
                        <a:rPr lang="cs-CZ" sz="1200" dirty="0">
                          <a:effectLst/>
                          <a:latin typeface="Arial" panose="020B0604020202020204" pitchFamily="34" charset="0"/>
                          <a:ea typeface="Calibri" panose="020F0502020204030204" pitchFamily="34" charset="0"/>
                          <a:cs typeface="Times New Roman" panose="02020603050405020304" pitchFamily="18" charset="0"/>
                        </a:rPr>
                        <a:t>40</a:t>
                      </a:r>
                      <a:endParaRPr lang="cs-CZ"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89931291"/>
                  </a:ext>
                </a:extLst>
              </a:tr>
              <a:tr h="0">
                <a:tc>
                  <a:txBody>
                    <a:bodyPr/>
                    <a:lstStyle/>
                    <a:p>
                      <a:pPr marL="111760" indent="-540385" algn="just">
                        <a:spcBef>
                          <a:spcPts val="600"/>
                        </a:spcBef>
                        <a:spcAft>
                          <a:spcPts val="600"/>
                        </a:spcAft>
                      </a:pPr>
                      <a:r>
                        <a:rPr lang="cs-CZ" sz="1200" dirty="0">
                          <a:effectLst/>
                          <a:latin typeface="Arial" panose="020B0604020202020204" pitchFamily="34" charset="0"/>
                          <a:ea typeface="Calibri" panose="020F0502020204030204" pitchFamily="34" charset="0"/>
                          <a:cs typeface="Times New Roman" panose="02020603050405020304" pitchFamily="18" charset="0"/>
                        </a:rPr>
                        <a:t>Hodnotící kritéria C</a:t>
                      </a:r>
                      <a:endParaRPr lang="cs-CZ"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11760" indent="-540385" algn="l">
                        <a:spcBef>
                          <a:spcPts val="0"/>
                        </a:spcBef>
                        <a:spcAft>
                          <a:spcPts val="0"/>
                        </a:spcAft>
                      </a:pPr>
                      <a:r>
                        <a:rPr lang="cs-CZ" sz="1200" dirty="0">
                          <a:effectLst/>
                          <a:latin typeface="Arial" panose="020B0604020202020204" pitchFamily="34" charset="0"/>
                          <a:ea typeface="Calibri" panose="020F0502020204030204" pitchFamily="34" charset="0"/>
                          <a:cs typeface="Times New Roman" panose="02020603050405020304" pitchFamily="18" charset="0"/>
                        </a:rPr>
                        <a:t>Rada Olomouckého kraje</a:t>
                      </a:r>
                    </a:p>
                    <a:p>
                      <a:pPr marL="111760" indent="-540385" algn="l">
                        <a:spcBef>
                          <a:spcPts val="600"/>
                        </a:spcBef>
                        <a:spcAft>
                          <a:spcPts val="1800"/>
                        </a:spcAft>
                      </a:pPr>
                      <a:r>
                        <a:rPr lang="cs-CZ" sz="1200" dirty="0">
                          <a:effectLst/>
                          <a:latin typeface="Arial" panose="020B0604020202020204" pitchFamily="34" charset="0"/>
                          <a:ea typeface="Calibri" panose="020F0502020204030204" pitchFamily="34" charset="0"/>
                          <a:cs typeface="Times New Roman" panose="02020603050405020304" pitchFamily="18" charset="0"/>
                        </a:rPr>
                        <a:t>(ROK)</a:t>
                      </a:r>
                      <a:endParaRPr lang="cs-CZ"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40385" indent="-540385" algn="ctr">
                        <a:spcAft>
                          <a:spcPts val="0"/>
                        </a:spcAft>
                      </a:pPr>
                      <a:r>
                        <a:rPr lang="cs-CZ" sz="1200" dirty="0">
                          <a:effectLst/>
                          <a:latin typeface="Arial" panose="020B0604020202020204" pitchFamily="34" charset="0"/>
                          <a:ea typeface="Calibri" panose="020F0502020204030204" pitchFamily="34" charset="0"/>
                          <a:cs typeface="Times New Roman" panose="02020603050405020304" pitchFamily="18" charset="0"/>
                        </a:rPr>
                        <a:t>2 </a:t>
                      </a:r>
                      <a:endParaRPr lang="cs-CZ"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40385" indent="-540385" algn="ctr">
                        <a:spcBef>
                          <a:spcPts val="600"/>
                        </a:spcBef>
                        <a:spcAft>
                          <a:spcPts val="600"/>
                        </a:spcAft>
                      </a:pPr>
                      <a:endParaRPr lang="cs-CZ" sz="1200" dirty="0">
                        <a:effectLst/>
                        <a:latin typeface="Arial" panose="020B0604020202020204" pitchFamily="34" charset="0"/>
                        <a:ea typeface="Calibri" panose="020F0502020204030204" pitchFamily="34" charset="0"/>
                        <a:cs typeface="Times New Roman" panose="02020603050405020304" pitchFamily="18" charset="0"/>
                      </a:endParaRPr>
                    </a:p>
                    <a:p>
                      <a:pPr marL="540385" indent="-540385" algn="ctr">
                        <a:spcBef>
                          <a:spcPts val="600"/>
                        </a:spcBef>
                        <a:spcAft>
                          <a:spcPts val="0"/>
                        </a:spcAft>
                      </a:pPr>
                      <a:r>
                        <a:rPr lang="cs-CZ" sz="1200" dirty="0">
                          <a:effectLst/>
                          <a:latin typeface="Arial" panose="020B0604020202020204" pitchFamily="34" charset="0"/>
                          <a:ea typeface="Calibri" panose="020F0502020204030204" pitchFamily="34" charset="0"/>
                          <a:cs typeface="Times New Roman" panose="02020603050405020304" pitchFamily="18" charset="0"/>
                        </a:rPr>
                        <a:t>20</a:t>
                      </a:r>
                      <a:endParaRPr lang="cs-CZ" sz="1100" dirty="0">
                        <a:effectLst/>
                        <a:latin typeface="Calibri" panose="020F0502020204030204" pitchFamily="34" charset="0"/>
                        <a:ea typeface="Calibri" panose="020F0502020204030204" pitchFamily="34" charset="0"/>
                        <a:cs typeface="Times New Roman" panose="02020603050405020304" pitchFamily="18" charset="0"/>
                      </a:endParaRPr>
                    </a:p>
                    <a:p>
                      <a:pPr marL="540385" indent="-540385" algn="ctr">
                        <a:spcBef>
                          <a:spcPts val="600"/>
                        </a:spcBef>
                        <a:spcAft>
                          <a:spcPts val="600"/>
                        </a:spcAft>
                      </a:pPr>
                      <a:r>
                        <a:rPr lang="cs-CZ" sz="1200" dirty="0">
                          <a:effectLst/>
                          <a:latin typeface="Arial" panose="020B0604020202020204" pitchFamily="34" charset="0"/>
                          <a:ea typeface="Calibri" panose="020F0502020204030204" pitchFamily="34" charset="0"/>
                          <a:cs typeface="Times New Roman" panose="02020603050405020304" pitchFamily="18" charset="0"/>
                        </a:rPr>
                        <a:t> </a:t>
                      </a:r>
                      <a:endParaRPr lang="cs-CZ"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64562119"/>
                  </a:ext>
                </a:extLst>
              </a:tr>
            </a:tbl>
          </a:graphicData>
        </a:graphic>
      </p:graphicFrame>
    </p:spTree>
    <p:extLst>
      <p:ext uri="{BB962C8B-B14F-4D97-AF65-F5344CB8AC3E}">
        <p14:creationId xmlns:p14="http://schemas.microsoft.com/office/powerpoint/2010/main" val="8968371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cký objekt 6">
            <a:extLst>
              <a:ext uri="{FF2B5EF4-FFF2-40B4-BE49-F238E27FC236}">
                <a16:creationId xmlns:a16="http://schemas.microsoft.com/office/drawing/2014/main" id="{7F005F39-F40F-D346-82E7-15471EBD534F}"/>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0" y="0"/>
            <a:ext cx="2111835" cy="1521065"/>
          </a:xfrm>
          <a:prstGeom prst="rect">
            <a:avLst/>
          </a:prstGeom>
        </p:spPr>
      </p:pic>
      <p:sp>
        <p:nvSpPr>
          <p:cNvPr id="18" name="Nadpis 17">
            <a:extLst>
              <a:ext uri="{FF2B5EF4-FFF2-40B4-BE49-F238E27FC236}">
                <a16:creationId xmlns:a16="http://schemas.microsoft.com/office/drawing/2014/main" id="{85D1CE5D-F808-2E45-8B02-BFE390F67473}"/>
              </a:ext>
            </a:extLst>
          </p:cNvPr>
          <p:cNvSpPr>
            <a:spLocks noGrp="1"/>
          </p:cNvSpPr>
          <p:nvPr>
            <p:ph type="title"/>
          </p:nvPr>
        </p:nvSpPr>
        <p:spPr>
          <a:xfrm>
            <a:off x="1042737" y="593558"/>
            <a:ext cx="10732168" cy="705854"/>
          </a:xfrm>
        </p:spPr>
        <p:txBody>
          <a:bodyPr anchor="t">
            <a:normAutofit/>
          </a:bodyPr>
          <a:lstStyle/>
          <a:p>
            <a:pPr algn="ctr"/>
            <a:r>
              <a:rPr lang="cs-CZ" sz="3200" b="1" dirty="0">
                <a:solidFill>
                  <a:schemeClr val="tx2"/>
                </a:solidFill>
                <a:latin typeface="Calibri" panose="020F0502020204030204" pitchFamily="34" charset="0"/>
                <a:ea typeface="Inter" panose="02000503000000020004" pitchFamily="2" charset="0"/>
                <a:cs typeface="Calibri" panose="020F0502020204030204" pitchFamily="34" charset="0"/>
              </a:rPr>
              <a:t>Program obnovy venkova Olomouckého kraje</a:t>
            </a:r>
          </a:p>
        </p:txBody>
      </p:sp>
      <p:sp>
        <p:nvSpPr>
          <p:cNvPr id="19" name="Zástupný obsah 18">
            <a:extLst>
              <a:ext uri="{FF2B5EF4-FFF2-40B4-BE49-F238E27FC236}">
                <a16:creationId xmlns:a16="http://schemas.microsoft.com/office/drawing/2014/main" id="{EAB38407-8379-8D4F-A618-E21007843527}"/>
              </a:ext>
            </a:extLst>
          </p:cNvPr>
          <p:cNvSpPr>
            <a:spLocks noGrp="1"/>
          </p:cNvSpPr>
          <p:nvPr>
            <p:ph idx="1"/>
          </p:nvPr>
        </p:nvSpPr>
        <p:spPr>
          <a:xfrm>
            <a:off x="838200" y="1521065"/>
            <a:ext cx="10515600" cy="5056938"/>
          </a:xfrm>
        </p:spPr>
        <p:txBody>
          <a:bodyPr>
            <a:normAutofit/>
          </a:bodyPr>
          <a:lstStyle/>
          <a:p>
            <a:pPr marL="0" lvl="0" indent="0" algn="just" fontAlgn="base">
              <a:lnSpc>
                <a:spcPct val="100000"/>
              </a:lnSpc>
              <a:spcBef>
                <a:spcPct val="0"/>
              </a:spcBef>
              <a:buClr>
                <a:srgbClr val="003366"/>
              </a:buClr>
              <a:buNone/>
              <a:defRPr/>
            </a:pPr>
            <a:r>
              <a:rPr lang="cs-CZ" sz="2000" b="1" dirty="0">
                <a:solidFill>
                  <a:srgbClr val="0070C0"/>
                </a:solidFill>
                <a:latin typeface="Arial" charset="0"/>
              </a:rPr>
              <a:t>01_01_02_Podpora zpracování územně plánovací dokumentace</a:t>
            </a:r>
          </a:p>
          <a:p>
            <a:pPr marL="0" indent="0" algn="just" fontAlgn="base">
              <a:lnSpc>
                <a:spcPct val="100000"/>
              </a:lnSpc>
              <a:spcBef>
                <a:spcPct val="0"/>
              </a:spcBef>
              <a:buClr>
                <a:srgbClr val="003366"/>
              </a:buClr>
              <a:buNone/>
              <a:defRPr/>
            </a:pPr>
            <a:r>
              <a:rPr lang="cs-CZ" sz="2000" dirty="0">
                <a:solidFill>
                  <a:srgbClr val="0070C0"/>
                </a:solidFill>
                <a:latin typeface="Arial" charset="0"/>
              </a:rPr>
              <a:t>Kritéria hodnocení žádostí:</a:t>
            </a:r>
          </a:p>
          <a:p>
            <a:pPr marL="0" indent="0" algn="just" fontAlgn="base">
              <a:lnSpc>
                <a:spcPct val="100000"/>
              </a:lnSpc>
              <a:spcBef>
                <a:spcPct val="0"/>
              </a:spcBef>
              <a:buClr>
                <a:srgbClr val="003366"/>
              </a:buClr>
              <a:buNone/>
              <a:defRPr/>
            </a:pPr>
            <a:r>
              <a:rPr lang="cs-CZ" sz="2000" dirty="0">
                <a:solidFill>
                  <a:srgbClr val="0070C0"/>
                </a:solidFill>
                <a:latin typeface="Arial" charset="0"/>
              </a:rPr>
              <a:t>         </a:t>
            </a:r>
          </a:p>
          <a:p>
            <a:pPr marL="0" indent="0" algn="just" fontAlgn="base">
              <a:lnSpc>
                <a:spcPct val="100000"/>
              </a:lnSpc>
              <a:spcBef>
                <a:spcPct val="0"/>
              </a:spcBef>
              <a:buClr>
                <a:srgbClr val="003366"/>
              </a:buClr>
              <a:buNone/>
              <a:defRPr/>
            </a:pPr>
            <a:endParaRPr lang="cs-CZ" sz="2000" dirty="0">
              <a:solidFill>
                <a:srgbClr val="0070C0"/>
              </a:solidFill>
              <a:latin typeface="Arial" charset="0"/>
            </a:endParaRPr>
          </a:p>
          <a:p>
            <a:pPr marL="0" indent="0" algn="just" fontAlgn="base">
              <a:lnSpc>
                <a:spcPct val="100000"/>
              </a:lnSpc>
              <a:spcBef>
                <a:spcPct val="0"/>
              </a:spcBef>
              <a:buClr>
                <a:srgbClr val="003366"/>
              </a:buClr>
              <a:buNone/>
              <a:defRPr/>
            </a:pPr>
            <a:endParaRPr lang="cs-CZ" sz="2000" dirty="0">
              <a:solidFill>
                <a:srgbClr val="0070C0"/>
              </a:solidFill>
              <a:latin typeface="Arial" charset="0"/>
            </a:endParaRPr>
          </a:p>
          <a:p>
            <a:pPr marL="0" indent="0" algn="just" fontAlgn="base">
              <a:lnSpc>
                <a:spcPct val="100000"/>
              </a:lnSpc>
              <a:spcBef>
                <a:spcPct val="0"/>
              </a:spcBef>
              <a:buClr>
                <a:srgbClr val="003366"/>
              </a:buClr>
              <a:buNone/>
              <a:defRPr/>
            </a:pPr>
            <a:endParaRPr lang="cs-CZ" sz="2000" dirty="0">
              <a:solidFill>
                <a:srgbClr val="0070C0"/>
              </a:solidFill>
              <a:latin typeface="Arial" charset="0"/>
            </a:endParaRPr>
          </a:p>
          <a:p>
            <a:pPr marL="0" indent="0" algn="just" fontAlgn="base">
              <a:lnSpc>
                <a:spcPct val="100000"/>
              </a:lnSpc>
              <a:spcBef>
                <a:spcPct val="0"/>
              </a:spcBef>
              <a:buClr>
                <a:srgbClr val="003366"/>
              </a:buClr>
              <a:buNone/>
              <a:defRPr/>
            </a:pPr>
            <a:endParaRPr lang="cs-CZ" sz="2000" dirty="0">
              <a:solidFill>
                <a:srgbClr val="0070C0"/>
              </a:solidFill>
              <a:latin typeface="Arial" charset="0"/>
            </a:endParaRPr>
          </a:p>
          <a:p>
            <a:pPr algn="just" fontAlgn="base">
              <a:lnSpc>
                <a:spcPct val="100000"/>
              </a:lnSpc>
              <a:spcBef>
                <a:spcPct val="0"/>
              </a:spcBef>
              <a:buClr>
                <a:srgbClr val="003366"/>
              </a:buClr>
              <a:buFont typeface="Wingdings" panose="05000000000000000000" pitchFamily="2" charset="2"/>
              <a:buChar char="§"/>
              <a:defRPr/>
            </a:pPr>
            <a:endParaRPr lang="cs-CZ" sz="2000" dirty="0">
              <a:solidFill>
                <a:srgbClr val="0070C0"/>
              </a:solidFill>
              <a:latin typeface="Arial" charset="0"/>
            </a:endParaRPr>
          </a:p>
          <a:p>
            <a:pPr algn="just" fontAlgn="base">
              <a:lnSpc>
                <a:spcPct val="100000"/>
              </a:lnSpc>
              <a:spcBef>
                <a:spcPct val="0"/>
              </a:spcBef>
              <a:buClr>
                <a:srgbClr val="003366"/>
              </a:buClr>
              <a:buFont typeface="Wingdings" panose="05000000000000000000" pitchFamily="2" charset="2"/>
              <a:buChar char="§"/>
              <a:defRPr/>
            </a:pPr>
            <a:endParaRPr lang="cs-CZ" sz="2000" dirty="0">
              <a:solidFill>
                <a:srgbClr val="0070C0"/>
              </a:solidFill>
              <a:latin typeface="Arial" charset="0"/>
            </a:endParaRPr>
          </a:p>
          <a:p>
            <a:pPr algn="just" fontAlgn="base">
              <a:lnSpc>
                <a:spcPct val="100000"/>
              </a:lnSpc>
              <a:spcBef>
                <a:spcPct val="0"/>
              </a:spcBef>
              <a:buClr>
                <a:srgbClr val="003366"/>
              </a:buClr>
              <a:defRPr/>
            </a:pPr>
            <a:endParaRPr lang="cs-CZ" sz="2000" dirty="0">
              <a:solidFill>
                <a:srgbClr val="0070C0"/>
              </a:solidFill>
              <a:latin typeface="Arial" charset="0"/>
            </a:endParaRPr>
          </a:p>
          <a:p>
            <a:pPr marL="0" indent="0">
              <a:buNone/>
            </a:pPr>
            <a:endParaRPr lang="cs-CZ" sz="1400" dirty="0">
              <a:solidFill>
                <a:schemeClr val="tx2"/>
              </a:solidFill>
              <a:latin typeface="Inter" panose="02000503000000020004" pitchFamily="2" charset="0"/>
              <a:ea typeface="Inter" panose="02000503000000020004" pitchFamily="2" charset="0"/>
            </a:endParaRPr>
          </a:p>
        </p:txBody>
      </p:sp>
      <p:sp>
        <p:nvSpPr>
          <p:cNvPr id="6" name="Zástupný symbol pro číslo snímku 5">
            <a:extLst>
              <a:ext uri="{FF2B5EF4-FFF2-40B4-BE49-F238E27FC236}">
                <a16:creationId xmlns:a16="http://schemas.microsoft.com/office/drawing/2014/main" id="{8F97B5B9-D8B0-F645-A37F-C2085B5EC2FC}"/>
              </a:ext>
            </a:extLst>
          </p:cNvPr>
          <p:cNvSpPr>
            <a:spLocks noGrp="1"/>
          </p:cNvSpPr>
          <p:nvPr>
            <p:ph type="sldNum" sz="quarter" idx="12"/>
          </p:nvPr>
        </p:nvSpPr>
        <p:spPr/>
        <p:txBody>
          <a:bodyPr/>
          <a:lstStyle/>
          <a:p>
            <a:fld id="{F756C1FA-8DED-774F-A9BF-965BD70CC5BD}" type="slidenum">
              <a:rPr lang="cs-CZ" smtClean="0">
                <a:solidFill>
                  <a:schemeClr val="tx2"/>
                </a:solidFill>
              </a:rPr>
              <a:t>25</a:t>
            </a:fld>
            <a:endParaRPr lang="cs-CZ" dirty="0">
              <a:solidFill>
                <a:schemeClr val="tx2"/>
              </a:solidFill>
            </a:endParaRPr>
          </a:p>
        </p:txBody>
      </p:sp>
      <p:graphicFrame>
        <p:nvGraphicFramePr>
          <p:cNvPr id="10" name="Tabulka 9">
            <a:extLst>
              <a:ext uri="{FF2B5EF4-FFF2-40B4-BE49-F238E27FC236}">
                <a16:creationId xmlns:a16="http://schemas.microsoft.com/office/drawing/2014/main" id="{077C963F-892E-CA54-2405-8DDEAD814FA0}"/>
              </a:ext>
            </a:extLst>
          </p:cNvPr>
          <p:cNvGraphicFramePr>
            <a:graphicFrameLocks noGrp="1"/>
          </p:cNvGraphicFramePr>
          <p:nvPr/>
        </p:nvGraphicFramePr>
        <p:xfrm>
          <a:off x="2090059" y="2268537"/>
          <a:ext cx="7754585" cy="3866160"/>
        </p:xfrm>
        <a:graphic>
          <a:graphicData uri="http://schemas.openxmlformats.org/drawingml/2006/table">
            <a:tbl>
              <a:tblPr firstRow="1" firstCol="1" bandRow="1">
                <a:tableStyleId>{5C22544A-7EE6-4342-B048-85BDC9FD1C3A}</a:tableStyleId>
              </a:tblPr>
              <a:tblGrid>
                <a:gridCol w="1163780">
                  <a:extLst>
                    <a:ext uri="{9D8B030D-6E8A-4147-A177-3AD203B41FA5}">
                      <a16:colId xmlns:a16="http://schemas.microsoft.com/office/drawing/2014/main" val="860251862"/>
                    </a:ext>
                  </a:extLst>
                </a:gridCol>
                <a:gridCol w="4612219">
                  <a:extLst>
                    <a:ext uri="{9D8B030D-6E8A-4147-A177-3AD203B41FA5}">
                      <a16:colId xmlns:a16="http://schemas.microsoft.com/office/drawing/2014/main" val="4058106879"/>
                    </a:ext>
                  </a:extLst>
                </a:gridCol>
                <a:gridCol w="1978586">
                  <a:extLst>
                    <a:ext uri="{9D8B030D-6E8A-4147-A177-3AD203B41FA5}">
                      <a16:colId xmlns:a16="http://schemas.microsoft.com/office/drawing/2014/main" val="3126526765"/>
                    </a:ext>
                  </a:extLst>
                </a:gridCol>
              </a:tblGrid>
              <a:tr h="553728">
                <a:tc>
                  <a:txBody>
                    <a:bodyPr/>
                    <a:lstStyle/>
                    <a:p>
                      <a:pPr marL="540385" indent="-540385" algn="ctr">
                        <a:lnSpc>
                          <a:spcPct val="105000"/>
                        </a:lnSpc>
                        <a:spcBef>
                          <a:spcPts val="600"/>
                        </a:spcBef>
                        <a:spcAft>
                          <a:spcPts val="600"/>
                        </a:spcAft>
                      </a:pPr>
                      <a:r>
                        <a:rPr lang="cs-CZ" sz="1200" dirty="0">
                          <a:effectLst/>
                          <a:latin typeface="Arial" panose="020B0604020202020204" pitchFamily="34" charset="0"/>
                          <a:cs typeface="Arial" panose="020B0604020202020204" pitchFamily="34" charset="0"/>
                        </a:rPr>
                        <a:t>A</a:t>
                      </a:r>
                      <a:endParaRPr lang="cs-CZ" sz="1200" dirty="0">
                        <a:effectLst/>
                        <a:latin typeface="Arial" panose="020B0604020202020204" pitchFamily="34" charset="0"/>
                        <a:ea typeface="Calibri" panose="020F0502020204030204" pitchFamily="34" charset="0"/>
                        <a:cs typeface="Arial" panose="020B0604020202020204" pitchFamily="34" charset="0"/>
                      </a:endParaRPr>
                    </a:p>
                  </a:txBody>
                  <a:tcPr marL="42282" marR="42282" marT="0" marB="0" anchor="ctr"/>
                </a:tc>
                <a:tc gridSpan="2">
                  <a:txBody>
                    <a:bodyPr/>
                    <a:lstStyle/>
                    <a:p>
                      <a:pPr marL="540385" indent="-540385" algn="just">
                        <a:lnSpc>
                          <a:spcPct val="105000"/>
                        </a:lnSpc>
                        <a:spcBef>
                          <a:spcPts val="600"/>
                        </a:spcBef>
                        <a:spcAft>
                          <a:spcPts val="600"/>
                        </a:spcAft>
                      </a:pPr>
                      <a:r>
                        <a:rPr lang="cs-CZ" sz="1200" dirty="0">
                          <a:effectLst/>
                          <a:latin typeface="Arial" panose="020B0604020202020204" pitchFamily="34" charset="0"/>
                          <a:cs typeface="Arial" panose="020B0604020202020204" pitchFamily="34" charset="0"/>
                        </a:rPr>
                        <a:t>Hodnotící kritéria definovaná administrátorem – hodnotí administrátor</a:t>
                      </a:r>
                      <a:endParaRPr lang="cs-CZ" sz="1200" dirty="0">
                        <a:effectLst/>
                        <a:latin typeface="Arial" panose="020B0604020202020204" pitchFamily="34" charset="0"/>
                        <a:ea typeface="Calibri" panose="020F0502020204030204" pitchFamily="34" charset="0"/>
                        <a:cs typeface="Arial" panose="020B0604020202020204" pitchFamily="34" charset="0"/>
                      </a:endParaRPr>
                    </a:p>
                  </a:txBody>
                  <a:tcPr marL="42282" marR="42282" marT="0" marB="0" anchor="ctr"/>
                </a:tc>
                <a:tc hMerge="1">
                  <a:txBody>
                    <a:bodyPr/>
                    <a:lstStyle/>
                    <a:p>
                      <a:endParaRPr lang="cs-CZ"/>
                    </a:p>
                  </a:txBody>
                  <a:tcPr/>
                </a:tc>
                <a:extLst>
                  <a:ext uri="{0D108BD9-81ED-4DB2-BD59-A6C34878D82A}">
                    <a16:rowId xmlns:a16="http://schemas.microsoft.com/office/drawing/2014/main" val="2451277323"/>
                  </a:ext>
                </a:extLst>
              </a:tr>
              <a:tr h="606102">
                <a:tc>
                  <a:txBody>
                    <a:bodyPr/>
                    <a:lstStyle/>
                    <a:p>
                      <a:pPr marL="540385" indent="-540385" algn="ctr">
                        <a:lnSpc>
                          <a:spcPct val="107000"/>
                        </a:lnSpc>
                        <a:spcAft>
                          <a:spcPts val="600"/>
                        </a:spcAft>
                        <a:tabLst>
                          <a:tab pos="2576195" algn="ctr"/>
                        </a:tabLst>
                      </a:pPr>
                      <a:r>
                        <a:rPr lang="cs-CZ" sz="1200">
                          <a:effectLst/>
                          <a:latin typeface="Arial" panose="020B0604020202020204" pitchFamily="34" charset="0"/>
                          <a:cs typeface="Arial" panose="020B0604020202020204" pitchFamily="34" charset="0"/>
                        </a:rPr>
                        <a:t>A1</a:t>
                      </a:r>
                      <a:endParaRPr lang="cs-CZ" sz="1200">
                        <a:effectLst/>
                        <a:latin typeface="Arial" panose="020B0604020202020204" pitchFamily="34" charset="0"/>
                        <a:ea typeface="Calibri" panose="020F0502020204030204" pitchFamily="34" charset="0"/>
                        <a:cs typeface="Arial" panose="020B0604020202020204" pitchFamily="34" charset="0"/>
                      </a:endParaRPr>
                    </a:p>
                  </a:txBody>
                  <a:tcPr marL="42282" marR="42282" marT="0" marB="0" anchor="ctr"/>
                </a:tc>
                <a:tc>
                  <a:txBody>
                    <a:bodyPr/>
                    <a:lstStyle/>
                    <a:p>
                      <a:pPr marL="540385" indent="-540385" algn="l">
                        <a:lnSpc>
                          <a:spcPct val="107000"/>
                        </a:lnSpc>
                        <a:spcAft>
                          <a:spcPts val="600"/>
                        </a:spcAft>
                        <a:tabLst>
                          <a:tab pos="2576195" algn="ctr"/>
                        </a:tabLst>
                      </a:pPr>
                      <a:r>
                        <a:rPr lang="cs-CZ" sz="1200" b="1" dirty="0">
                          <a:effectLst/>
                          <a:latin typeface="Arial" panose="020B0604020202020204" pitchFamily="34" charset="0"/>
                          <a:cs typeface="Arial" panose="020B0604020202020204" pitchFamily="34" charset="0"/>
                        </a:rPr>
                        <a:t>Velikost žadatele (obce) – počet obyvatel žadatele </a:t>
                      </a:r>
                      <a:endParaRPr lang="cs-CZ" sz="1200" b="1" dirty="0">
                        <a:effectLst/>
                        <a:latin typeface="Arial" panose="020B0604020202020204" pitchFamily="34" charset="0"/>
                        <a:ea typeface="Calibri" panose="020F0502020204030204" pitchFamily="34" charset="0"/>
                        <a:cs typeface="Arial" panose="020B0604020202020204" pitchFamily="34" charset="0"/>
                      </a:endParaRPr>
                    </a:p>
                  </a:txBody>
                  <a:tcPr marL="42282" marR="42282" marT="0" marB="0" anchor="ctr"/>
                </a:tc>
                <a:tc>
                  <a:txBody>
                    <a:bodyPr/>
                    <a:lstStyle/>
                    <a:p>
                      <a:pPr marL="540385" indent="-540385" algn="ctr">
                        <a:lnSpc>
                          <a:spcPct val="107000"/>
                        </a:lnSpc>
                        <a:spcAft>
                          <a:spcPts val="600"/>
                        </a:spcAft>
                      </a:pPr>
                      <a:r>
                        <a:rPr lang="cs-CZ" sz="1200" b="1" dirty="0">
                          <a:effectLst/>
                          <a:latin typeface="Arial" panose="020B0604020202020204" pitchFamily="34" charset="0"/>
                          <a:cs typeface="Arial" panose="020B0604020202020204" pitchFamily="34" charset="0"/>
                        </a:rPr>
                        <a:t>Počet bodů (max. 20):</a:t>
                      </a:r>
                      <a:endParaRPr lang="cs-CZ" sz="1200" b="1" dirty="0">
                        <a:effectLst/>
                        <a:latin typeface="Arial" panose="020B0604020202020204" pitchFamily="34" charset="0"/>
                        <a:ea typeface="Calibri" panose="020F0502020204030204" pitchFamily="34" charset="0"/>
                        <a:cs typeface="Arial" panose="020B0604020202020204" pitchFamily="34" charset="0"/>
                      </a:endParaRPr>
                    </a:p>
                  </a:txBody>
                  <a:tcPr marL="42282" marR="42282" marT="0" marB="0" anchor="ctr"/>
                </a:tc>
                <a:extLst>
                  <a:ext uri="{0D108BD9-81ED-4DB2-BD59-A6C34878D82A}">
                    <a16:rowId xmlns:a16="http://schemas.microsoft.com/office/drawing/2014/main" val="1078091944"/>
                  </a:ext>
                </a:extLst>
              </a:tr>
              <a:tr h="541266">
                <a:tc rowSpan="5">
                  <a:txBody>
                    <a:bodyPr/>
                    <a:lstStyle/>
                    <a:p>
                      <a:pPr marL="540385" indent="-540385" algn="l">
                        <a:lnSpc>
                          <a:spcPct val="107000"/>
                        </a:lnSpc>
                        <a:spcAft>
                          <a:spcPts val="600"/>
                        </a:spcAft>
                        <a:tabLst>
                          <a:tab pos="2576195" algn="ctr"/>
                        </a:tabLst>
                      </a:pPr>
                      <a:r>
                        <a:rPr lang="cs-CZ" sz="1200">
                          <a:effectLst/>
                          <a:latin typeface="Arial" panose="020B0604020202020204" pitchFamily="34" charset="0"/>
                          <a:cs typeface="Arial" panose="020B0604020202020204" pitchFamily="34" charset="0"/>
                        </a:rPr>
                        <a:t> </a:t>
                      </a:r>
                      <a:endParaRPr lang="cs-CZ" sz="1200">
                        <a:effectLst/>
                        <a:latin typeface="Arial" panose="020B0604020202020204" pitchFamily="34" charset="0"/>
                        <a:ea typeface="Calibri" panose="020F0502020204030204" pitchFamily="34" charset="0"/>
                        <a:cs typeface="Arial" panose="020B0604020202020204" pitchFamily="34" charset="0"/>
                      </a:endParaRPr>
                    </a:p>
                  </a:txBody>
                  <a:tcPr marL="42282" marR="42282" marT="0" marB="0" anchor="ctr"/>
                </a:tc>
                <a:tc>
                  <a:txBody>
                    <a:bodyPr/>
                    <a:lstStyle/>
                    <a:p>
                      <a:pPr marL="540385" indent="-540385" algn="l">
                        <a:lnSpc>
                          <a:spcPct val="107000"/>
                        </a:lnSpc>
                        <a:spcBef>
                          <a:spcPts val="600"/>
                        </a:spcBef>
                        <a:spcAft>
                          <a:spcPts val="600"/>
                        </a:spcAft>
                        <a:tabLst>
                          <a:tab pos="2576195" algn="ctr"/>
                        </a:tabLst>
                      </a:pPr>
                      <a:r>
                        <a:rPr lang="cs-CZ" sz="1200">
                          <a:effectLst/>
                          <a:latin typeface="Arial" panose="020B0604020202020204" pitchFamily="34" charset="0"/>
                          <a:cs typeface="Arial" panose="020B0604020202020204" pitchFamily="34" charset="0"/>
                        </a:rPr>
                        <a:t>do 400</a:t>
                      </a:r>
                      <a:endParaRPr lang="cs-CZ" sz="1200">
                        <a:effectLst/>
                        <a:latin typeface="Arial" panose="020B0604020202020204" pitchFamily="34" charset="0"/>
                        <a:ea typeface="Calibri" panose="020F0502020204030204" pitchFamily="34" charset="0"/>
                        <a:cs typeface="Arial" panose="020B0604020202020204" pitchFamily="34" charset="0"/>
                      </a:endParaRPr>
                    </a:p>
                  </a:txBody>
                  <a:tcPr marL="42282" marR="42282" marT="0" marB="0" anchor="ctr"/>
                </a:tc>
                <a:tc>
                  <a:txBody>
                    <a:bodyPr/>
                    <a:lstStyle/>
                    <a:p>
                      <a:pPr marL="540385" indent="-540385" algn="ctr">
                        <a:lnSpc>
                          <a:spcPct val="107000"/>
                        </a:lnSpc>
                        <a:spcBef>
                          <a:spcPts val="600"/>
                        </a:spcBef>
                        <a:spcAft>
                          <a:spcPts val="600"/>
                        </a:spcAft>
                      </a:pPr>
                      <a:r>
                        <a:rPr lang="cs-CZ" sz="1200" dirty="0">
                          <a:effectLst/>
                          <a:latin typeface="Arial" panose="020B0604020202020204" pitchFamily="34" charset="0"/>
                          <a:cs typeface="Arial" panose="020B0604020202020204" pitchFamily="34" charset="0"/>
                        </a:rPr>
                        <a:t>20</a:t>
                      </a:r>
                      <a:endParaRPr lang="cs-CZ" sz="1200" dirty="0">
                        <a:effectLst/>
                        <a:latin typeface="Arial" panose="020B0604020202020204" pitchFamily="34" charset="0"/>
                        <a:ea typeface="Calibri" panose="020F0502020204030204" pitchFamily="34" charset="0"/>
                        <a:cs typeface="Arial" panose="020B0604020202020204" pitchFamily="34" charset="0"/>
                      </a:endParaRPr>
                    </a:p>
                  </a:txBody>
                  <a:tcPr marL="42282" marR="42282" marT="0" marB="0" anchor="ctr"/>
                </a:tc>
                <a:extLst>
                  <a:ext uri="{0D108BD9-81ED-4DB2-BD59-A6C34878D82A}">
                    <a16:rowId xmlns:a16="http://schemas.microsoft.com/office/drawing/2014/main" val="1184573017"/>
                  </a:ext>
                </a:extLst>
              </a:tr>
              <a:tr h="541266">
                <a:tc vMerge="1">
                  <a:txBody>
                    <a:bodyPr/>
                    <a:lstStyle/>
                    <a:p>
                      <a:endParaRPr lang="cs-CZ"/>
                    </a:p>
                  </a:txBody>
                  <a:tcPr/>
                </a:tc>
                <a:tc>
                  <a:txBody>
                    <a:bodyPr/>
                    <a:lstStyle/>
                    <a:p>
                      <a:pPr marL="540385" indent="-540385" algn="l">
                        <a:lnSpc>
                          <a:spcPct val="107000"/>
                        </a:lnSpc>
                        <a:spcBef>
                          <a:spcPts val="600"/>
                        </a:spcBef>
                        <a:spcAft>
                          <a:spcPts val="600"/>
                        </a:spcAft>
                        <a:tabLst>
                          <a:tab pos="2576195" algn="ctr"/>
                        </a:tabLst>
                      </a:pPr>
                      <a:r>
                        <a:rPr lang="cs-CZ" sz="1200">
                          <a:effectLst/>
                          <a:latin typeface="Arial" panose="020B0604020202020204" pitchFamily="34" charset="0"/>
                          <a:cs typeface="Arial" panose="020B0604020202020204" pitchFamily="34" charset="0"/>
                        </a:rPr>
                        <a:t>401 - 800</a:t>
                      </a:r>
                      <a:endParaRPr lang="cs-CZ" sz="1200">
                        <a:effectLst/>
                        <a:latin typeface="Arial" panose="020B0604020202020204" pitchFamily="34" charset="0"/>
                        <a:ea typeface="Calibri" panose="020F0502020204030204" pitchFamily="34" charset="0"/>
                        <a:cs typeface="Arial" panose="020B0604020202020204" pitchFamily="34" charset="0"/>
                      </a:endParaRPr>
                    </a:p>
                  </a:txBody>
                  <a:tcPr marL="42282" marR="42282" marT="0" marB="0" anchor="ctr"/>
                </a:tc>
                <a:tc>
                  <a:txBody>
                    <a:bodyPr/>
                    <a:lstStyle/>
                    <a:p>
                      <a:pPr marL="540385" indent="-540385" algn="ctr">
                        <a:lnSpc>
                          <a:spcPct val="107000"/>
                        </a:lnSpc>
                        <a:spcBef>
                          <a:spcPts val="600"/>
                        </a:spcBef>
                        <a:spcAft>
                          <a:spcPts val="600"/>
                        </a:spcAft>
                      </a:pPr>
                      <a:r>
                        <a:rPr lang="cs-CZ" sz="1200" dirty="0">
                          <a:effectLst/>
                          <a:latin typeface="Arial" panose="020B0604020202020204" pitchFamily="34" charset="0"/>
                          <a:cs typeface="Arial" panose="020B0604020202020204" pitchFamily="34" charset="0"/>
                        </a:rPr>
                        <a:t>18 </a:t>
                      </a:r>
                      <a:endParaRPr lang="cs-CZ" sz="1200" dirty="0">
                        <a:effectLst/>
                        <a:latin typeface="Arial" panose="020B0604020202020204" pitchFamily="34" charset="0"/>
                        <a:ea typeface="Calibri" panose="020F0502020204030204" pitchFamily="34" charset="0"/>
                        <a:cs typeface="Arial" panose="020B0604020202020204" pitchFamily="34" charset="0"/>
                      </a:endParaRPr>
                    </a:p>
                  </a:txBody>
                  <a:tcPr marL="42282" marR="42282" marT="0" marB="0" anchor="ctr"/>
                </a:tc>
                <a:extLst>
                  <a:ext uri="{0D108BD9-81ED-4DB2-BD59-A6C34878D82A}">
                    <a16:rowId xmlns:a16="http://schemas.microsoft.com/office/drawing/2014/main" val="3113890354"/>
                  </a:ext>
                </a:extLst>
              </a:tr>
              <a:tr h="541266">
                <a:tc vMerge="1">
                  <a:txBody>
                    <a:bodyPr/>
                    <a:lstStyle/>
                    <a:p>
                      <a:endParaRPr lang="cs-CZ"/>
                    </a:p>
                  </a:txBody>
                  <a:tcPr/>
                </a:tc>
                <a:tc>
                  <a:txBody>
                    <a:bodyPr/>
                    <a:lstStyle/>
                    <a:p>
                      <a:pPr marL="540385" indent="-540385" algn="l">
                        <a:lnSpc>
                          <a:spcPct val="107000"/>
                        </a:lnSpc>
                        <a:spcAft>
                          <a:spcPts val="600"/>
                        </a:spcAft>
                        <a:tabLst>
                          <a:tab pos="2576195" algn="ctr"/>
                        </a:tabLst>
                      </a:pPr>
                      <a:r>
                        <a:rPr lang="cs-CZ" sz="1200">
                          <a:effectLst/>
                          <a:latin typeface="Arial" panose="020B0604020202020204" pitchFamily="34" charset="0"/>
                          <a:cs typeface="Arial" panose="020B0604020202020204" pitchFamily="34" charset="0"/>
                        </a:rPr>
                        <a:t>801 – 1 200</a:t>
                      </a:r>
                      <a:endParaRPr lang="cs-CZ" sz="1200">
                        <a:effectLst/>
                        <a:latin typeface="Arial" panose="020B0604020202020204" pitchFamily="34" charset="0"/>
                        <a:ea typeface="Calibri" panose="020F0502020204030204" pitchFamily="34" charset="0"/>
                        <a:cs typeface="Arial" panose="020B0604020202020204" pitchFamily="34" charset="0"/>
                      </a:endParaRPr>
                    </a:p>
                  </a:txBody>
                  <a:tcPr marL="42282" marR="42282" marT="0" marB="0" anchor="ctr"/>
                </a:tc>
                <a:tc>
                  <a:txBody>
                    <a:bodyPr/>
                    <a:lstStyle/>
                    <a:p>
                      <a:pPr marL="540385" indent="-540385" algn="ctr">
                        <a:lnSpc>
                          <a:spcPct val="107000"/>
                        </a:lnSpc>
                        <a:spcAft>
                          <a:spcPts val="600"/>
                        </a:spcAft>
                      </a:pPr>
                      <a:r>
                        <a:rPr lang="cs-CZ" sz="1200" dirty="0">
                          <a:effectLst/>
                          <a:latin typeface="Arial" panose="020B0604020202020204" pitchFamily="34" charset="0"/>
                          <a:cs typeface="Arial" panose="020B0604020202020204" pitchFamily="34" charset="0"/>
                        </a:rPr>
                        <a:t>16 </a:t>
                      </a:r>
                      <a:endParaRPr lang="cs-CZ" sz="1200" dirty="0">
                        <a:effectLst/>
                        <a:latin typeface="Arial" panose="020B0604020202020204" pitchFamily="34" charset="0"/>
                        <a:ea typeface="Calibri" panose="020F0502020204030204" pitchFamily="34" charset="0"/>
                        <a:cs typeface="Arial" panose="020B0604020202020204" pitchFamily="34" charset="0"/>
                      </a:endParaRPr>
                    </a:p>
                  </a:txBody>
                  <a:tcPr marL="42282" marR="42282" marT="0" marB="0" anchor="ctr"/>
                </a:tc>
                <a:extLst>
                  <a:ext uri="{0D108BD9-81ED-4DB2-BD59-A6C34878D82A}">
                    <a16:rowId xmlns:a16="http://schemas.microsoft.com/office/drawing/2014/main" val="3715657606"/>
                  </a:ext>
                </a:extLst>
              </a:tr>
              <a:tr h="541266">
                <a:tc vMerge="1">
                  <a:txBody>
                    <a:bodyPr/>
                    <a:lstStyle/>
                    <a:p>
                      <a:endParaRPr lang="cs-CZ"/>
                    </a:p>
                  </a:txBody>
                  <a:tcPr/>
                </a:tc>
                <a:tc>
                  <a:txBody>
                    <a:bodyPr/>
                    <a:lstStyle/>
                    <a:p>
                      <a:pPr marL="540385" indent="-540385" algn="l">
                        <a:lnSpc>
                          <a:spcPct val="107000"/>
                        </a:lnSpc>
                        <a:spcAft>
                          <a:spcPts val="600"/>
                        </a:spcAft>
                        <a:tabLst>
                          <a:tab pos="2576195" algn="ctr"/>
                        </a:tabLst>
                      </a:pPr>
                      <a:r>
                        <a:rPr lang="cs-CZ" sz="1200">
                          <a:effectLst/>
                          <a:latin typeface="Arial" panose="020B0604020202020204" pitchFamily="34" charset="0"/>
                          <a:cs typeface="Arial" panose="020B0604020202020204" pitchFamily="34" charset="0"/>
                        </a:rPr>
                        <a:t>1 201 – 1 600</a:t>
                      </a:r>
                      <a:endParaRPr lang="cs-CZ" sz="1200">
                        <a:effectLst/>
                        <a:latin typeface="Arial" panose="020B0604020202020204" pitchFamily="34" charset="0"/>
                        <a:ea typeface="Calibri" panose="020F0502020204030204" pitchFamily="34" charset="0"/>
                        <a:cs typeface="Arial" panose="020B0604020202020204" pitchFamily="34" charset="0"/>
                      </a:endParaRPr>
                    </a:p>
                  </a:txBody>
                  <a:tcPr marL="42282" marR="42282" marT="0" marB="0" anchor="ctr"/>
                </a:tc>
                <a:tc>
                  <a:txBody>
                    <a:bodyPr/>
                    <a:lstStyle/>
                    <a:p>
                      <a:pPr marL="540385" indent="-540385" algn="ctr">
                        <a:lnSpc>
                          <a:spcPct val="107000"/>
                        </a:lnSpc>
                        <a:spcAft>
                          <a:spcPts val="600"/>
                        </a:spcAft>
                      </a:pPr>
                      <a:r>
                        <a:rPr lang="cs-CZ" sz="1200" dirty="0">
                          <a:effectLst/>
                          <a:latin typeface="Arial" panose="020B0604020202020204" pitchFamily="34" charset="0"/>
                          <a:cs typeface="Arial" panose="020B0604020202020204" pitchFamily="34" charset="0"/>
                        </a:rPr>
                        <a:t>14 </a:t>
                      </a:r>
                      <a:endParaRPr lang="cs-CZ" sz="1200" dirty="0">
                        <a:effectLst/>
                        <a:latin typeface="Arial" panose="020B0604020202020204" pitchFamily="34" charset="0"/>
                        <a:ea typeface="Calibri" panose="020F0502020204030204" pitchFamily="34" charset="0"/>
                        <a:cs typeface="Arial" panose="020B0604020202020204" pitchFamily="34" charset="0"/>
                      </a:endParaRPr>
                    </a:p>
                  </a:txBody>
                  <a:tcPr marL="42282" marR="42282" marT="0" marB="0" anchor="ctr"/>
                </a:tc>
                <a:extLst>
                  <a:ext uri="{0D108BD9-81ED-4DB2-BD59-A6C34878D82A}">
                    <a16:rowId xmlns:a16="http://schemas.microsoft.com/office/drawing/2014/main" val="3380653884"/>
                  </a:ext>
                </a:extLst>
              </a:tr>
              <a:tr h="541266">
                <a:tc vMerge="1">
                  <a:txBody>
                    <a:bodyPr/>
                    <a:lstStyle/>
                    <a:p>
                      <a:endParaRPr lang="cs-CZ"/>
                    </a:p>
                  </a:txBody>
                  <a:tcPr/>
                </a:tc>
                <a:tc>
                  <a:txBody>
                    <a:bodyPr/>
                    <a:lstStyle/>
                    <a:p>
                      <a:pPr marL="540385" indent="-540385" algn="l">
                        <a:lnSpc>
                          <a:spcPct val="107000"/>
                        </a:lnSpc>
                        <a:spcAft>
                          <a:spcPts val="600"/>
                        </a:spcAft>
                        <a:tabLst>
                          <a:tab pos="2576195" algn="ctr"/>
                        </a:tabLst>
                      </a:pPr>
                      <a:r>
                        <a:rPr lang="cs-CZ" sz="1200">
                          <a:effectLst/>
                          <a:latin typeface="Arial" panose="020B0604020202020204" pitchFamily="34" charset="0"/>
                          <a:cs typeface="Arial" panose="020B0604020202020204" pitchFamily="34" charset="0"/>
                        </a:rPr>
                        <a:t>1 601 – 2 000</a:t>
                      </a:r>
                      <a:endParaRPr lang="cs-CZ" sz="1200">
                        <a:effectLst/>
                        <a:latin typeface="Arial" panose="020B0604020202020204" pitchFamily="34" charset="0"/>
                        <a:ea typeface="Calibri" panose="020F0502020204030204" pitchFamily="34" charset="0"/>
                        <a:cs typeface="Arial" panose="020B0604020202020204" pitchFamily="34" charset="0"/>
                      </a:endParaRPr>
                    </a:p>
                  </a:txBody>
                  <a:tcPr marL="42282" marR="42282" marT="0" marB="0" anchor="ctr"/>
                </a:tc>
                <a:tc>
                  <a:txBody>
                    <a:bodyPr/>
                    <a:lstStyle/>
                    <a:p>
                      <a:pPr marL="540385" indent="-540385" algn="ctr">
                        <a:lnSpc>
                          <a:spcPct val="107000"/>
                        </a:lnSpc>
                        <a:spcAft>
                          <a:spcPts val="600"/>
                        </a:spcAft>
                      </a:pPr>
                      <a:r>
                        <a:rPr lang="cs-CZ" sz="1200" dirty="0">
                          <a:effectLst/>
                          <a:latin typeface="Arial" panose="020B0604020202020204" pitchFamily="34" charset="0"/>
                          <a:cs typeface="Arial" panose="020B0604020202020204" pitchFamily="34" charset="0"/>
                        </a:rPr>
                        <a:t>10 </a:t>
                      </a:r>
                      <a:endParaRPr lang="cs-CZ" sz="1200" dirty="0">
                        <a:effectLst/>
                        <a:latin typeface="Arial" panose="020B0604020202020204" pitchFamily="34" charset="0"/>
                        <a:ea typeface="Calibri" panose="020F0502020204030204" pitchFamily="34" charset="0"/>
                        <a:cs typeface="Arial" panose="020B0604020202020204" pitchFamily="34" charset="0"/>
                      </a:endParaRPr>
                    </a:p>
                  </a:txBody>
                  <a:tcPr marL="42282" marR="42282" marT="0" marB="0" anchor="ctr"/>
                </a:tc>
                <a:extLst>
                  <a:ext uri="{0D108BD9-81ED-4DB2-BD59-A6C34878D82A}">
                    <a16:rowId xmlns:a16="http://schemas.microsoft.com/office/drawing/2014/main" val="3274200279"/>
                  </a:ext>
                </a:extLst>
              </a:tr>
            </a:tbl>
          </a:graphicData>
        </a:graphic>
      </p:graphicFrame>
    </p:spTree>
    <p:extLst>
      <p:ext uri="{BB962C8B-B14F-4D97-AF65-F5344CB8AC3E}">
        <p14:creationId xmlns:p14="http://schemas.microsoft.com/office/powerpoint/2010/main" val="11718821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cký objekt 6">
            <a:extLst>
              <a:ext uri="{FF2B5EF4-FFF2-40B4-BE49-F238E27FC236}">
                <a16:creationId xmlns:a16="http://schemas.microsoft.com/office/drawing/2014/main" id="{7F005F39-F40F-D346-82E7-15471EBD534F}"/>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0" y="0"/>
            <a:ext cx="2111835" cy="1521065"/>
          </a:xfrm>
          <a:prstGeom prst="rect">
            <a:avLst/>
          </a:prstGeom>
        </p:spPr>
      </p:pic>
      <p:sp>
        <p:nvSpPr>
          <p:cNvPr id="18" name="Nadpis 17">
            <a:extLst>
              <a:ext uri="{FF2B5EF4-FFF2-40B4-BE49-F238E27FC236}">
                <a16:creationId xmlns:a16="http://schemas.microsoft.com/office/drawing/2014/main" id="{85D1CE5D-F808-2E45-8B02-BFE390F67473}"/>
              </a:ext>
            </a:extLst>
          </p:cNvPr>
          <p:cNvSpPr>
            <a:spLocks noGrp="1"/>
          </p:cNvSpPr>
          <p:nvPr>
            <p:ph type="title"/>
          </p:nvPr>
        </p:nvSpPr>
        <p:spPr>
          <a:xfrm>
            <a:off x="1042737" y="593558"/>
            <a:ext cx="10732168" cy="705854"/>
          </a:xfrm>
        </p:spPr>
        <p:txBody>
          <a:bodyPr anchor="t">
            <a:normAutofit/>
          </a:bodyPr>
          <a:lstStyle/>
          <a:p>
            <a:pPr algn="ctr"/>
            <a:r>
              <a:rPr lang="cs-CZ" sz="3200" b="1" dirty="0">
                <a:solidFill>
                  <a:schemeClr val="tx2"/>
                </a:solidFill>
                <a:latin typeface="Calibri" panose="020F0502020204030204" pitchFamily="34" charset="0"/>
                <a:ea typeface="Inter" panose="02000503000000020004" pitchFamily="2" charset="0"/>
                <a:cs typeface="Calibri" panose="020F0502020204030204" pitchFamily="34" charset="0"/>
              </a:rPr>
              <a:t>Program obnovy venkova Olomouckého kraje</a:t>
            </a:r>
          </a:p>
        </p:txBody>
      </p:sp>
      <p:sp>
        <p:nvSpPr>
          <p:cNvPr id="19" name="Zástupný obsah 18">
            <a:extLst>
              <a:ext uri="{FF2B5EF4-FFF2-40B4-BE49-F238E27FC236}">
                <a16:creationId xmlns:a16="http://schemas.microsoft.com/office/drawing/2014/main" id="{EAB38407-8379-8D4F-A618-E21007843527}"/>
              </a:ext>
            </a:extLst>
          </p:cNvPr>
          <p:cNvSpPr>
            <a:spLocks noGrp="1"/>
          </p:cNvSpPr>
          <p:nvPr>
            <p:ph idx="1"/>
          </p:nvPr>
        </p:nvSpPr>
        <p:spPr>
          <a:xfrm>
            <a:off x="838200" y="1521065"/>
            <a:ext cx="10515600" cy="5056938"/>
          </a:xfrm>
        </p:spPr>
        <p:txBody>
          <a:bodyPr>
            <a:normAutofit/>
          </a:bodyPr>
          <a:lstStyle/>
          <a:p>
            <a:pPr marL="0" lvl="0" indent="0" algn="just" fontAlgn="base">
              <a:lnSpc>
                <a:spcPct val="100000"/>
              </a:lnSpc>
              <a:spcBef>
                <a:spcPct val="0"/>
              </a:spcBef>
              <a:buClr>
                <a:srgbClr val="003366"/>
              </a:buClr>
              <a:buNone/>
              <a:defRPr/>
            </a:pPr>
            <a:r>
              <a:rPr lang="cs-CZ" sz="2000" b="1" dirty="0">
                <a:solidFill>
                  <a:srgbClr val="0070C0"/>
                </a:solidFill>
                <a:latin typeface="Arial" charset="0"/>
              </a:rPr>
              <a:t>01_01_02_Podpora zpracování územně plánovací dokumentace</a:t>
            </a:r>
          </a:p>
          <a:p>
            <a:pPr marL="0" indent="0" algn="just" fontAlgn="base">
              <a:lnSpc>
                <a:spcPct val="100000"/>
              </a:lnSpc>
              <a:spcBef>
                <a:spcPct val="0"/>
              </a:spcBef>
              <a:buClr>
                <a:srgbClr val="003366"/>
              </a:buClr>
              <a:buNone/>
              <a:defRPr/>
            </a:pPr>
            <a:r>
              <a:rPr lang="cs-CZ" sz="2000" dirty="0">
                <a:solidFill>
                  <a:srgbClr val="0070C0"/>
                </a:solidFill>
                <a:latin typeface="Arial" charset="0"/>
              </a:rPr>
              <a:t>Kritéria hodnocení žádostí:</a:t>
            </a:r>
          </a:p>
          <a:p>
            <a:pPr marL="0" indent="0" algn="just" fontAlgn="base">
              <a:lnSpc>
                <a:spcPct val="100000"/>
              </a:lnSpc>
              <a:spcBef>
                <a:spcPct val="0"/>
              </a:spcBef>
              <a:buClr>
                <a:srgbClr val="003366"/>
              </a:buClr>
              <a:buNone/>
              <a:defRPr/>
            </a:pPr>
            <a:r>
              <a:rPr lang="cs-CZ" sz="2000" dirty="0">
                <a:solidFill>
                  <a:srgbClr val="0070C0"/>
                </a:solidFill>
                <a:latin typeface="Arial" charset="0"/>
              </a:rPr>
              <a:t>         </a:t>
            </a:r>
          </a:p>
          <a:p>
            <a:pPr marL="0" indent="0" algn="just" fontAlgn="base">
              <a:lnSpc>
                <a:spcPct val="100000"/>
              </a:lnSpc>
              <a:spcBef>
                <a:spcPct val="0"/>
              </a:spcBef>
              <a:buClr>
                <a:srgbClr val="003366"/>
              </a:buClr>
              <a:buNone/>
              <a:defRPr/>
            </a:pPr>
            <a:endParaRPr lang="cs-CZ" sz="2000" dirty="0">
              <a:solidFill>
                <a:srgbClr val="0070C0"/>
              </a:solidFill>
              <a:latin typeface="Arial" charset="0"/>
            </a:endParaRPr>
          </a:p>
          <a:p>
            <a:pPr marL="0" indent="0" algn="just" fontAlgn="base">
              <a:lnSpc>
                <a:spcPct val="100000"/>
              </a:lnSpc>
              <a:spcBef>
                <a:spcPct val="0"/>
              </a:spcBef>
              <a:buClr>
                <a:srgbClr val="003366"/>
              </a:buClr>
              <a:buNone/>
              <a:defRPr/>
            </a:pPr>
            <a:endParaRPr lang="cs-CZ" sz="2000" dirty="0">
              <a:solidFill>
                <a:srgbClr val="0070C0"/>
              </a:solidFill>
              <a:latin typeface="Arial" charset="0"/>
            </a:endParaRPr>
          </a:p>
          <a:p>
            <a:pPr marL="0" indent="0" algn="just" fontAlgn="base">
              <a:lnSpc>
                <a:spcPct val="100000"/>
              </a:lnSpc>
              <a:spcBef>
                <a:spcPct val="0"/>
              </a:spcBef>
              <a:buClr>
                <a:srgbClr val="003366"/>
              </a:buClr>
              <a:buNone/>
              <a:defRPr/>
            </a:pPr>
            <a:endParaRPr lang="cs-CZ" sz="2000" dirty="0">
              <a:solidFill>
                <a:srgbClr val="0070C0"/>
              </a:solidFill>
              <a:latin typeface="Arial" charset="0"/>
            </a:endParaRPr>
          </a:p>
          <a:p>
            <a:pPr marL="0" indent="0" algn="just" fontAlgn="base">
              <a:lnSpc>
                <a:spcPct val="100000"/>
              </a:lnSpc>
              <a:spcBef>
                <a:spcPct val="0"/>
              </a:spcBef>
              <a:buClr>
                <a:srgbClr val="003366"/>
              </a:buClr>
              <a:buNone/>
              <a:defRPr/>
            </a:pPr>
            <a:endParaRPr lang="cs-CZ" sz="2000" dirty="0">
              <a:solidFill>
                <a:srgbClr val="0070C0"/>
              </a:solidFill>
              <a:latin typeface="Arial" charset="0"/>
            </a:endParaRPr>
          </a:p>
          <a:p>
            <a:pPr algn="just" fontAlgn="base">
              <a:lnSpc>
                <a:spcPct val="100000"/>
              </a:lnSpc>
              <a:spcBef>
                <a:spcPct val="0"/>
              </a:spcBef>
              <a:buClr>
                <a:srgbClr val="003366"/>
              </a:buClr>
              <a:buFont typeface="Wingdings" panose="05000000000000000000" pitchFamily="2" charset="2"/>
              <a:buChar char="§"/>
              <a:defRPr/>
            </a:pPr>
            <a:endParaRPr lang="cs-CZ" sz="2000" dirty="0">
              <a:solidFill>
                <a:srgbClr val="0070C0"/>
              </a:solidFill>
              <a:latin typeface="Arial" charset="0"/>
            </a:endParaRPr>
          </a:p>
          <a:p>
            <a:pPr algn="just" fontAlgn="base">
              <a:lnSpc>
                <a:spcPct val="100000"/>
              </a:lnSpc>
              <a:spcBef>
                <a:spcPct val="0"/>
              </a:spcBef>
              <a:buClr>
                <a:srgbClr val="003366"/>
              </a:buClr>
              <a:buFont typeface="Wingdings" panose="05000000000000000000" pitchFamily="2" charset="2"/>
              <a:buChar char="§"/>
              <a:defRPr/>
            </a:pPr>
            <a:endParaRPr lang="cs-CZ" sz="2000" dirty="0">
              <a:solidFill>
                <a:srgbClr val="0070C0"/>
              </a:solidFill>
              <a:latin typeface="Arial" charset="0"/>
            </a:endParaRPr>
          </a:p>
          <a:p>
            <a:pPr algn="just" fontAlgn="base">
              <a:lnSpc>
                <a:spcPct val="100000"/>
              </a:lnSpc>
              <a:spcBef>
                <a:spcPct val="0"/>
              </a:spcBef>
              <a:buClr>
                <a:srgbClr val="003366"/>
              </a:buClr>
              <a:defRPr/>
            </a:pPr>
            <a:endParaRPr lang="cs-CZ" sz="2000" dirty="0">
              <a:solidFill>
                <a:srgbClr val="0070C0"/>
              </a:solidFill>
              <a:latin typeface="Arial" charset="0"/>
            </a:endParaRPr>
          </a:p>
          <a:p>
            <a:pPr marL="0" indent="0">
              <a:buNone/>
            </a:pPr>
            <a:endParaRPr lang="cs-CZ" sz="1400" dirty="0">
              <a:solidFill>
                <a:schemeClr val="tx2"/>
              </a:solidFill>
              <a:latin typeface="Inter" panose="02000503000000020004" pitchFamily="2" charset="0"/>
              <a:ea typeface="Inter" panose="02000503000000020004" pitchFamily="2" charset="0"/>
            </a:endParaRPr>
          </a:p>
        </p:txBody>
      </p:sp>
      <p:sp>
        <p:nvSpPr>
          <p:cNvPr id="6" name="Zástupný symbol pro číslo snímku 5">
            <a:extLst>
              <a:ext uri="{FF2B5EF4-FFF2-40B4-BE49-F238E27FC236}">
                <a16:creationId xmlns:a16="http://schemas.microsoft.com/office/drawing/2014/main" id="{8F97B5B9-D8B0-F645-A37F-C2085B5EC2FC}"/>
              </a:ext>
            </a:extLst>
          </p:cNvPr>
          <p:cNvSpPr>
            <a:spLocks noGrp="1"/>
          </p:cNvSpPr>
          <p:nvPr>
            <p:ph type="sldNum" sz="quarter" idx="12"/>
          </p:nvPr>
        </p:nvSpPr>
        <p:spPr/>
        <p:txBody>
          <a:bodyPr/>
          <a:lstStyle/>
          <a:p>
            <a:fld id="{F756C1FA-8DED-774F-A9BF-965BD70CC5BD}" type="slidenum">
              <a:rPr lang="cs-CZ" smtClean="0">
                <a:solidFill>
                  <a:schemeClr val="tx2"/>
                </a:solidFill>
              </a:rPr>
              <a:t>26</a:t>
            </a:fld>
            <a:endParaRPr lang="cs-CZ" dirty="0">
              <a:solidFill>
                <a:schemeClr val="tx2"/>
              </a:solidFill>
            </a:endParaRPr>
          </a:p>
        </p:txBody>
      </p:sp>
      <p:graphicFrame>
        <p:nvGraphicFramePr>
          <p:cNvPr id="2" name="Tabulka 1">
            <a:extLst>
              <a:ext uri="{FF2B5EF4-FFF2-40B4-BE49-F238E27FC236}">
                <a16:creationId xmlns:a16="http://schemas.microsoft.com/office/drawing/2014/main" id="{7B285FCB-0C41-787C-4B9A-54BA8AF6635B}"/>
              </a:ext>
            </a:extLst>
          </p:cNvPr>
          <p:cNvGraphicFramePr>
            <a:graphicFrameLocks noGrp="1"/>
          </p:cNvGraphicFramePr>
          <p:nvPr>
            <p:extLst>
              <p:ext uri="{D42A27DB-BD31-4B8C-83A1-F6EECF244321}">
                <p14:modId xmlns:p14="http://schemas.microsoft.com/office/powerpoint/2010/main" val="2160375243"/>
              </p:ext>
            </p:extLst>
          </p:nvPr>
        </p:nvGraphicFramePr>
        <p:xfrm>
          <a:off x="2111835" y="2354353"/>
          <a:ext cx="7778337" cy="2692657"/>
        </p:xfrm>
        <a:graphic>
          <a:graphicData uri="http://schemas.openxmlformats.org/drawingml/2006/table">
            <a:tbl>
              <a:tblPr firstRow="1" firstCol="1" bandRow="1">
                <a:tableStyleId>{5C22544A-7EE6-4342-B048-85BDC9FD1C3A}</a:tableStyleId>
              </a:tblPr>
              <a:tblGrid>
                <a:gridCol w="1175656">
                  <a:extLst>
                    <a:ext uri="{9D8B030D-6E8A-4147-A177-3AD203B41FA5}">
                      <a16:colId xmlns:a16="http://schemas.microsoft.com/office/drawing/2014/main" val="892012944"/>
                    </a:ext>
                  </a:extLst>
                </a:gridCol>
                <a:gridCol w="4710074">
                  <a:extLst>
                    <a:ext uri="{9D8B030D-6E8A-4147-A177-3AD203B41FA5}">
                      <a16:colId xmlns:a16="http://schemas.microsoft.com/office/drawing/2014/main" val="1396407833"/>
                    </a:ext>
                  </a:extLst>
                </a:gridCol>
                <a:gridCol w="1892607">
                  <a:extLst>
                    <a:ext uri="{9D8B030D-6E8A-4147-A177-3AD203B41FA5}">
                      <a16:colId xmlns:a16="http://schemas.microsoft.com/office/drawing/2014/main" val="748740162"/>
                    </a:ext>
                  </a:extLst>
                </a:gridCol>
              </a:tblGrid>
              <a:tr h="828231">
                <a:tc>
                  <a:txBody>
                    <a:bodyPr/>
                    <a:lstStyle/>
                    <a:p>
                      <a:pPr marL="540385" indent="-540385" algn="ctr">
                        <a:lnSpc>
                          <a:spcPct val="107000"/>
                        </a:lnSpc>
                        <a:spcAft>
                          <a:spcPts val="600"/>
                        </a:spcAft>
                        <a:tabLst>
                          <a:tab pos="2576195" algn="ctr"/>
                        </a:tabLst>
                      </a:pPr>
                      <a:r>
                        <a:rPr lang="cs-CZ" sz="1200" dirty="0">
                          <a:effectLst/>
                          <a:latin typeface="Arial" panose="020B0604020202020204" pitchFamily="34" charset="0"/>
                          <a:cs typeface="Arial" panose="020B0604020202020204" pitchFamily="34" charset="0"/>
                        </a:rPr>
                        <a:t>A2</a:t>
                      </a:r>
                      <a:endParaRPr lang="cs-CZ" sz="1200" dirty="0">
                        <a:effectLst/>
                        <a:latin typeface="Arial" panose="020B0604020202020204" pitchFamily="34" charset="0"/>
                        <a:ea typeface="Calibri" panose="020F0502020204030204" pitchFamily="34" charset="0"/>
                        <a:cs typeface="Arial" panose="020B0604020202020204" pitchFamily="34" charset="0"/>
                      </a:endParaRPr>
                    </a:p>
                  </a:txBody>
                  <a:tcPr marL="28122" marR="28122" marT="0" marB="0" anchor="ctr"/>
                </a:tc>
                <a:tc>
                  <a:txBody>
                    <a:bodyPr/>
                    <a:lstStyle/>
                    <a:p>
                      <a:pPr marL="0" indent="-540385" algn="just">
                        <a:lnSpc>
                          <a:spcPct val="107000"/>
                        </a:lnSpc>
                        <a:spcAft>
                          <a:spcPts val="600"/>
                        </a:spcAft>
                        <a:tabLst>
                          <a:tab pos="2576195" algn="ctr"/>
                        </a:tabLst>
                      </a:pPr>
                      <a:r>
                        <a:rPr lang="cs-CZ" sz="1200" b="1" kern="1200" dirty="0">
                          <a:solidFill>
                            <a:schemeClr val="dk1"/>
                          </a:solidFill>
                          <a:effectLst/>
                          <a:latin typeface="Arial" panose="020B0604020202020204" pitchFamily="34" charset="0"/>
                          <a:ea typeface="+mn-ea"/>
                          <a:cs typeface="Arial" panose="020B0604020202020204" pitchFamily="34" charset="0"/>
                        </a:rPr>
                        <a:t>Počet všech poskytnutých (schválených) dotací žadateli v rámci tohoto dotačního titulu od roku 2021 (2021-2023) </a:t>
                      </a:r>
                    </a:p>
                  </a:txBody>
                  <a:tcPr marL="28122" marR="28122" marT="0" marB="0" anchor="ctr">
                    <a:solidFill>
                      <a:srgbClr val="CBD1DF"/>
                    </a:solidFill>
                  </a:tcPr>
                </a:tc>
                <a:tc>
                  <a:txBody>
                    <a:bodyPr/>
                    <a:lstStyle/>
                    <a:p>
                      <a:pPr marL="540385" indent="-540385" algn="ctr" defTabSz="914400" rtl="0" eaLnBrk="1" latinLnBrk="0" hangingPunct="1">
                        <a:lnSpc>
                          <a:spcPct val="107000"/>
                        </a:lnSpc>
                        <a:spcAft>
                          <a:spcPts val="600"/>
                        </a:spcAft>
                      </a:pPr>
                      <a:r>
                        <a:rPr lang="cs-CZ" sz="1200" kern="1200" dirty="0">
                          <a:solidFill>
                            <a:schemeClr val="dk1"/>
                          </a:solidFill>
                          <a:effectLst/>
                          <a:latin typeface="Arial" panose="020B0604020202020204" pitchFamily="34" charset="0"/>
                          <a:ea typeface="+mn-ea"/>
                          <a:cs typeface="Arial" panose="020B0604020202020204" pitchFamily="34" charset="0"/>
                        </a:rPr>
                        <a:t>Počet bodů (max. 20):</a:t>
                      </a:r>
                    </a:p>
                  </a:txBody>
                  <a:tcPr marL="28122" marR="28122" marT="0" marB="0" anchor="ctr">
                    <a:solidFill>
                      <a:srgbClr val="CBD1DF"/>
                    </a:solidFill>
                  </a:tcPr>
                </a:tc>
                <a:extLst>
                  <a:ext uri="{0D108BD9-81ED-4DB2-BD59-A6C34878D82A}">
                    <a16:rowId xmlns:a16="http://schemas.microsoft.com/office/drawing/2014/main" val="2687096053"/>
                  </a:ext>
                </a:extLst>
              </a:tr>
              <a:tr h="486889">
                <a:tc rowSpan="4">
                  <a:txBody>
                    <a:bodyPr/>
                    <a:lstStyle/>
                    <a:p>
                      <a:pPr marL="540385" indent="-540385" algn="l">
                        <a:lnSpc>
                          <a:spcPct val="107000"/>
                        </a:lnSpc>
                        <a:spcAft>
                          <a:spcPts val="600"/>
                        </a:spcAft>
                        <a:tabLst>
                          <a:tab pos="2576195" algn="ctr"/>
                        </a:tabLst>
                      </a:pPr>
                      <a:r>
                        <a:rPr lang="cs-CZ" sz="1200">
                          <a:effectLst/>
                          <a:latin typeface="Arial" panose="020B0604020202020204" pitchFamily="34" charset="0"/>
                          <a:cs typeface="Arial" panose="020B0604020202020204" pitchFamily="34" charset="0"/>
                        </a:rPr>
                        <a:t> </a:t>
                      </a:r>
                      <a:endParaRPr lang="cs-CZ" sz="1200">
                        <a:effectLst/>
                        <a:latin typeface="Arial" panose="020B0604020202020204" pitchFamily="34" charset="0"/>
                        <a:ea typeface="Calibri" panose="020F0502020204030204" pitchFamily="34" charset="0"/>
                        <a:cs typeface="Arial" panose="020B0604020202020204" pitchFamily="34" charset="0"/>
                      </a:endParaRPr>
                    </a:p>
                  </a:txBody>
                  <a:tcPr marL="28122" marR="28122" marT="0" marB="0" anchor="ctr"/>
                </a:tc>
                <a:tc>
                  <a:txBody>
                    <a:bodyPr/>
                    <a:lstStyle/>
                    <a:p>
                      <a:pPr marL="540385" indent="-540385" algn="l">
                        <a:lnSpc>
                          <a:spcPct val="107000"/>
                        </a:lnSpc>
                        <a:spcAft>
                          <a:spcPts val="600"/>
                        </a:spcAft>
                        <a:tabLst>
                          <a:tab pos="2576195" algn="ctr"/>
                        </a:tabLst>
                      </a:pPr>
                      <a:r>
                        <a:rPr lang="cs-CZ" sz="1200" dirty="0">
                          <a:effectLst/>
                          <a:latin typeface="Arial" panose="020B0604020202020204" pitchFamily="34" charset="0"/>
                          <a:cs typeface="Arial" panose="020B0604020202020204" pitchFamily="34" charset="0"/>
                        </a:rPr>
                        <a:t>0 </a:t>
                      </a:r>
                      <a:endParaRPr lang="cs-CZ" sz="1200" dirty="0">
                        <a:effectLst/>
                        <a:latin typeface="Arial" panose="020B0604020202020204" pitchFamily="34" charset="0"/>
                        <a:ea typeface="Calibri" panose="020F0502020204030204" pitchFamily="34" charset="0"/>
                        <a:cs typeface="Arial" panose="020B0604020202020204" pitchFamily="34" charset="0"/>
                      </a:endParaRPr>
                    </a:p>
                  </a:txBody>
                  <a:tcPr marL="28122" marR="28122" marT="0" marB="0" anchor="ctr"/>
                </a:tc>
                <a:tc>
                  <a:txBody>
                    <a:bodyPr/>
                    <a:lstStyle/>
                    <a:p>
                      <a:pPr marL="540385" indent="-540385" algn="ctr">
                        <a:lnSpc>
                          <a:spcPct val="107000"/>
                        </a:lnSpc>
                        <a:spcAft>
                          <a:spcPts val="600"/>
                        </a:spcAft>
                      </a:pPr>
                      <a:r>
                        <a:rPr lang="cs-CZ" sz="1200" dirty="0">
                          <a:effectLst/>
                          <a:latin typeface="Arial" panose="020B0604020202020204" pitchFamily="34" charset="0"/>
                          <a:cs typeface="Arial" panose="020B0604020202020204" pitchFamily="34" charset="0"/>
                        </a:rPr>
                        <a:t>20 </a:t>
                      </a:r>
                      <a:endParaRPr lang="cs-CZ" sz="1200" dirty="0">
                        <a:effectLst/>
                        <a:latin typeface="Arial" panose="020B0604020202020204" pitchFamily="34" charset="0"/>
                        <a:ea typeface="Calibri" panose="020F0502020204030204" pitchFamily="34" charset="0"/>
                        <a:cs typeface="Arial" panose="020B0604020202020204" pitchFamily="34" charset="0"/>
                      </a:endParaRPr>
                    </a:p>
                  </a:txBody>
                  <a:tcPr marL="28122" marR="28122" marT="0" marB="0" anchor="ctr"/>
                </a:tc>
                <a:extLst>
                  <a:ext uri="{0D108BD9-81ED-4DB2-BD59-A6C34878D82A}">
                    <a16:rowId xmlns:a16="http://schemas.microsoft.com/office/drawing/2014/main" val="339288680"/>
                  </a:ext>
                </a:extLst>
              </a:tr>
              <a:tr h="415636">
                <a:tc vMerge="1">
                  <a:txBody>
                    <a:bodyPr/>
                    <a:lstStyle/>
                    <a:p>
                      <a:endParaRPr lang="cs-CZ"/>
                    </a:p>
                  </a:txBody>
                  <a:tcPr/>
                </a:tc>
                <a:tc>
                  <a:txBody>
                    <a:bodyPr/>
                    <a:lstStyle/>
                    <a:p>
                      <a:pPr marL="540385" indent="-540385" algn="l">
                        <a:lnSpc>
                          <a:spcPct val="107000"/>
                        </a:lnSpc>
                        <a:spcAft>
                          <a:spcPts val="600"/>
                        </a:spcAft>
                        <a:tabLst>
                          <a:tab pos="2576195" algn="ctr"/>
                        </a:tabLst>
                      </a:pPr>
                      <a:r>
                        <a:rPr lang="cs-CZ" sz="1200" dirty="0">
                          <a:effectLst/>
                          <a:latin typeface="Arial" panose="020B0604020202020204" pitchFamily="34" charset="0"/>
                          <a:cs typeface="Arial" panose="020B0604020202020204" pitchFamily="34" charset="0"/>
                        </a:rPr>
                        <a:t>1 </a:t>
                      </a:r>
                      <a:endParaRPr lang="cs-CZ" sz="1200" dirty="0">
                        <a:effectLst/>
                        <a:latin typeface="Arial" panose="020B0604020202020204" pitchFamily="34" charset="0"/>
                        <a:ea typeface="Calibri" panose="020F0502020204030204" pitchFamily="34" charset="0"/>
                        <a:cs typeface="Arial" panose="020B0604020202020204" pitchFamily="34" charset="0"/>
                      </a:endParaRPr>
                    </a:p>
                  </a:txBody>
                  <a:tcPr marL="28122" marR="28122" marT="0" marB="0" anchor="ctr"/>
                </a:tc>
                <a:tc>
                  <a:txBody>
                    <a:bodyPr/>
                    <a:lstStyle/>
                    <a:p>
                      <a:pPr marL="540385" indent="-540385" algn="ctr">
                        <a:lnSpc>
                          <a:spcPct val="107000"/>
                        </a:lnSpc>
                        <a:spcAft>
                          <a:spcPts val="600"/>
                        </a:spcAft>
                      </a:pPr>
                      <a:r>
                        <a:rPr lang="cs-CZ" sz="1200" dirty="0">
                          <a:effectLst/>
                          <a:latin typeface="Arial" panose="020B0604020202020204" pitchFamily="34" charset="0"/>
                          <a:cs typeface="Arial" panose="020B0604020202020204" pitchFamily="34" charset="0"/>
                        </a:rPr>
                        <a:t>15 </a:t>
                      </a:r>
                      <a:endParaRPr lang="cs-CZ" sz="1200" dirty="0">
                        <a:effectLst/>
                        <a:latin typeface="Arial" panose="020B0604020202020204" pitchFamily="34" charset="0"/>
                        <a:ea typeface="Calibri" panose="020F0502020204030204" pitchFamily="34" charset="0"/>
                        <a:cs typeface="Arial" panose="020B0604020202020204" pitchFamily="34" charset="0"/>
                      </a:endParaRPr>
                    </a:p>
                  </a:txBody>
                  <a:tcPr marL="28122" marR="28122" marT="0" marB="0" anchor="ctr"/>
                </a:tc>
                <a:extLst>
                  <a:ext uri="{0D108BD9-81ED-4DB2-BD59-A6C34878D82A}">
                    <a16:rowId xmlns:a16="http://schemas.microsoft.com/office/drawing/2014/main" val="1837523771"/>
                  </a:ext>
                </a:extLst>
              </a:tr>
              <a:tr h="498764">
                <a:tc vMerge="1">
                  <a:txBody>
                    <a:bodyPr/>
                    <a:lstStyle/>
                    <a:p>
                      <a:endParaRPr lang="cs-CZ"/>
                    </a:p>
                  </a:txBody>
                  <a:tcPr/>
                </a:tc>
                <a:tc>
                  <a:txBody>
                    <a:bodyPr/>
                    <a:lstStyle/>
                    <a:p>
                      <a:pPr marL="540385" indent="-540385" algn="l">
                        <a:lnSpc>
                          <a:spcPct val="107000"/>
                        </a:lnSpc>
                        <a:spcAft>
                          <a:spcPts val="600"/>
                        </a:spcAft>
                        <a:tabLst>
                          <a:tab pos="2576195" algn="ctr"/>
                        </a:tabLst>
                      </a:pPr>
                      <a:r>
                        <a:rPr lang="cs-CZ" sz="1200" dirty="0">
                          <a:effectLst/>
                          <a:latin typeface="Arial" panose="020B0604020202020204" pitchFamily="34" charset="0"/>
                          <a:cs typeface="Arial" panose="020B0604020202020204" pitchFamily="34" charset="0"/>
                        </a:rPr>
                        <a:t>2 </a:t>
                      </a:r>
                      <a:endParaRPr lang="cs-CZ" sz="1200" dirty="0">
                        <a:effectLst/>
                        <a:latin typeface="Arial" panose="020B0604020202020204" pitchFamily="34" charset="0"/>
                        <a:ea typeface="Calibri" panose="020F0502020204030204" pitchFamily="34" charset="0"/>
                        <a:cs typeface="Arial" panose="020B0604020202020204" pitchFamily="34" charset="0"/>
                      </a:endParaRPr>
                    </a:p>
                  </a:txBody>
                  <a:tcPr marL="28122" marR="28122" marT="0" marB="0" anchor="ctr"/>
                </a:tc>
                <a:tc>
                  <a:txBody>
                    <a:bodyPr/>
                    <a:lstStyle/>
                    <a:p>
                      <a:pPr marL="540385" indent="-540385" algn="ctr">
                        <a:lnSpc>
                          <a:spcPct val="107000"/>
                        </a:lnSpc>
                        <a:spcAft>
                          <a:spcPts val="600"/>
                        </a:spcAft>
                      </a:pPr>
                      <a:r>
                        <a:rPr lang="cs-CZ" sz="1200" dirty="0">
                          <a:effectLst/>
                          <a:latin typeface="Arial" panose="020B0604020202020204" pitchFamily="34" charset="0"/>
                          <a:ea typeface="Calibri" panose="020F0502020204030204" pitchFamily="34" charset="0"/>
                          <a:cs typeface="Arial" panose="020B0604020202020204" pitchFamily="34" charset="0"/>
                        </a:rPr>
                        <a:t>10</a:t>
                      </a:r>
                    </a:p>
                  </a:txBody>
                  <a:tcPr marL="28122" marR="28122" marT="0" marB="0" anchor="ctr"/>
                </a:tc>
                <a:extLst>
                  <a:ext uri="{0D108BD9-81ED-4DB2-BD59-A6C34878D82A}">
                    <a16:rowId xmlns:a16="http://schemas.microsoft.com/office/drawing/2014/main" val="4257598016"/>
                  </a:ext>
                </a:extLst>
              </a:tr>
              <a:tr h="463137">
                <a:tc vMerge="1">
                  <a:txBody>
                    <a:bodyPr/>
                    <a:lstStyle/>
                    <a:p>
                      <a:endParaRPr lang="cs-CZ"/>
                    </a:p>
                  </a:txBody>
                  <a:tcPr/>
                </a:tc>
                <a:tc>
                  <a:txBody>
                    <a:bodyPr/>
                    <a:lstStyle/>
                    <a:p>
                      <a:pPr marL="540385" indent="-540385" algn="l">
                        <a:lnSpc>
                          <a:spcPct val="107000"/>
                        </a:lnSpc>
                        <a:spcAft>
                          <a:spcPts val="600"/>
                        </a:spcAft>
                        <a:tabLst>
                          <a:tab pos="2576195" algn="ctr"/>
                        </a:tabLst>
                      </a:pPr>
                      <a:r>
                        <a:rPr lang="cs-CZ" sz="1200">
                          <a:effectLst/>
                          <a:latin typeface="Arial" panose="020B0604020202020204" pitchFamily="34" charset="0"/>
                          <a:cs typeface="Arial" panose="020B0604020202020204" pitchFamily="34" charset="0"/>
                        </a:rPr>
                        <a:t>3 </a:t>
                      </a:r>
                      <a:endParaRPr lang="cs-CZ" sz="1200">
                        <a:effectLst/>
                        <a:latin typeface="Arial" panose="020B0604020202020204" pitchFamily="34" charset="0"/>
                        <a:ea typeface="Calibri" panose="020F0502020204030204" pitchFamily="34" charset="0"/>
                        <a:cs typeface="Arial" panose="020B0604020202020204" pitchFamily="34" charset="0"/>
                      </a:endParaRPr>
                    </a:p>
                  </a:txBody>
                  <a:tcPr marL="28122" marR="28122" marT="0" marB="0" anchor="ctr"/>
                </a:tc>
                <a:tc>
                  <a:txBody>
                    <a:bodyPr/>
                    <a:lstStyle/>
                    <a:p>
                      <a:pPr marL="540385" indent="-540385" algn="ctr">
                        <a:lnSpc>
                          <a:spcPct val="107000"/>
                        </a:lnSpc>
                        <a:spcAft>
                          <a:spcPts val="600"/>
                        </a:spcAft>
                      </a:pPr>
                      <a:r>
                        <a:rPr lang="cs-CZ" sz="1200" dirty="0">
                          <a:effectLst/>
                          <a:latin typeface="Arial" panose="020B0604020202020204" pitchFamily="34" charset="0"/>
                          <a:ea typeface="Calibri" panose="020F0502020204030204" pitchFamily="34" charset="0"/>
                          <a:cs typeface="Arial" panose="020B0604020202020204" pitchFamily="34" charset="0"/>
                        </a:rPr>
                        <a:t>5</a:t>
                      </a:r>
                    </a:p>
                  </a:txBody>
                  <a:tcPr marL="28122" marR="28122" marT="0" marB="0" anchor="ctr"/>
                </a:tc>
                <a:extLst>
                  <a:ext uri="{0D108BD9-81ED-4DB2-BD59-A6C34878D82A}">
                    <a16:rowId xmlns:a16="http://schemas.microsoft.com/office/drawing/2014/main" val="2860513691"/>
                  </a:ext>
                </a:extLst>
              </a:tr>
            </a:tbl>
          </a:graphicData>
        </a:graphic>
      </p:graphicFrame>
    </p:spTree>
    <p:extLst>
      <p:ext uri="{BB962C8B-B14F-4D97-AF65-F5344CB8AC3E}">
        <p14:creationId xmlns:p14="http://schemas.microsoft.com/office/powerpoint/2010/main" val="6134615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cký objekt 6">
            <a:extLst>
              <a:ext uri="{FF2B5EF4-FFF2-40B4-BE49-F238E27FC236}">
                <a16:creationId xmlns:a16="http://schemas.microsoft.com/office/drawing/2014/main" id="{7F005F39-F40F-D346-82E7-15471EBD534F}"/>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0" y="0"/>
            <a:ext cx="2111835" cy="1521065"/>
          </a:xfrm>
          <a:prstGeom prst="rect">
            <a:avLst/>
          </a:prstGeom>
        </p:spPr>
      </p:pic>
      <p:sp>
        <p:nvSpPr>
          <p:cNvPr id="18" name="Nadpis 17">
            <a:extLst>
              <a:ext uri="{FF2B5EF4-FFF2-40B4-BE49-F238E27FC236}">
                <a16:creationId xmlns:a16="http://schemas.microsoft.com/office/drawing/2014/main" id="{85D1CE5D-F808-2E45-8B02-BFE390F67473}"/>
              </a:ext>
            </a:extLst>
          </p:cNvPr>
          <p:cNvSpPr>
            <a:spLocks noGrp="1"/>
          </p:cNvSpPr>
          <p:nvPr>
            <p:ph type="title"/>
          </p:nvPr>
        </p:nvSpPr>
        <p:spPr>
          <a:xfrm>
            <a:off x="1042737" y="593558"/>
            <a:ext cx="10732168" cy="705854"/>
          </a:xfrm>
        </p:spPr>
        <p:txBody>
          <a:bodyPr anchor="t">
            <a:normAutofit/>
          </a:bodyPr>
          <a:lstStyle/>
          <a:p>
            <a:pPr algn="ctr"/>
            <a:r>
              <a:rPr lang="cs-CZ" sz="3200" b="1" dirty="0">
                <a:solidFill>
                  <a:schemeClr val="tx2"/>
                </a:solidFill>
                <a:latin typeface="Calibri" panose="020F0502020204030204" pitchFamily="34" charset="0"/>
                <a:ea typeface="Inter" panose="02000503000000020004" pitchFamily="2" charset="0"/>
                <a:cs typeface="Calibri" panose="020F0502020204030204" pitchFamily="34" charset="0"/>
              </a:rPr>
              <a:t>Program obnovy venkova Olomouckého kraje</a:t>
            </a:r>
          </a:p>
        </p:txBody>
      </p:sp>
      <p:sp>
        <p:nvSpPr>
          <p:cNvPr id="19" name="Zástupný obsah 18">
            <a:extLst>
              <a:ext uri="{FF2B5EF4-FFF2-40B4-BE49-F238E27FC236}">
                <a16:creationId xmlns:a16="http://schemas.microsoft.com/office/drawing/2014/main" id="{EAB38407-8379-8D4F-A618-E21007843527}"/>
              </a:ext>
            </a:extLst>
          </p:cNvPr>
          <p:cNvSpPr>
            <a:spLocks noGrp="1"/>
          </p:cNvSpPr>
          <p:nvPr>
            <p:ph idx="1"/>
          </p:nvPr>
        </p:nvSpPr>
        <p:spPr>
          <a:xfrm>
            <a:off x="838200" y="1521065"/>
            <a:ext cx="10515600" cy="5056938"/>
          </a:xfrm>
        </p:spPr>
        <p:txBody>
          <a:bodyPr>
            <a:normAutofit/>
          </a:bodyPr>
          <a:lstStyle/>
          <a:p>
            <a:pPr marL="0" lvl="0" indent="0" algn="just" fontAlgn="base">
              <a:lnSpc>
                <a:spcPct val="100000"/>
              </a:lnSpc>
              <a:spcBef>
                <a:spcPct val="0"/>
              </a:spcBef>
              <a:buClr>
                <a:srgbClr val="003366"/>
              </a:buClr>
              <a:buNone/>
              <a:defRPr/>
            </a:pPr>
            <a:r>
              <a:rPr lang="cs-CZ" sz="2000" b="1" dirty="0">
                <a:solidFill>
                  <a:srgbClr val="0070C0"/>
                </a:solidFill>
                <a:latin typeface="Arial" charset="0"/>
              </a:rPr>
              <a:t>01_01_02_Podpora zpracování územně plánovací dokumentace</a:t>
            </a:r>
          </a:p>
          <a:p>
            <a:pPr marL="0" indent="0" algn="just" fontAlgn="base">
              <a:lnSpc>
                <a:spcPct val="100000"/>
              </a:lnSpc>
              <a:spcBef>
                <a:spcPct val="0"/>
              </a:spcBef>
              <a:buClr>
                <a:srgbClr val="003366"/>
              </a:buClr>
              <a:buNone/>
              <a:defRPr/>
            </a:pPr>
            <a:r>
              <a:rPr lang="cs-CZ" sz="2000" dirty="0">
                <a:solidFill>
                  <a:srgbClr val="0070C0"/>
                </a:solidFill>
                <a:latin typeface="Arial" charset="0"/>
              </a:rPr>
              <a:t>Kritéria hodnocení žádostí:</a:t>
            </a:r>
          </a:p>
          <a:p>
            <a:pPr marL="0" indent="0" algn="just" fontAlgn="base">
              <a:lnSpc>
                <a:spcPct val="100000"/>
              </a:lnSpc>
              <a:spcBef>
                <a:spcPct val="0"/>
              </a:spcBef>
              <a:buClr>
                <a:srgbClr val="003366"/>
              </a:buClr>
              <a:buNone/>
              <a:defRPr/>
            </a:pPr>
            <a:r>
              <a:rPr lang="cs-CZ" sz="2000" dirty="0">
                <a:solidFill>
                  <a:srgbClr val="0070C0"/>
                </a:solidFill>
                <a:latin typeface="Arial" charset="0"/>
              </a:rPr>
              <a:t>         </a:t>
            </a:r>
          </a:p>
          <a:p>
            <a:pPr marL="0" indent="0" algn="just" fontAlgn="base">
              <a:lnSpc>
                <a:spcPct val="100000"/>
              </a:lnSpc>
              <a:spcBef>
                <a:spcPct val="0"/>
              </a:spcBef>
              <a:buClr>
                <a:srgbClr val="003366"/>
              </a:buClr>
              <a:buNone/>
              <a:defRPr/>
            </a:pPr>
            <a:endParaRPr lang="cs-CZ" sz="2000" dirty="0">
              <a:solidFill>
                <a:srgbClr val="0070C0"/>
              </a:solidFill>
              <a:latin typeface="Arial" charset="0"/>
            </a:endParaRPr>
          </a:p>
          <a:p>
            <a:pPr marL="0" indent="0" algn="just" fontAlgn="base">
              <a:lnSpc>
                <a:spcPct val="100000"/>
              </a:lnSpc>
              <a:spcBef>
                <a:spcPct val="0"/>
              </a:spcBef>
              <a:buClr>
                <a:srgbClr val="003366"/>
              </a:buClr>
              <a:buNone/>
              <a:defRPr/>
            </a:pPr>
            <a:endParaRPr lang="cs-CZ" sz="2000" dirty="0">
              <a:solidFill>
                <a:srgbClr val="0070C0"/>
              </a:solidFill>
              <a:latin typeface="Arial" charset="0"/>
            </a:endParaRPr>
          </a:p>
          <a:p>
            <a:pPr marL="0" indent="0" algn="just" fontAlgn="base">
              <a:lnSpc>
                <a:spcPct val="100000"/>
              </a:lnSpc>
              <a:spcBef>
                <a:spcPct val="0"/>
              </a:spcBef>
              <a:buClr>
                <a:srgbClr val="003366"/>
              </a:buClr>
              <a:buNone/>
              <a:defRPr/>
            </a:pPr>
            <a:endParaRPr lang="cs-CZ" sz="2000" dirty="0">
              <a:solidFill>
                <a:srgbClr val="0070C0"/>
              </a:solidFill>
              <a:latin typeface="Arial" charset="0"/>
            </a:endParaRPr>
          </a:p>
          <a:p>
            <a:pPr marL="0" indent="0" algn="just" fontAlgn="base">
              <a:lnSpc>
                <a:spcPct val="100000"/>
              </a:lnSpc>
              <a:spcBef>
                <a:spcPct val="0"/>
              </a:spcBef>
              <a:buClr>
                <a:srgbClr val="003366"/>
              </a:buClr>
              <a:buNone/>
              <a:defRPr/>
            </a:pPr>
            <a:endParaRPr lang="cs-CZ" sz="2000" dirty="0">
              <a:solidFill>
                <a:srgbClr val="0070C0"/>
              </a:solidFill>
              <a:latin typeface="Arial" charset="0"/>
            </a:endParaRPr>
          </a:p>
          <a:p>
            <a:pPr algn="just" fontAlgn="base">
              <a:lnSpc>
                <a:spcPct val="100000"/>
              </a:lnSpc>
              <a:spcBef>
                <a:spcPct val="0"/>
              </a:spcBef>
              <a:buClr>
                <a:srgbClr val="003366"/>
              </a:buClr>
              <a:buFont typeface="Wingdings" panose="05000000000000000000" pitchFamily="2" charset="2"/>
              <a:buChar char="§"/>
              <a:defRPr/>
            </a:pPr>
            <a:endParaRPr lang="cs-CZ" sz="2000" dirty="0">
              <a:solidFill>
                <a:srgbClr val="0070C0"/>
              </a:solidFill>
              <a:latin typeface="Arial" charset="0"/>
            </a:endParaRPr>
          </a:p>
          <a:p>
            <a:pPr algn="just" fontAlgn="base">
              <a:lnSpc>
                <a:spcPct val="100000"/>
              </a:lnSpc>
              <a:spcBef>
                <a:spcPct val="0"/>
              </a:spcBef>
              <a:buClr>
                <a:srgbClr val="003366"/>
              </a:buClr>
              <a:buFont typeface="Wingdings" panose="05000000000000000000" pitchFamily="2" charset="2"/>
              <a:buChar char="§"/>
              <a:defRPr/>
            </a:pPr>
            <a:endParaRPr lang="cs-CZ" sz="2000" dirty="0">
              <a:solidFill>
                <a:srgbClr val="0070C0"/>
              </a:solidFill>
              <a:latin typeface="Arial" charset="0"/>
            </a:endParaRPr>
          </a:p>
          <a:p>
            <a:pPr algn="just" fontAlgn="base">
              <a:lnSpc>
                <a:spcPct val="100000"/>
              </a:lnSpc>
              <a:spcBef>
                <a:spcPct val="0"/>
              </a:spcBef>
              <a:buClr>
                <a:srgbClr val="003366"/>
              </a:buClr>
              <a:defRPr/>
            </a:pPr>
            <a:endParaRPr lang="cs-CZ" sz="2000" dirty="0">
              <a:solidFill>
                <a:srgbClr val="0070C0"/>
              </a:solidFill>
              <a:latin typeface="Arial" charset="0"/>
            </a:endParaRPr>
          </a:p>
          <a:p>
            <a:pPr marL="0" indent="0">
              <a:buNone/>
            </a:pPr>
            <a:endParaRPr lang="cs-CZ" sz="1400" dirty="0">
              <a:solidFill>
                <a:schemeClr val="tx2"/>
              </a:solidFill>
              <a:latin typeface="Inter" panose="02000503000000020004" pitchFamily="2" charset="0"/>
              <a:ea typeface="Inter" panose="02000503000000020004" pitchFamily="2" charset="0"/>
            </a:endParaRPr>
          </a:p>
        </p:txBody>
      </p:sp>
      <p:sp>
        <p:nvSpPr>
          <p:cNvPr id="6" name="Zástupný symbol pro číslo snímku 5">
            <a:extLst>
              <a:ext uri="{FF2B5EF4-FFF2-40B4-BE49-F238E27FC236}">
                <a16:creationId xmlns:a16="http://schemas.microsoft.com/office/drawing/2014/main" id="{8F97B5B9-D8B0-F645-A37F-C2085B5EC2FC}"/>
              </a:ext>
            </a:extLst>
          </p:cNvPr>
          <p:cNvSpPr>
            <a:spLocks noGrp="1"/>
          </p:cNvSpPr>
          <p:nvPr>
            <p:ph type="sldNum" sz="quarter" idx="12"/>
          </p:nvPr>
        </p:nvSpPr>
        <p:spPr/>
        <p:txBody>
          <a:bodyPr/>
          <a:lstStyle/>
          <a:p>
            <a:fld id="{F756C1FA-8DED-774F-A9BF-965BD70CC5BD}" type="slidenum">
              <a:rPr lang="cs-CZ" smtClean="0">
                <a:solidFill>
                  <a:schemeClr val="tx2"/>
                </a:solidFill>
              </a:rPr>
              <a:t>27</a:t>
            </a:fld>
            <a:endParaRPr lang="cs-CZ" dirty="0">
              <a:solidFill>
                <a:schemeClr val="tx2"/>
              </a:solidFill>
            </a:endParaRPr>
          </a:p>
        </p:txBody>
      </p:sp>
      <p:graphicFrame>
        <p:nvGraphicFramePr>
          <p:cNvPr id="3" name="Tabulka 2">
            <a:extLst>
              <a:ext uri="{FF2B5EF4-FFF2-40B4-BE49-F238E27FC236}">
                <a16:creationId xmlns:a16="http://schemas.microsoft.com/office/drawing/2014/main" id="{018DFE93-CAA4-BB8A-482E-592977645492}"/>
              </a:ext>
            </a:extLst>
          </p:cNvPr>
          <p:cNvGraphicFramePr>
            <a:graphicFrameLocks noGrp="1"/>
          </p:cNvGraphicFramePr>
          <p:nvPr>
            <p:extLst>
              <p:ext uri="{D42A27DB-BD31-4B8C-83A1-F6EECF244321}">
                <p14:modId xmlns:p14="http://schemas.microsoft.com/office/powerpoint/2010/main" val="2522626750"/>
              </p:ext>
            </p:extLst>
          </p:nvPr>
        </p:nvGraphicFramePr>
        <p:xfrm>
          <a:off x="2149435" y="2351319"/>
          <a:ext cx="7671459" cy="3372592"/>
        </p:xfrm>
        <a:graphic>
          <a:graphicData uri="http://schemas.openxmlformats.org/drawingml/2006/table">
            <a:tbl>
              <a:tblPr firstRow="1" firstCol="1" bandRow="1">
                <a:tableStyleId>{5C22544A-7EE6-4342-B048-85BDC9FD1C3A}</a:tableStyleId>
              </a:tblPr>
              <a:tblGrid>
                <a:gridCol w="1184563">
                  <a:extLst>
                    <a:ext uri="{9D8B030D-6E8A-4147-A177-3AD203B41FA5}">
                      <a16:colId xmlns:a16="http://schemas.microsoft.com/office/drawing/2014/main" val="3699267196"/>
                    </a:ext>
                  </a:extLst>
                </a:gridCol>
                <a:gridCol w="4659284">
                  <a:extLst>
                    <a:ext uri="{9D8B030D-6E8A-4147-A177-3AD203B41FA5}">
                      <a16:colId xmlns:a16="http://schemas.microsoft.com/office/drawing/2014/main" val="2466774682"/>
                    </a:ext>
                  </a:extLst>
                </a:gridCol>
                <a:gridCol w="1827612">
                  <a:extLst>
                    <a:ext uri="{9D8B030D-6E8A-4147-A177-3AD203B41FA5}">
                      <a16:colId xmlns:a16="http://schemas.microsoft.com/office/drawing/2014/main" val="2979877114"/>
                    </a:ext>
                  </a:extLst>
                </a:gridCol>
              </a:tblGrid>
              <a:tr h="669207">
                <a:tc>
                  <a:txBody>
                    <a:bodyPr/>
                    <a:lstStyle/>
                    <a:p>
                      <a:pPr marL="540385" indent="-540385" algn="ctr">
                        <a:lnSpc>
                          <a:spcPct val="107000"/>
                        </a:lnSpc>
                        <a:spcAft>
                          <a:spcPts val="600"/>
                        </a:spcAft>
                      </a:pPr>
                      <a:r>
                        <a:rPr lang="cs-CZ" sz="1200" dirty="0">
                          <a:effectLst/>
                          <a:latin typeface="Arial" panose="020B0604020202020204" pitchFamily="34" charset="0"/>
                          <a:cs typeface="Arial" panose="020B0604020202020204" pitchFamily="34" charset="0"/>
                        </a:rPr>
                        <a:t>B</a:t>
                      </a:r>
                      <a:endParaRPr lang="cs-CZ" sz="1200" dirty="0">
                        <a:effectLst/>
                        <a:latin typeface="Arial" panose="020B0604020202020204" pitchFamily="34" charset="0"/>
                        <a:ea typeface="Calibri" panose="020F0502020204030204" pitchFamily="34" charset="0"/>
                        <a:cs typeface="Arial" panose="020B0604020202020204" pitchFamily="34" charset="0"/>
                      </a:endParaRPr>
                    </a:p>
                  </a:txBody>
                  <a:tcPr marL="49402" marR="49402" marT="0" marB="0" anchor="ctr"/>
                </a:tc>
                <a:tc gridSpan="2">
                  <a:txBody>
                    <a:bodyPr/>
                    <a:lstStyle/>
                    <a:p>
                      <a:pPr marL="0" indent="-540385" algn="just">
                        <a:lnSpc>
                          <a:spcPct val="107000"/>
                        </a:lnSpc>
                        <a:spcAft>
                          <a:spcPts val="600"/>
                        </a:spcAft>
                      </a:pPr>
                      <a:r>
                        <a:rPr lang="cs-CZ" sz="1200" dirty="0">
                          <a:effectLst/>
                          <a:latin typeface="Arial" panose="020B0604020202020204" pitchFamily="34" charset="0"/>
                          <a:cs typeface="Arial" panose="020B0604020202020204" pitchFamily="34" charset="0"/>
                        </a:rPr>
                        <a:t>Hodnotící kritéria definuje administrátor ve spolupráci s hodnotitelem kritérií B - hodnotí Komise pro rozvoj venkova a zemědělství</a:t>
                      </a:r>
                      <a:endParaRPr lang="cs-CZ" sz="1200" dirty="0">
                        <a:effectLst/>
                        <a:latin typeface="Arial" panose="020B0604020202020204" pitchFamily="34" charset="0"/>
                        <a:ea typeface="Calibri" panose="020F0502020204030204" pitchFamily="34" charset="0"/>
                        <a:cs typeface="Arial" panose="020B0604020202020204" pitchFamily="34" charset="0"/>
                      </a:endParaRPr>
                    </a:p>
                  </a:txBody>
                  <a:tcPr marL="49402" marR="49402" marT="0" marB="0" anchor="ctr"/>
                </a:tc>
                <a:tc hMerge="1">
                  <a:txBody>
                    <a:bodyPr/>
                    <a:lstStyle/>
                    <a:p>
                      <a:endParaRPr lang="cs-CZ"/>
                    </a:p>
                  </a:txBody>
                  <a:tcPr/>
                </a:tc>
                <a:extLst>
                  <a:ext uri="{0D108BD9-81ED-4DB2-BD59-A6C34878D82A}">
                    <a16:rowId xmlns:a16="http://schemas.microsoft.com/office/drawing/2014/main" val="266383361"/>
                  </a:ext>
                </a:extLst>
              </a:tr>
              <a:tr h="801625">
                <a:tc>
                  <a:txBody>
                    <a:bodyPr/>
                    <a:lstStyle/>
                    <a:p>
                      <a:pPr marL="540385" indent="-540385" algn="ctr">
                        <a:lnSpc>
                          <a:spcPct val="107000"/>
                        </a:lnSpc>
                        <a:spcAft>
                          <a:spcPts val="600"/>
                        </a:spcAft>
                        <a:tabLst>
                          <a:tab pos="2576195" algn="ctr"/>
                        </a:tabLst>
                      </a:pPr>
                      <a:r>
                        <a:rPr lang="cs-CZ" sz="1200" dirty="0">
                          <a:effectLst/>
                          <a:latin typeface="Arial" panose="020B0604020202020204" pitchFamily="34" charset="0"/>
                          <a:cs typeface="Arial" panose="020B0604020202020204" pitchFamily="34" charset="0"/>
                        </a:rPr>
                        <a:t>B1</a:t>
                      </a:r>
                      <a:endParaRPr lang="cs-CZ" sz="1200" dirty="0">
                        <a:effectLst/>
                        <a:latin typeface="Arial" panose="020B0604020202020204" pitchFamily="34" charset="0"/>
                        <a:ea typeface="Calibri" panose="020F0502020204030204" pitchFamily="34" charset="0"/>
                        <a:cs typeface="Arial" panose="020B0604020202020204" pitchFamily="34" charset="0"/>
                      </a:endParaRPr>
                    </a:p>
                  </a:txBody>
                  <a:tcPr marL="49402" marR="49402" marT="0" marB="0" anchor="ctr"/>
                </a:tc>
                <a:tc>
                  <a:txBody>
                    <a:bodyPr/>
                    <a:lstStyle/>
                    <a:p>
                      <a:pPr marL="0" indent="-540385" algn="just">
                        <a:lnSpc>
                          <a:spcPct val="107000"/>
                        </a:lnSpc>
                        <a:spcAft>
                          <a:spcPts val="600"/>
                        </a:spcAft>
                        <a:tabLst>
                          <a:tab pos="2576195" algn="ctr"/>
                        </a:tabLst>
                      </a:pPr>
                      <a:r>
                        <a:rPr lang="cs-CZ" sz="1200" b="1" dirty="0">
                          <a:effectLst/>
                          <a:latin typeface="Arial" panose="020B0604020202020204" pitchFamily="34" charset="0"/>
                          <a:cs typeface="Arial" panose="020B0604020202020204" pitchFamily="34" charset="0"/>
                        </a:rPr>
                        <a:t>Soulad se Strategií rozvoje územního obvodu Olomouckého  kraje 2021 - 2027</a:t>
                      </a:r>
                      <a:endParaRPr lang="cs-CZ" sz="1200" b="1" dirty="0">
                        <a:effectLst/>
                        <a:latin typeface="Arial" panose="020B0604020202020204" pitchFamily="34" charset="0"/>
                        <a:ea typeface="Calibri" panose="020F0502020204030204" pitchFamily="34" charset="0"/>
                        <a:cs typeface="Arial" panose="020B0604020202020204" pitchFamily="34" charset="0"/>
                      </a:endParaRPr>
                    </a:p>
                  </a:txBody>
                  <a:tcPr marL="49402" marR="49402" marT="0" marB="0" anchor="ctr"/>
                </a:tc>
                <a:tc>
                  <a:txBody>
                    <a:bodyPr/>
                    <a:lstStyle/>
                    <a:p>
                      <a:pPr marL="540385" indent="-540385" algn="ctr">
                        <a:lnSpc>
                          <a:spcPct val="107000"/>
                        </a:lnSpc>
                        <a:spcAft>
                          <a:spcPts val="600"/>
                        </a:spcAft>
                      </a:pPr>
                      <a:r>
                        <a:rPr lang="cs-CZ" sz="1200" b="1" dirty="0">
                          <a:effectLst/>
                          <a:latin typeface="Arial" panose="020B0604020202020204" pitchFamily="34" charset="0"/>
                          <a:cs typeface="Arial" panose="020B0604020202020204" pitchFamily="34" charset="0"/>
                        </a:rPr>
                        <a:t>Počet bodů (max. 10):</a:t>
                      </a:r>
                      <a:endParaRPr lang="cs-CZ" sz="1200" b="1" dirty="0">
                        <a:effectLst/>
                        <a:latin typeface="Arial" panose="020B0604020202020204" pitchFamily="34" charset="0"/>
                        <a:ea typeface="Calibri" panose="020F0502020204030204" pitchFamily="34" charset="0"/>
                        <a:cs typeface="Arial" panose="020B0604020202020204" pitchFamily="34" charset="0"/>
                      </a:endParaRPr>
                    </a:p>
                  </a:txBody>
                  <a:tcPr marL="49402" marR="49402" marT="0" marB="0" anchor="ctr"/>
                </a:tc>
                <a:extLst>
                  <a:ext uri="{0D108BD9-81ED-4DB2-BD59-A6C34878D82A}">
                    <a16:rowId xmlns:a16="http://schemas.microsoft.com/office/drawing/2014/main" val="1672090096"/>
                  </a:ext>
                </a:extLst>
              </a:tr>
              <a:tr h="633920">
                <a:tc rowSpan="3">
                  <a:txBody>
                    <a:bodyPr/>
                    <a:lstStyle/>
                    <a:p>
                      <a:pPr marL="540385" indent="-540385" algn="l">
                        <a:lnSpc>
                          <a:spcPct val="107000"/>
                        </a:lnSpc>
                        <a:spcAft>
                          <a:spcPts val="600"/>
                        </a:spcAft>
                        <a:tabLst>
                          <a:tab pos="2576195" algn="ctr"/>
                        </a:tabLst>
                      </a:pPr>
                      <a:r>
                        <a:rPr lang="cs-CZ" sz="1200">
                          <a:effectLst/>
                          <a:latin typeface="Arial" panose="020B0604020202020204" pitchFamily="34" charset="0"/>
                          <a:cs typeface="Arial" panose="020B0604020202020204" pitchFamily="34" charset="0"/>
                        </a:rPr>
                        <a:t> </a:t>
                      </a:r>
                      <a:endParaRPr lang="cs-CZ" sz="1200">
                        <a:effectLst/>
                        <a:latin typeface="Arial" panose="020B0604020202020204" pitchFamily="34" charset="0"/>
                        <a:ea typeface="Calibri" panose="020F0502020204030204" pitchFamily="34" charset="0"/>
                        <a:cs typeface="Arial" panose="020B0604020202020204" pitchFamily="34" charset="0"/>
                      </a:endParaRPr>
                    </a:p>
                  </a:txBody>
                  <a:tcPr marL="49402" marR="49402" marT="0" marB="0" anchor="ctr"/>
                </a:tc>
                <a:tc>
                  <a:txBody>
                    <a:bodyPr/>
                    <a:lstStyle/>
                    <a:p>
                      <a:pPr marL="540385" indent="-540385" algn="l">
                        <a:lnSpc>
                          <a:spcPct val="107000"/>
                        </a:lnSpc>
                        <a:spcAft>
                          <a:spcPts val="600"/>
                        </a:spcAft>
                        <a:tabLst>
                          <a:tab pos="2576195" algn="ctr"/>
                        </a:tabLst>
                      </a:pPr>
                      <a:r>
                        <a:rPr lang="cs-CZ" sz="1200" dirty="0">
                          <a:effectLst/>
                          <a:latin typeface="Arial" panose="020B0604020202020204" pitchFamily="34" charset="0"/>
                          <a:cs typeface="Arial" panose="020B0604020202020204" pitchFamily="34" charset="0"/>
                        </a:rPr>
                        <a:t>Plní 3 a více dlouhodobých priorit</a:t>
                      </a:r>
                      <a:endParaRPr lang="cs-CZ" sz="1200" dirty="0">
                        <a:effectLst/>
                        <a:latin typeface="Arial" panose="020B0604020202020204" pitchFamily="34" charset="0"/>
                        <a:ea typeface="Calibri" panose="020F0502020204030204" pitchFamily="34" charset="0"/>
                        <a:cs typeface="Arial" panose="020B0604020202020204" pitchFamily="34" charset="0"/>
                      </a:endParaRPr>
                    </a:p>
                  </a:txBody>
                  <a:tcPr marL="49402" marR="49402" marT="0" marB="0" anchor="ctr"/>
                </a:tc>
                <a:tc>
                  <a:txBody>
                    <a:bodyPr/>
                    <a:lstStyle/>
                    <a:p>
                      <a:pPr marL="540385" indent="-540385" algn="ctr">
                        <a:lnSpc>
                          <a:spcPct val="107000"/>
                        </a:lnSpc>
                        <a:spcAft>
                          <a:spcPts val="600"/>
                        </a:spcAft>
                      </a:pPr>
                      <a:r>
                        <a:rPr lang="cs-CZ" sz="1200" dirty="0">
                          <a:effectLst/>
                          <a:latin typeface="Arial" panose="020B0604020202020204" pitchFamily="34" charset="0"/>
                          <a:cs typeface="Arial" panose="020B0604020202020204" pitchFamily="34" charset="0"/>
                        </a:rPr>
                        <a:t>10 </a:t>
                      </a:r>
                      <a:endParaRPr lang="cs-CZ" sz="1200" dirty="0">
                        <a:effectLst/>
                        <a:latin typeface="Arial" panose="020B0604020202020204" pitchFamily="34" charset="0"/>
                        <a:ea typeface="Calibri" panose="020F0502020204030204" pitchFamily="34" charset="0"/>
                        <a:cs typeface="Arial" panose="020B0604020202020204" pitchFamily="34" charset="0"/>
                      </a:endParaRPr>
                    </a:p>
                  </a:txBody>
                  <a:tcPr marL="49402" marR="49402" marT="0" marB="0" anchor="ctr"/>
                </a:tc>
                <a:extLst>
                  <a:ext uri="{0D108BD9-81ED-4DB2-BD59-A6C34878D82A}">
                    <a16:rowId xmlns:a16="http://schemas.microsoft.com/office/drawing/2014/main" val="1325454241"/>
                  </a:ext>
                </a:extLst>
              </a:tr>
              <a:tr h="633920">
                <a:tc vMerge="1">
                  <a:txBody>
                    <a:bodyPr/>
                    <a:lstStyle/>
                    <a:p>
                      <a:endParaRPr lang="cs-CZ"/>
                    </a:p>
                  </a:txBody>
                  <a:tcPr/>
                </a:tc>
                <a:tc>
                  <a:txBody>
                    <a:bodyPr/>
                    <a:lstStyle/>
                    <a:p>
                      <a:pPr marL="540385" indent="-540385" algn="l">
                        <a:lnSpc>
                          <a:spcPct val="107000"/>
                        </a:lnSpc>
                        <a:spcAft>
                          <a:spcPts val="600"/>
                        </a:spcAft>
                        <a:tabLst>
                          <a:tab pos="2576195" algn="ctr"/>
                        </a:tabLst>
                      </a:pPr>
                      <a:r>
                        <a:rPr lang="cs-CZ" sz="1200" dirty="0">
                          <a:effectLst/>
                          <a:latin typeface="Arial" panose="020B0604020202020204" pitchFamily="34" charset="0"/>
                          <a:cs typeface="Arial" panose="020B0604020202020204" pitchFamily="34" charset="0"/>
                        </a:rPr>
                        <a:t>Plní 2 dlouhodobé priority</a:t>
                      </a:r>
                      <a:endParaRPr lang="cs-CZ" sz="1200" dirty="0">
                        <a:effectLst/>
                        <a:latin typeface="Arial" panose="020B0604020202020204" pitchFamily="34" charset="0"/>
                        <a:ea typeface="Calibri" panose="020F0502020204030204" pitchFamily="34" charset="0"/>
                        <a:cs typeface="Arial" panose="020B0604020202020204" pitchFamily="34" charset="0"/>
                      </a:endParaRPr>
                    </a:p>
                  </a:txBody>
                  <a:tcPr marL="49402" marR="49402" marT="0" marB="0" anchor="ctr"/>
                </a:tc>
                <a:tc>
                  <a:txBody>
                    <a:bodyPr/>
                    <a:lstStyle/>
                    <a:p>
                      <a:pPr marL="540385" indent="-540385" algn="ctr">
                        <a:lnSpc>
                          <a:spcPct val="107000"/>
                        </a:lnSpc>
                        <a:spcAft>
                          <a:spcPts val="600"/>
                        </a:spcAft>
                      </a:pPr>
                      <a:r>
                        <a:rPr lang="cs-CZ" sz="1200" dirty="0">
                          <a:effectLst/>
                          <a:latin typeface="Arial" panose="020B0604020202020204" pitchFamily="34" charset="0"/>
                          <a:cs typeface="Arial" panose="020B0604020202020204" pitchFamily="34" charset="0"/>
                        </a:rPr>
                        <a:t>7 </a:t>
                      </a:r>
                      <a:endParaRPr lang="cs-CZ" sz="1200" dirty="0">
                        <a:effectLst/>
                        <a:latin typeface="Arial" panose="020B0604020202020204" pitchFamily="34" charset="0"/>
                        <a:ea typeface="Calibri" panose="020F0502020204030204" pitchFamily="34" charset="0"/>
                        <a:cs typeface="Arial" panose="020B0604020202020204" pitchFamily="34" charset="0"/>
                      </a:endParaRPr>
                    </a:p>
                  </a:txBody>
                  <a:tcPr marL="49402" marR="49402" marT="0" marB="0" anchor="ctr"/>
                </a:tc>
                <a:extLst>
                  <a:ext uri="{0D108BD9-81ED-4DB2-BD59-A6C34878D82A}">
                    <a16:rowId xmlns:a16="http://schemas.microsoft.com/office/drawing/2014/main" val="3278031627"/>
                  </a:ext>
                </a:extLst>
              </a:tr>
              <a:tr h="633920">
                <a:tc vMerge="1">
                  <a:txBody>
                    <a:bodyPr/>
                    <a:lstStyle/>
                    <a:p>
                      <a:endParaRPr lang="cs-CZ"/>
                    </a:p>
                  </a:txBody>
                  <a:tcPr/>
                </a:tc>
                <a:tc>
                  <a:txBody>
                    <a:bodyPr/>
                    <a:lstStyle/>
                    <a:p>
                      <a:pPr marL="540385" indent="-540385" algn="l">
                        <a:lnSpc>
                          <a:spcPct val="107000"/>
                        </a:lnSpc>
                        <a:spcAft>
                          <a:spcPts val="600"/>
                        </a:spcAft>
                        <a:tabLst>
                          <a:tab pos="2576195" algn="ctr"/>
                        </a:tabLst>
                      </a:pPr>
                      <a:r>
                        <a:rPr lang="cs-CZ" sz="1200">
                          <a:effectLst/>
                          <a:latin typeface="Arial" panose="020B0604020202020204" pitchFamily="34" charset="0"/>
                          <a:cs typeface="Arial" panose="020B0604020202020204" pitchFamily="34" charset="0"/>
                        </a:rPr>
                        <a:t>Plní 1 dlouhodobou prioritu</a:t>
                      </a:r>
                      <a:endParaRPr lang="cs-CZ" sz="1200">
                        <a:effectLst/>
                        <a:latin typeface="Arial" panose="020B0604020202020204" pitchFamily="34" charset="0"/>
                        <a:ea typeface="Calibri" panose="020F0502020204030204" pitchFamily="34" charset="0"/>
                        <a:cs typeface="Arial" panose="020B0604020202020204" pitchFamily="34" charset="0"/>
                      </a:endParaRPr>
                    </a:p>
                  </a:txBody>
                  <a:tcPr marL="49402" marR="49402" marT="0" marB="0" anchor="ctr"/>
                </a:tc>
                <a:tc>
                  <a:txBody>
                    <a:bodyPr/>
                    <a:lstStyle/>
                    <a:p>
                      <a:pPr marL="540385" indent="-540385" algn="ctr">
                        <a:lnSpc>
                          <a:spcPct val="107000"/>
                        </a:lnSpc>
                        <a:spcAft>
                          <a:spcPts val="600"/>
                        </a:spcAft>
                      </a:pPr>
                      <a:r>
                        <a:rPr lang="cs-CZ" sz="1200" dirty="0">
                          <a:effectLst/>
                          <a:latin typeface="Arial" panose="020B0604020202020204" pitchFamily="34" charset="0"/>
                          <a:cs typeface="Arial" panose="020B0604020202020204" pitchFamily="34" charset="0"/>
                        </a:rPr>
                        <a:t>3 </a:t>
                      </a:r>
                      <a:endParaRPr lang="cs-CZ" sz="1200" dirty="0">
                        <a:effectLst/>
                        <a:latin typeface="Arial" panose="020B0604020202020204" pitchFamily="34" charset="0"/>
                        <a:ea typeface="Calibri" panose="020F0502020204030204" pitchFamily="34" charset="0"/>
                        <a:cs typeface="Arial" panose="020B0604020202020204" pitchFamily="34" charset="0"/>
                      </a:endParaRPr>
                    </a:p>
                  </a:txBody>
                  <a:tcPr marL="49402" marR="49402" marT="0" marB="0" anchor="ctr"/>
                </a:tc>
                <a:extLst>
                  <a:ext uri="{0D108BD9-81ED-4DB2-BD59-A6C34878D82A}">
                    <a16:rowId xmlns:a16="http://schemas.microsoft.com/office/drawing/2014/main" val="507487307"/>
                  </a:ext>
                </a:extLst>
              </a:tr>
            </a:tbl>
          </a:graphicData>
        </a:graphic>
      </p:graphicFrame>
    </p:spTree>
    <p:extLst>
      <p:ext uri="{BB962C8B-B14F-4D97-AF65-F5344CB8AC3E}">
        <p14:creationId xmlns:p14="http://schemas.microsoft.com/office/powerpoint/2010/main" val="19388662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cký objekt 6">
            <a:extLst>
              <a:ext uri="{FF2B5EF4-FFF2-40B4-BE49-F238E27FC236}">
                <a16:creationId xmlns:a16="http://schemas.microsoft.com/office/drawing/2014/main" id="{7F005F39-F40F-D346-82E7-15471EBD534F}"/>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0" y="0"/>
            <a:ext cx="2111835" cy="1521065"/>
          </a:xfrm>
          <a:prstGeom prst="rect">
            <a:avLst/>
          </a:prstGeom>
        </p:spPr>
      </p:pic>
      <p:sp>
        <p:nvSpPr>
          <p:cNvPr id="18" name="Nadpis 17">
            <a:extLst>
              <a:ext uri="{FF2B5EF4-FFF2-40B4-BE49-F238E27FC236}">
                <a16:creationId xmlns:a16="http://schemas.microsoft.com/office/drawing/2014/main" id="{85D1CE5D-F808-2E45-8B02-BFE390F67473}"/>
              </a:ext>
            </a:extLst>
          </p:cNvPr>
          <p:cNvSpPr>
            <a:spLocks noGrp="1"/>
          </p:cNvSpPr>
          <p:nvPr>
            <p:ph type="title"/>
          </p:nvPr>
        </p:nvSpPr>
        <p:spPr>
          <a:xfrm>
            <a:off x="1042737" y="593558"/>
            <a:ext cx="10732168" cy="705854"/>
          </a:xfrm>
        </p:spPr>
        <p:txBody>
          <a:bodyPr anchor="t">
            <a:normAutofit/>
          </a:bodyPr>
          <a:lstStyle/>
          <a:p>
            <a:pPr algn="ctr"/>
            <a:r>
              <a:rPr lang="cs-CZ" sz="3200" b="1" dirty="0">
                <a:solidFill>
                  <a:schemeClr val="tx2"/>
                </a:solidFill>
                <a:latin typeface="Calibri" panose="020F0502020204030204" pitchFamily="34" charset="0"/>
                <a:ea typeface="Inter" panose="02000503000000020004" pitchFamily="2" charset="0"/>
                <a:cs typeface="Calibri" panose="020F0502020204030204" pitchFamily="34" charset="0"/>
              </a:rPr>
              <a:t>Program obnovy venkova Olomouckého kraje</a:t>
            </a:r>
          </a:p>
        </p:txBody>
      </p:sp>
      <p:sp>
        <p:nvSpPr>
          <p:cNvPr id="19" name="Zástupný obsah 18">
            <a:extLst>
              <a:ext uri="{FF2B5EF4-FFF2-40B4-BE49-F238E27FC236}">
                <a16:creationId xmlns:a16="http://schemas.microsoft.com/office/drawing/2014/main" id="{EAB38407-8379-8D4F-A618-E21007843527}"/>
              </a:ext>
            </a:extLst>
          </p:cNvPr>
          <p:cNvSpPr>
            <a:spLocks noGrp="1"/>
          </p:cNvSpPr>
          <p:nvPr>
            <p:ph idx="1"/>
          </p:nvPr>
        </p:nvSpPr>
        <p:spPr>
          <a:xfrm>
            <a:off x="838200" y="1521065"/>
            <a:ext cx="10515600" cy="5056938"/>
          </a:xfrm>
        </p:spPr>
        <p:txBody>
          <a:bodyPr>
            <a:normAutofit/>
          </a:bodyPr>
          <a:lstStyle/>
          <a:p>
            <a:pPr marL="0" lvl="0" indent="0" algn="just" fontAlgn="base">
              <a:lnSpc>
                <a:spcPct val="100000"/>
              </a:lnSpc>
              <a:spcBef>
                <a:spcPct val="0"/>
              </a:spcBef>
              <a:buClr>
                <a:srgbClr val="003366"/>
              </a:buClr>
              <a:buNone/>
              <a:defRPr/>
            </a:pPr>
            <a:r>
              <a:rPr lang="cs-CZ" sz="2000" b="1" dirty="0">
                <a:solidFill>
                  <a:srgbClr val="0070C0"/>
                </a:solidFill>
                <a:latin typeface="Arial" charset="0"/>
              </a:rPr>
              <a:t>01_01_02_Podpora zpracování územně plánovací dokumentace</a:t>
            </a:r>
          </a:p>
          <a:p>
            <a:pPr marL="0" indent="0" algn="just" fontAlgn="base">
              <a:lnSpc>
                <a:spcPct val="100000"/>
              </a:lnSpc>
              <a:spcBef>
                <a:spcPct val="0"/>
              </a:spcBef>
              <a:buClr>
                <a:srgbClr val="003366"/>
              </a:buClr>
              <a:buNone/>
              <a:defRPr/>
            </a:pPr>
            <a:r>
              <a:rPr lang="cs-CZ" sz="2000" dirty="0">
                <a:solidFill>
                  <a:srgbClr val="0070C0"/>
                </a:solidFill>
                <a:latin typeface="Arial" charset="0"/>
              </a:rPr>
              <a:t>Kritéria hodnocení žádostí:</a:t>
            </a:r>
          </a:p>
          <a:p>
            <a:pPr marL="0" indent="0" algn="just" fontAlgn="base">
              <a:lnSpc>
                <a:spcPct val="100000"/>
              </a:lnSpc>
              <a:spcBef>
                <a:spcPct val="0"/>
              </a:spcBef>
              <a:buClr>
                <a:srgbClr val="003366"/>
              </a:buClr>
              <a:buNone/>
              <a:defRPr/>
            </a:pPr>
            <a:r>
              <a:rPr lang="cs-CZ" sz="2000" dirty="0">
                <a:solidFill>
                  <a:srgbClr val="0070C0"/>
                </a:solidFill>
                <a:latin typeface="Arial" charset="0"/>
              </a:rPr>
              <a:t>         </a:t>
            </a:r>
          </a:p>
          <a:p>
            <a:pPr marL="0" indent="0" algn="just" fontAlgn="base">
              <a:lnSpc>
                <a:spcPct val="100000"/>
              </a:lnSpc>
              <a:spcBef>
                <a:spcPct val="0"/>
              </a:spcBef>
              <a:buClr>
                <a:srgbClr val="003366"/>
              </a:buClr>
              <a:buNone/>
              <a:defRPr/>
            </a:pPr>
            <a:endParaRPr lang="cs-CZ" sz="2000" dirty="0">
              <a:solidFill>
                <a:srgbClr val="0070C0"/>
              </a:solidFill>
              <a:latin typeface="Arial" charset="0"/>
            </a:endParaRPr>
          </a:p>
          <a:p>
            <a:pPr marL="0" indent="0" algn="just" fontAlgn="base">
              <a:lnSpc>
                <a:spcPct val="100000"/>
              </a:lnSpc>
              <a:spcBef>
                <a:spcPct val="0"/>
              </a:spcBef>
              <a:buClr>
                <a:srgbClr val="003366"/>
              </a:buClr>
              <a:buNone/>
              <a:defRPr/>
            </a:pPr>
            <a:endParaRPr lang="cs-CZ" sz="2000" dirty="0">
              <a:solidFill>
                <a:srgbClr val="0070C0"/>
              </a:solidFill>
              <a:latin typeface="Arial" charset="0"/>
            </a:endParaRPr>
          </a:p>
          <a:p>
            <a:pPr marL="0" indent="0" algn="just" fontAlgn="base">
              <a:lnSpc>
                <a:spcPct val="100000"/>
              </a:lnSpc>
              <a:spcBef>
                <a:spcPct val="0"/>
              </a:spcBef>
              <a:buClr>
                <a:srgbClr val="003366"/>
              </a:buClr>
              <a:buNone/>
              <a:defRPr/>
            </a:pPr>
            <a:endParaRPr lang="cs-CZ" sz="2000" dirty="0">
              <a:solidFill>
                <a:srgbClr val="0070C0"/>
              </a:solidFill>
              <a:latin typeface="Arial" charset="0"/>
            </a:endParaRPr>
          </a:p>
          <a:p>
            <a:pPr marL="0" indent="0" algn="just" fontAlgn="base">
              <a:lnSpc>
                <a:spcPct val="100000"/>
              </a:lnSpc>
              <a:spcBef>
                <a:spcPct val="0"/>
              </a:spcBef>
              <a:buClr>
                <a:srgbClr val="003366"/>
              </a:buClr>
              <a:buNone/>
              <a:defRPr/>
            </a:pPr>
            <a:endParaRPr lang="cs-CZ" sz="2000" dirty="0">
              <a:solidFill>
                <a:srgbClr val="0070C0"/>
              </a:solidFill>
              <a:latin typeface="Arial" charset="0"/>
            </a:endParaRPr>
          </a:p>
          <a:p>
            <a:pPr algn="just" fontAlgn="base">
              <a:lnSpc>
                <a:spcPct val="100000"/>
              </a:lnSpc>
              <a:spcBef>
                <a:spcPct val="0"/>
              </a:spcBef>
              <a:buClr>
                <a:srgbClr val="003366"/>
              </a:buClr>
              <a:buFont typeface="Wingdings" panose="05000000000000000000" pitchFamily="2" charset="2"/>
              <a:buChar char="§"/>
              <a:defRPr/>
            </a:pPr>
            <a:endParaRPr lang="cs-CZ" sz="2000" dirty="0">
              <a:solidFill>
                <a:srgbClr val="0070C0"/>
              </a:solidFill>
              <a:latin typeface="Arial" charset="0"/>
            </a:endParaRPr>
          </a:p>
          <a:p>
            <a:pPr algn="just" fontAlgn="base">
              <a:lnSpc>
                <a:spcPct val="100000"/>
              </a:lnSpc>
              <a:spcBef>
                <a:spcPct val="0"/>
              </a:spcBef>
              <a:buClr>
                <a:srgbClr val="003366"/>
              </a:buClr>
              <a:buFont typeface="Wingdings" panose="05000000000000000000" pitchFamily="2" charset="2"/>
              <a:buChar char="§"/>
              <a:defRPr/>
            </a:pPr>
            <a:endParaRPr lang="cs-CZ" sz="2000" dirty="0">
              <a:solidFill>
                <a:srgbClr val="0070C0"/>
              </a:solidFill>
              <a:latin typeface="Arial" charset="0"/>
            </a:endParaRPr>
          </a:p>
          <a:p>
            <a:pPr algn="just" fontAlgn="base">
              <a:lnSpc>
                <a:spcPct val="100000"/>
              </a:lnSpc>
              <a:spcBef>
                <a:spcPct val="0"/>
              </a:spcBef>
              <a:buClr>
                <a:srgbClr val="003366"/>
              </a:buClr>
              <a:defRPr/>
            </a:pPr>
            <a:endParaRPr lang="cs-CZ" sz="2000" dirty="0">
              <a:solidFill>
                <a:srgbClr val="0070C0"/>
              </a:solidFill>
              <a:latin typeface="Arial" charset="0"/>
            </a:endParaRPr>
          </a:p>
          <a:p>
            <a:pPr marL="0" indent="0">
              <a:buNone/>
            </a:pPr>
            <a:endParaRPr lang="cs-CZ" sz="1400" dirty="0">
              <a:solidFill>
                <a:schemeClr val="tx2"/>
              </a:solidFill>
              <a:latin typeface="Inter" panose="02000503000000020004" pitchFamily="2" charset="0"/>
              <a:ea typeface="Inter" panose="02000503000000020004" pitchFamily="2" charset="0"/>
            </a:endParaRPr>
          </a:p>
        </p:txBody>
      </p:sp>
      <p:sp>
        <p:nvSpPr>
          <p:cNvPr id="6" name="Zástupný symbol pro číslo snímku 5">
            <a:extLst>
              <a:ext uri="{FF2B5EF4-FFF2-40B4-BE49-F238E27FC236}">
                <a16:creationId xmlns:a16="http://schemas.microsoft.com/office/drawing/2014/main" id="{8F97B5B9-D8B0-F645-A37F-C2085B5EC2FC}"/>
              </a:ext>
            </a:extLst>
          </p:cNvPr>
          <p:cNvSpPr>
            <a:spLocks noGrp="1"/>
          </p:cNvSpPr>
          <p:nvPr>
            <p:ph type="sldNum" sz="quarter" idx="12"/>
          </p:nvPr>
        </p:nvSpPr>
        <p:spPr/>
        <p:txBody>
          <a:bodyPr/>
          <a:lstStyle/>
          <a:p>
            <a:fld id="{F756C1FA-8DED-774F-A9BF-965BD70CC5BD}" type="slidenum">
              <a:rPr lang="cs-CZ" smtClean="0">
                <a:solidFill>
                  <a:schemeClr val="tx2"/>
                </a:solidFill>
              </a:rPr>
              <a:t>28</a:t>
            </a:fld>
            <a:endParaRPr lang="cs-CZ" dirty="0">
              <a:solidFill>
                <a:schemeClr val="tx2"/>
              </a:solidFill>
            </a:endParaRPr>
          </a:p>
        </p:txBody>
      </p:sp>
      <p:graphicFrame>
        <p:nvGraphicFramePr>
          <p:cNvPr id="3" name="Tabulka 2">
            <a:extLst>
              <a:ext uri="{FF2B5EF4-FFF2-40B4-BE49-F238E27FC236}">
                <a16:creationId xmlns:a16="http://schemas.microsoft.com/office/drawing/2014/main" id="{018DFE93-CAA4-BB8A-482E-592977645492}"/>
              </a:ext>
            </a:extLst>
          </p:cNvPr>
          <p:cNvGraphicFramePr>
            <a:graphicFrameLocks noGrp="1"/>
          </p:cNvGraphicFramePr>
          <p:nvPr>
            <p:extLst>
              <p:ext uri="{D42A27DB-BD31-4B8C-83A1-F6EECF244321}">
                <p14:modId xmlns:p14="http://schemas.microsoft.com/office/powerpoint/2010/main" val="4154172469"/>
              </p:ext>
            </p:extLst>
          </p:nvPr>
        </p:nvGraphicFramePr>
        <p:xfrm>
          <a:off x="2111835" y="2250996"/>
          <a:ext cx="7671459" cy="3995425"/>
        </p:xfrm>
        <a:graphic>
          <a:graphicData uri="http://schemas.openxmlformats.org/drawingml/2006/table">
            <a:tbl>
              <a:tblPr firstRow="1" firstCol="1" bandRow="1">
                <a:tableStyleId>{5C22544A-7EE6-4342-B048-85BDC9FD1C3A}</a:tableStyleId>
              </a:tblPr>
              <a:tblGrid>
                <a:gridCol w="1184563">
                  <a:extLst>
                    <a:ext uri="{9D8B030D-6E8A-4147-A177-3AD203B41FA5}">
                      <a16:colId xmlns:a16="http://schemas.microsoft.com/office/drawing/2014/main" val="3699267196"/>
                    </a:ext>
                  </a:extLst>
                </a:gridCol>
                <a:gridCol w="4659284">
                  <a:extLst>
                    <a:ext uri="{9D8B030D-6E8A-4147-A177-3AD203B41FA5}">
                      <a16:colId xmlns:a16="http://schemas.microsoft.com/office/drawing/2014/main" val="2466774682"/>
                    </a:ext>
                  </a:extLst>
                </a:gridCol>
                <a:gridCol w="1827612">
                  <a:extLst>
                    <a:ext uri="{9D8B030D-6E8A-4147-A177-3AD203B41FA5}">
                      <a16:colId xmlns:a16="http://schemas.microsoft.com/office/drawing/2014/main" val="2979877114"/>
                    </a:ext>
                  </a:extLst>
                </a:gridCol>
              </a:tblGrid>
              <a:tr h="801625">
                <a:tc>
                  <a:txBody>
                    <a:bodyPr/>
                    <a:lstStyle/>
                    <a:p>
                      <a:pPr marL="540385" indent="-540385" algn="ctr">
                        <a:lnSpc>
                          <a:spcPct val="107000"/>
                        </a:lnSpc>
                        <a:spcAft>
                          <a:spcPts val="600"/>
                        </a:spcAft>
                        <a:tabLst>
                          <a:tab pos="2576195" algn="ctr"/>
                        </a:tabLst>
                      </a:pPr>
                      <a:r>
                        <a:rPr lang="cs-CZ" sz="1200" dirty="0">
                          <a:effectLst/>
                          <a:latin typeface="Arial" panose="020B0604020202020204" pitchFamily="34" charset="0"/>
                          <a:cs typeface="Arial" panose="020B0604020202020204" pitchFamily="34" charset="0"/>
                        </a:rPr>
                        <a:t>B2</a:t>
                      </a:r>
                      <a:endParaRPr lang="cs-CZ" sz="1200" dirty="0">
                        <a:effectLst/>
                        <a:latin typeface="Arial" panose="020B0604020202020204" pitchFamily="34" charset="0"/>
                        <a:ea typeface="Calibri" panose="020F0502020204030204" pitchFamily="34" charset="0"/>
                        <a:cs typeface="Arial" panose="020B0604020202020204" pitchFamily="34" charset="0"/>
                      </a:endParaRPr>
                    </a:p>
                  </a:txBody>
                  <a:tcPr marL="49402" marR="49402" marT="0" marB="0" anchor="ctr"/>
                </a:tc>
                <a:tc>
                  <a:txBody>
                    <a:bodyPr/>
                    <a:lstStyle/>
                    <a:p>
                      <a:pPr marL="0" indent="-540385" algn="just">
                        <a:lnSpc>
                          <a:spcPct val="115000"/>
                        </a:lnSpc>
                        <a:spcAft>
                          <a:spcPts val="600"/>
                        </a:spcAft>
                        <a:tabLst>
                          <a:tab pos="2576195" algn="ctr"/>
                        </a:tabLst>
                      </a:pPr>
                      <a:r>
                        <a:rPr lang="cs-CZ" sz="1200" b="1" kern="1200" dirty="0">
                          <a:solidFill>
                            <a:schemeClr val="tx1"/>
                          </a:solidFill>
                          <a:effectLst/>
                          <a:latin typeface="Arial" panose="020B0604020202020204" pitchFamily="34" charset="0"/>
                          <a:ea typeface="+mn-ea"/>
                          <a:cs typeface="Arial" panose="020B0604020202020204" pitchFamily="34" charset="0"/>
                        </a:rPr>
                        <a:t>Potřebnost územně plánovací dokumentace</a:t>
                      </a:r>
                    </a:p>
                  </a:txBody>
                  <a:tcPr marL="34159" marR="34159" marT="0" marB="0" anchor="ctr">
                    <a:solidFill>
                      <a:srgbClr val="CBD1DF"/>
                    </a:solidFill>
                  </a:tcPr>
                </a:tc>
                <a:tc>
                  <a:txBody>
                    <a:bodyPr/>
                    <a:lstStyle/>
                    <a:p>
                      <a:pPr marL="540385" indent="-540385" algn="ctr">
                        <a:lnSpc>
                          <a:spcPct val="115000"/>
                        </a:lnSpc>
                        <a:spcAft>
                          <a:spcPts val="600"/>
                        </a:spcAft>
                      </a:pPr>
                      <a:r>
                        <a:rPr lang="cs-CZ" sz="1200" b="1" kern="1200" dirty="0">
                          <a:solidFill>
                            <a:schemeClr val="tx1"/>
                          </a:solidFill>
                          <a:effectLst/>
                          <a:latin typeface="Arial" panose="020B0604020202020204" pitchFamily="34" charset="0"/>
                          <a:ea typeface="+mn-ea"/>
                          <a:cs typeface="Arial" panose="020B0604020202020204" pitchFamily="34" charset="0"/>
                        </a:rPr>
                        <a:t>Počet bodů (max. 15):</a:t>
                      </a:r>
                    </a:p>
                  </a:txBody>
                  <a:tcPr marL="34159" marR="34159" marT="0" marB="0" anchor="ctr">
                    <a:solidFill>
                      <a:srgbClr val="CBD1DF"/>
                    </a:solidFill>
                  </a:tcPr>
                </a:tc>
                <a:extLst>
                  <a:ext uri="{0D108BD9-81ED-4DB2-BD59-A6C34878D82A}">
                    <a16:rowId xmlns:a16="http://schemas.microsoft.com/office/drawing/2014/main" val="1672090096"/>
                  </a:ext>
                </a:extLst>
              </a:tr>
              <a:tr h="944044">
                <a:tc rowSpan="4">
                  <a:txBody>
                    <a:bodyPr/>
                    <a:lstStyle/>
                    <a:p>
                      <a:pPr marL="540385" indent="-540385" algn="l">
                        <a:lnSpc>
                          <a:spcPct val="107000"/>
                        </a:lnSpc>
                        <a:spcAft>
                          <a:spcPts val="600"/>
                        </a:spcAft>
                        <a:tabLst>
                          <a:tab pos="2576195" algn="ctr"/>
                        </a:tabLst>
                      </a:pPr>
                      <a:r>
                        <a:rPr lang="cs-CZ" sz="1200" dirty="0">
                          <a:effectLst/>
                          <a:latin typeface="Arial" panose="020B0604020202020204" pitchFamily="34" charset="0"/>
                          <a:cs typeface="Arial" panose="020B0604020202020204" pitchFamily="34" charset="0"/>
                        </a:rPr>
                        <a:t> </a:t>
                      </a:r>
                      <a:endParaRPr lang="cs-CZ" sz="1200" dirty="0">
                        <a:effectLst/>
                        <a:latin typeface="Arial" panose="020B0604020202020204" pitchFamily="34" charset="0"/>
                        <a:ea typeface="Calibri" panose="020F0502020204030204" pitchFamily="34" charset="0"/>
                        <a:cs typeface="Arial" panose="020B0604020202020204" pitchFamily="34" charset="0"/>
                      </a:endParaRPr>
                    </a:p>
                  </a:txBody>
                  <a:tcPr marL="49402" marR="49402" marT="0" marB="0" anchor="ctr"/>
                </a:tc>
                <a:tc>
                  <a:txBody>
                    <a:bodyPr/>
                    <a:lstStyle/>
                    <a:p>
                      <a:pPr marL="0" indent="-540385" algn="just">
                        <a:lnSpc>
                          <a:spcPct val="107000"/>
                        </a:lnSpc>
                        <a:spcAft>
                          <a:spcPts val="600"/>
                        </a:spcAft>
                        <a:tabLst>
                          <a:tab pos="2576195" algn="ctr"/>
                        </a:tabLst>
                      </a:pPr>
                      <a:r>
                        <a:rPr lang="cs-CZ" sz="1200" dirty="0">
                          <a:effectLst/>
                          <a:latin typeface="Arial" panose="020B0604020202020204" pitchFamily="34" charset="0"/>
                          <a:cs typeface="Arial" panose="020B0604020202020204" pitchFamily="34" charset="0"/>
                        </a:rPr>
                        <a:t>Pořízení nového územního plánu nahrazující územně plánovací dokumentaci sídelního útvaru nebo zóny, územní plán obce a regulační plán schválený před 1. lednem 2007</a:t>
                      </a:r>
                      <a:endParaRPr lang="cs-CZ" sz="1200" dirty="0">
                        <a:effectLst/>
                        <a:latin typeface="Arial" panose="020B0604020202020204" pitchFamily="34" charset="0"/>
                        <a:ea typeface="Calibri" panose="020F0502020204030204" pitchFamily="34" charset="0"/>
                        <a:cs typeface="Arial" panose="020B0604020202020204" pitchFamily="34" charset="0"/>
                      </a:endParaRPr>
                    </a:p>
                  </a:txBody>
                  <a:tcPr marL="49402" marR="49402" marT="0" marB="0" anchor="ctr"/>
                </a:tc>
                <a:tc>
                  <a:txBody>
                    <a:bodyPr/>
                    <a:lstStyle/>
                    <a:p>
                      <a:pPr marL="540385" indent="-540385" algn="ctr">
                        <a:lnSpc>
                          <a:spcPct val="107000"/>
                        </a:lnSpc>
                        <a:spcAft>
                          <a:spcPts val="600"/>
                        </a:spcAft>
                      </a:pPr>
                      <a:r>
                        <a:rPr lang="cs-CZ" sz="1200" dirty="0">
                          <a:effectLst/>
                          <a:latin typeface="Arial" panose="020B0604020202020204" pitchFamily="34" charset="0"/>
                          <a:cs typeface="Arial" panose="020B0604020202020204" pitchFamily="34" charset="0"/>
                        </a:rPr>
                        <a:t>15 </a:t>
                      </a:r>
                      <a:endParaRPr lang="cs-CZ" sz="1200" dirty="0">
                        <a:effectLst/>
                        <a:latin typeface="Arial" panose="020B0604020202020204" pitchFamily="34" charset="0"/>
                        <a:ea typeface="Calibri" panose="020F0502020204030204" pitchFamily="34" charset="0"/>
                        <a:cs typeface="Arial" panose="020B0604020202020204" pitchFamily="34" charset="0"/>
                      </a:endParaRPr>
                    </a:p>
                  </a:txBody>
                  <a:tcPr marL="49402" marR="49402" marT="0" marB="0" anchor="ctr"/>
                </a:tc>
                <a:extLst>
                  <a:ext uri="{0D108BD9-81ED-4DB2-BD59-A6C34878D82A}">
                    <a16:rowId xmlns:a16="http://schemas.microsoft.com/office/drawing/2014/main" val="1325454241"/>
                  </a:ext>
                </a:extLst>
              </a:tr>
              <a:tr h="760021">
                <a:tc vMerge="1">
                  <a:txBody>
                    <a:bodyPr/>
                    <a:lstStyle/>
                    <a:p>
                      <a:endParaRPr lang="cs-CZ"/>
                    </a:p>
                  </a:txBody>
                  <a:tcPr/>
                </a:tc>
                <a:tc>
                  <a:txBody>
                    <a:bodyPr/>
                    <a:lstStyle/>
                    <a:p>
                      <a:pPr marL="0" indent="-540385" algn="just">
                        <a:lnSpc>
                          <a:spcPct val="107000"/>
                        </a:lnSpc>
                        <a:spcAft>
                          <a:spcPts val="600"/>
                        </a:spcAft>
                        <a:tabLst>
                          <a:tab pos="2576195" algn="ctr"/>
                        </a:tabLst>
                      </a:pPr>
                      <a:r>
                        <a:rPr lang="cs-CZ" sz="1200" dirty="0">
                          <a:effectLst/>
                          <a:latin typeface="Arial" panose="020B0604020202020204" pitchFamily="34" charset="0"/>
                          <a:cs typeface="Arial" panose="020B0604020202020204" pitchFamily="34" charset="0"/>
                        </a:rPr>
                        <a:t>Pořízení změny územního plánu (i zkráceným postupem) jen pokud byla vyvolána objektivními změnami v území, včetně vyhotovení úplného znění</a:t>
                      </a:r>
                      <a:endParaRPr lang="cs-CZ" sz="1200" dirty="0">
                        <a:effectLst/>
                        <a:latin typeface="Arial" panose="020B0604020202020204" pitchFamily="34" charset="0"/>
                        <a:ea typeface="Calibri" panose="020F0502020204030204" pitchFamily="34" charset="0"/>
                        <a:cs typeface="Arial" panose="020B0604020202020204" pitchFamily="34" charset="0"/>
                      </a:endParaRPr>
                    </a:p>
                  </a:txBody>
                  <a:tcPr marL="49402" marR="49402" marT="0" marB="0" anchor="ctr"/>
                </a:tc>
                <a:tc>
                  <a:txBody>
                    <a:bodyPr/>
                    <a:lstStyle/>
                    <a:p>
                      <a:pPr marL="540385" indent="-540385" algn="ctr">
                        <a:lnSpc>
                          <a:spcPct val="107000"/>
                        </a:lnSpc>
                        <a:spcAft>
                          <a:spcPts val="600"/>
                        </a:spcAft>
                      </a:pPr>
                      <a:r>
                        <a:rPr lang="cs-CZ" sz="1200" dirty="0">
                          <a:effectLst/>
                          <a:latin typeface="Arial" panose="020B0604020202020204" pitchFamily="34" charset="0"/>
                          <a:cs typeface="Arial" panose="020B0604020202020204" pitchFamily="34" charset="0"/>
                        </a:rPr>
                        <a:t>10 </a:t>
                      </a:r>
                      <a:endParaRPr lang="cs-CZ" sz="1200" dirty="0">
                        <a:effectLst/>
                        <a:latin typeface="Arial" panose="020B0604020202020204" pitchFamily="34" charset="0"/>
                        <a:ea typeface="Calibri" panose="020F0502020204030204" pitchFamily="34" charset="0"/>
                        <a:cs typeface="Arial" panose="020B0604020202020204" pitchFamily="34" charset="0"/>
                      </a:endParaRPr>
                    </a:p>
                  </a:txBody>
                  <a:tcPr marL="49402" marR="49402" marT="0" marB="0" anchor="ctr"/>
                </a:tc>
                <a:extLst>
                  <a:ext uri="{0D108BD9-81ED-4DB2-BD59-A6C34878D82A}">
                    <a16:rowId xmlns:a16="http://schemas.microsoft.com/office/drawing/2014/main" val="3278031627"/>
                  </a:ext>
                </a:extLst>
              </a:tr>
              <a:tr h="878774">
                <a:tc vMerge="1">
                  <a:txBody>
                    <a:bodyPr/>
                    <a:lstStyle/>
                    <a:p>
                      <a:endParaRPr lang="cs-CZ"/>
                    </a:p>
                  </a:txBody>
                  <a:tcPr/>
                </a:tc>
                <a:tc>
                  <a:txBody>
                    <a:bodyPr/>
                    <a:lstStyle/>
                    <a:p>
                      <a:pPr marL="0" indent="-540385" algn="just">
                        <a:lnSpc>
                          <a:spcPct val="107000"/>
                        </a:lnSpc>
                        <a:spcAft>
                          <a:spcPts val="600"/>
                        </a:spcAft>
                        <a:tabLst>
                          <a:tab pos="2576195" algn="ctr"/>
                        </a:tabLst>
                      </a:pPr>
                      <a:r>
                        <a:rPr lang="cs-CZ" sz="1200" dirty="0">
                          <a:effectLst/>
                          <a:latin typeface="Arial" panose="020B0604020202020204" pitchFamily="34" charset="0"/>
                          <a:cs typeface="Arial" panose="020B0604020202020204" pitchFamily="34" charset="0"/>
                        </a:rPr>
                        <a:t>Pořízení nového územního plánu, který nahradí územní plán schválený po 1. lednu 2007, pořízení úplného znění po změnách ÚP</a:t>
                      </a:r>
                      <a:endParaRPr lang="cs-CZ" sz="1200" dirty="0">
                        <a:effectLst/>
                        <a:latin typeface="Arial" panose="020B0604020202020204" pitchFamily="34" charset="0"/>
                        <a:ea typeface="Calibri" panose="020F0502020204030204" pitchFamily="34" charset="0"/>
                        <a:cs typeface="Arial" panose="020B0604020202020204" pitchFamily="34" charset="0"/>
                      </a:endParaRPr>
                    </a:p>
                  </a:txBody>
                  <a:tcPr marL="49402" marR="49402" marT="0" marB="0" anchor="ctr"/>
                </a:tc>
                <a:tc>
                  <a:txBody>
                    <a:bodyPr/>
                    <a:lstStyle/>
                    <a:p>
                      <a:pPr marL="540385" indent="-540385" algn="ctr">
                        <a:lnSpc>
                          <a:spcPct val="107000"/>
                        </a:lnSpc>
                        <a:spcAft>
                          <a:spcPts val="600"/>
                        </a:spcAft>
                      </a:pPr>
                      <a:r>
                        <a:rPr lang="cs-CZ" sz="1200" dirty="0">
                          <a:effectLst/>
                          <a:latin typeface="Arial" panose="020B0604020202020204" pitchFamily="34" charset="0"/>
                          <a:cs typeface="Arial" panose="020B0604020202020204" pitchFamily="34" charset="0"/>
                        </a:rPr>
                        <a:t>5 </a:t>
                      </a:r>
                      <a:endParaRPr lang="cs-CZ" sz="1200" dirty="0">
                        <a:effectLst/>
                        <a:latin typeface="Arial" panose="020B0604020202020204" pitchFamily="34" charset="0"/>
                        <a:ea typeface="Calibri" panose="020F0502020204030204" pitchFamily="34" charset="0"/>
                        <a:cs typeface="Arial" panose="020B0604020202020204" pitchFamily="34" charset="0"/>
                      </a:endParaRPr>
                    </a:p>
                  </a:txBody>
                  <a:tcPr marL="49402" marR="49402" marT="0" marB="0" anchor="ctr"/>
                </a:tc>
                <a:extLst>
                  <a:ext uri="{0D108BD9-81ED-4DB2-BD59-A6C34878D82A}">
                    <a16:rowId xmlns:a16="http://schemas.microsoft.com/office/drawing/2014/main" val="507487307"/>
                  </a:ext>
                </a:extLst>
              </a:tr>
              <a:tr h="610961">
                <a:tc vMerge="1">
                  <a:txBody>
                    <a:bodyPr/>
                    <a:lstStyle/>
                    <a:p>
                      <a:pPr marL="540385" indent="-540385" algn="l">
                        <a:lnSpc>
                          <a:spcPct val="107000"/>
                        </a:lnSpc>
                        <a:spcAft>
                          <a:spcPts val="600"/>
                        </a:spcAft>
                        <a:tabLst>
                          <a:tab pos="2576195" algn="ctr"/>
                        </a:tabLst>
                      </a:pPr>
                      <a:endParaRPr lang="cs-CZ" sz="1200" dirty="0">
                        <a:effectLst/>
                        <a:latin typeface="Arial" panose="020B0604020202020204" pitchFamily="34" charset="0"/>
                        <a:ea typeface="Calibri" panose="020F0502020204030204" pitchFamily="34" charset="0"/>
                        <a:cs typeface="Arial" panose="020B0604020202020204" pitchFamily="34" charset="0"/>
                      </a:endParaRPr>
                    </a:p>
                  </a:txBody>
                  <a:tcPr marL="49402" marR="49402" marT="0" marB="0" anchor="ctr"/>
                </a:tc>
                <a:tc>
                  <a:txBody>
                    <a:bodyPr/>
                    <a:lstStyle/>
                    <a:p>
                      <a:pPr marL="0" indent="-540385" algn="just">
                        <a:lnSpc>
                          <a:spcPct val="107000"/>
                        </a:lnSpc>
                        <a:spcAft>
                          <a:spcPts val="600"/>
                        </a:spcAft>
                        <a:tabLst>
                          <a:tab pos="2576195" algn="ctr"/>
                        </a:tabLst>
                      </a:pPr>
                      <a:r>
                        <a:rPr lang="cs-CZ" sz="1200" dirty="0">
                          <a:effectLst/>
                          <a:latin typeface="Arial" panose="020B0604020202020204" pitchFamily="34" charset="0"/>
                          <a:ea typeface="Calibri" panose="020F0502020204030204" pitchFamily="34" charset="0"/>
                          <a:cs typeface="Arial" panose="020B0604020202020204" pitchFamily="34" charset="0"/>
                        </a:rPr>
                        <a:t>Pořízení regulačního plánu</a:t>
                      </a:r>
                    </a:p>
                  </a:txBody>
                  <a:tcPr marL="49402" marR="49402" marT="0" marB="0" anchor="ctr"/>
                </a:tc>
                <a:tc>
                  <a:txBody>
                    <a:bodyPr/>
                    <a:lstStyle/>
                    <a:p>
                      <a:pPr marL="540385" indent="-540385" algn="ctr">
                        <a:lnSpc>
                          <a:spcPct val="107000"/>
                        </a:lnSpc>
                        <a:spcAft>
                          <a:spcPts val="600"/>
                        </a:spcAft>
                      </a:pPr>
                      <a:r>
                        <a:rPr lang="cs-CZ" sz="1200" dirty="0">
                          <a:effectLst/>
                          <a:latin typeface="Arial" panose="020B0604020202020204" pitchFamily="34" charset="0"/>
                          <a:ea typeface="Calibri" panose="020F0502020204030204" pitchFamily="34" charset="0"/>
                          <a:cs typeface="Arial" panose="020B0604020202020204" pitchFamily="34" charset="0"/>
                        </a:rPr>
                        <a:t>1</a:t>
                      </a:r>
                    </a:p>
                  </a:txBody>
                  <a:tcPr marL="49402" marR="49402" marT="0" marB="0" anchor="ctr"/>
                </a:tc>
                <a:extLst>
                  <a:ext uri="{0D108BD9-81ED-4DB2-BD59-A6C34878D82A}">
                    <a16:rowId xmlns:a16="http://schemas.microsoft.com/office/drawing/2014/main" val="2441432002"/>
                  </a:ext>
                </a:extLst>
              </a:tr>
            </a:tbl>
          </a:graphicData>
        </a:graphic>
      </p:graphicFrame>
    </p:spTree>
    <p:extLst>
      <p:ext uri="{BB962C8B-B14F-4D97-AF65-F5344CB8AC3E}">
        <p14:creationId xmlns:p14="http://schemas.microsoft.com/office/powerpoint/2010/main" val="31403588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cký objekt 6">
            <a:extLst>
              <a:ext uri="{FF2B5EF4-FFF2-40B4-BE49-F238E27FC236}">
                <a16:creationId xmlns:a16="http://schemas.microsoft.com/office/drawing/2014/main" id="{7F005F39-F40F-D346-82E7-15471EBD534F}"/>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0" y="0"/>
            <a:ext cx="2111835" cy="1521065"/>
          </a:xfrm>
          <a:prstGeom prst="rect">
            <a:avLst/>
          </a:prstGeom>
        </p:spPr>
      </p:pic>
      <p:sp>
        <p:nvSpPr>
          <p:cNvPr id="18" name="Nadpis 17">
            <a:extLst>
              <a:ext uri="{FF2B5EF4-FFF2-40B4-BE49-F238E27FC236}">
                <a16:creationId xmlns:a16="http://schemas.microsoft.com/office/drawing/2014/main" id="{85D1CE5D-F808-2E45-8B02-BFE390F67473}"/>
              </a:ext>
            </a:extLst>
          </p:cNvPr>
          <p:cNvSpPr>
            <a:spLocks noGrp="1"/>
          </p:cNvSpPr>
          <p:nvPr>
            <p:ph type="title"/>
          </p:nvPr>
        </p:nvSpPr>
        <p:spPr>
          <a:xfrm>
            <a:off x="1042737" y="593558"/>
            <a:ext cx="10732168" cy="705854"/>
          </a:xfrm>
        </p:spPr>
        <p:txBody>
          <a:bodyPr anchor="t">
            <a:normAutofit/>
          </a:bodyPr>
          <a:lstStyle/>
          <a:p>
            <a:pPr algn="ctr"/>
            <a:r>
              <a:rPr lang="cs-CZ" sz="3200" b="1" dirty="0">
                <a:solidFill>
                  <a:schemeClr val="tx2"/>
                </a:solidFill>
                <a:latin typeface="Calibri" panose="020F0502020204030204" pitchFamily="34" charset="0"/>
                <a:ea typeface="Inter" panose="02000503000000020004" pitchFamily="2" charset="0"/>
                <a:cs typeface="Calibri" panose="020F0502020204030204" pitchFamily="34" charset="0"/>
              </a:rPr>
              <a:t>Program obnovy venkova Olomouckého kraje</a:t>
            </a:r>
          </a:p>
        </p:txBody>
      </p:sp>
      <p:sp>
        <p:nvSpPr>
          <p:cNvPr id="19" name="Zástupný obsah 18">
            <a:extLst>
              <a:ext uri="{FF2B5EF4-FFF2-40B4-BE49-F238E27FC236}">
                <a16:creationId xmlns:a16="http://schemas.microsoft.com/office/drawing/2014/main" id="{EAB38407-8379-8D4F-A618-E21007843527}"/>
              </a:ext>
            </a:extLst>
          </p:cNvPr>
          <p:cNvSpPr>
            <a:spLocks noGrp="1"/>
          </p:cNvSpPr>
          <p:nvPr>
            <p:ph idx="1"/>
          </p:nvPr>
        </p:nvSpPr>
        <p:spPr>
          <a:xfrm>
            <a:off x="838200" y="1521065"/>
            <a:ext cx="10515600" cy="5056938"/>
          </a:xfrm>
        </p:spPr>
        <p:txBody>
          <a:bodyPr>
            <a:normAutofit/>
          </a:bodyPr>
          <a:lstStyle/>
          <a:p>
            <a:pPr marL="0" lvl="0" indent="0" algn="just" fontAlgn="base">
              <a:lnSpc>
                <a:spcPct val="100000"/>
              </a:lnSpc>
              <a:spcBef>
                <a:spcPct val="0"/>
              </a:spcBef>
              <a:buClr>
                <a:srgbClr val="003366"/>
              </a:buClr>
              <a:buNone/>
              <a:defRPr/>
            </a:pPr>
            <a:r>
              <a:rPr lang="cs-CZ" sz="2000" b="1" dirty="0">
                <a:solidFill>
                  <a:srgbClr val="0070C0"/>
                </a:solidFill>
                <a:latin typeface="Arial" charset="0"/>
              </a:rPr>
              <a:t>01_01_02_Podpora zpracování územně plánovací dokumentace</a:t>
            </a:r>
          </a:p>
          <a:p>
            <a:pPr marL="0" indent="0" algn="just" fontAlgn="base">
              <a:lnSpc>
                <a:spcPct val="100000"/>
              </a:lnSpc>
              <a:spcBef>
                <a:spcPct val="0"/>
              </a:spcBef>
              <a:buClr>
                <a:srgbClr val="003366"/>
              </a:buClr>
              <a:buNone/>
              <a:defRPr/>
            </a:pPr>
            <a:r>
              <a:rPr lang="cs-CZ" sz="2000" dirty="0">
                <a:solidFill>
                  <a:srgbClr val="0070C0"/>
                </a:solidFill>
                <a:latin typeface="Arial" charset="0"/>
              </a:rPr>
              <a:t>Kritéria hodnocení žádostí:</a:t>
            </a:r>
          </a:p>
          <a:p>
            <a:pPr marL="0" indent="0" algn="just" fontAlgn="base">
              <a:lnSpc>
                <a:spcPct val="100000"/>
              </a:lnSpc>
              <a:spcBef>
                <a:spcPct val="0"/>
              </a:spcBef>
              <a:buClr>
                <a:srgbClr val="003366"/>
              </a:buClr>
              <a:buNone/>
              <a:defRPr/>
            </a:pPr>
            <a:r>
              <a:rPr lang="cs-CZ" sz="2000" dirty="0">
                <a:solidFill>
                  <a:srgbClr val="0070C0"/>
                </a:solidFill>
                <a:latin typeface="Arial" charset="0"/>
              </a:rPr>
              <a:t>         </a:t>
            </a:r>
          </a:p>
          <a:p>
            <a:pPr marL="0" indent="0" algn="just" fontAlgn="base">
              <a:lnSpc>
                <a:spcPct val="100000"/>
              </a:lnSpc>
              <a:spcBef>
                <a:spcPct val="0"/>
              </a:spcBef>
              <a:buClr>
                <a:srgbClr val="003366"/>
              </a:buClr>
              <a:buNone/>
              <a:defRPr/>
            </a:pPr>
            <a:endParaRPr lang="cs-CZ" sz="2000" dirty="0">
              <a:solidFill>
                <a:srgbClr val="0070C0"/>
              </a:solidFill>
              <a:latin typeface="Arial" charset="0"/>
            </a:endParaRPr>
          </a:p>
          <a:p>
            <a:pPr marL="0" indent="0" algn="just" fontAlgn="base">
              <a:lnSpc>
                <a:spcPct val="100000"/>
              </a:lnSpc>
              <a:spcBef>
                <a:spcPct val="0"/>
              </a:spcBef>
              <a:buClr>
                <a:srgbClr val="003366"/>
              </a:buClr>
              <a:buNone/>
              <a:defRPr/>
            </a:pPr>
            <a:endParaRPr lang="cs-CZ" sz="2000" dirty="0">
              <a:solidFill>
                <a:srgbClr val="0070C0"/>
              </a:solidFill>
              <a:latin typeface="Arial" charset="0"/>
            </a:endParaRPr>
          </a:p>
          <a:p>
            <a:pPr marL="0" indent="0" algn="just" fontAlgn="base">
              <a:lnSpc>
                <a:spcPct val="100000"/>
              </a:lnSpc>
              <a:spcBef>
                <a:spcPct val="0"/>
              </a:spcBef>
              <a:buClr>
                <a:srgbClr val="003366"/>
              </a:buClr>
              <a:buNone/>
              <a:defRPr/>
            </a:pPr>
            <a:endParaRPr lang="cs-CZ" sz="2000" dirty="0">
              <a:solidFill>
                <a:srgbClr val="0070C0"/>
              </a:solidFill>
              <a:latin typeface="Arial" charset="0"/>
            </a:endParaRPr>
          </a:p>
          <a:p>
            <a:pPr marL="0" indent="0" algn="just" fontAlgn="base">
              <a:lnSpc>
                <a:spcPct val="100000"/>
              </a:lnSpc>
              <a:spcBef>
                <a:spcPct val="0"/>
              </a:spcBef>
              <a:buClr>
                <a:srgbClr val="003366"/>
              </a:buClr>
              <a:buNone/>
              <a:defRPr/>
            </a:pPr>
            <a:endParaRPr lang="cs-CZ" sz="2000" dirty="0">
              <a:solidFill>
                <a:srgbClr val="0070C0"/>
              </a:solidFill>
              <a:latin typeface="Arial" charset="0"/>
            </a:endParaRPr>
          </a:p>
          <a:p>
            <a:pPr algn="just" fontAlgn="base">
              <a:lnSpc>
                <a:spcPct val="100000"/>
              </a:lnSpc>
              <a:spcBef>
                <a:spcPct val="0"/>
              </a:spcBef>
              <a:buClr>
                <a:srgbClr val="003366"/>
              </a:buClr>
              <a:buFont typeface="Wingdings" panose="05000000000000000000" pitchFamily="2" charset="2"/>
              <a:buChar char="§"/>
              <a:defRPr/>
            </a:pPr>
            <a:endParaRPr lang="cs-CZ" sz="2000" dirty="0">
              <a:solidFill>
                <a:srgbClr val="0070C0"/>
              </a:solidFill>
              <a:latin typeface="Arial" charset="0"/>
            </a:endParaRPr>
          </a:p>
          <a:p>
            <a:pPr algn="just" fontAlgn="base">
              <a:lnSpc>
                <a:spcPct val="100000"/>
              </a:lnSpc>
              <a:spcBef>
                <a:spcPct val="0"/>
              </a:spcBef>
              <a:buClr>
                <a:srgbClr val="003366"/>
              </a:buClr>
              <a:buFont typeface="Wingdings" panose="05000000000000000000" pitchFamily="2" charset="2"/>
              <a:buChar char="§"/>
              <a:defRPr/>
            </a:pPr>
            <a:endParaRPr lang="cs-CZ" sz="2000" dirty="0">
              <a:solidFill>
                <a:srgbClr val="0070C0"/>
              </a:solidFill>
              <a:latin typeface="Arial" charset="0"/>
            </a:endParaRPr>
          </a:p>
          <a:p>
            <a:pPr algn="just" fontAlgn="base">
              <a:lnSpc>
                <a:spcPct val="100000"/>
              </a:lnSpc>
              <a:spcBef>
                <a:spcPct val="0"/>
              </a:spcBef>
              <a:buClr>
                <a:srgbClr val="003366"/>
              </a:buClr>
              <a:defRPr/>
            </a:pPr>
            <a:endParaRPr lang="cs-CZ" sz="2000" dirty="0">
              <a:solidFill>
                <a:srgbClr val="0070C0"/>
              </a:solidFill>
              <a:latin typeface="Arial" charset="0"/>
            </a:endParaRPr>
          </a:p>
          <a:p>
            <a:pPr marL="0" indent="0">
              <a:buNone/>
            </a:pPr>
            <a:endParaRPr lang="cs-CZ" sz="1400" dirty="0">
              <a:solidFill>
                <a:schemeClr val="tx2"/>
              </a:solidFill>
              <a:latin typeface="Inter" panose="02000503000000020004" pitchFamily="2" charset="0"/>
              <a:ea typeface="Inter" panose="02000503000000020004" pitchFamily="2" charset="0"/>
            </a:endParaRPr>
          </a:p>
        </p:txBody>
      </p:sp>
      <p:sp>
        <p:nvSpPr>
          <p:cNvPr id="6" name="Zástupný symbol pro číslo snímku 5">
            <a:extLst>
              <a:ext uri="{FF2B5EF4-FFF2-40B4-BE49-F238E27FC236}">
                <a16:creationId xmlns:a16="http://schemas.microsoft.com/office/drawing/2014/main" id="{8F97B5B9-D8B0-F645-A37F-C2085B5EC2FC}"/>
              </a:ext>
            </a:extLst>
          </p:cNvPr>
          <p:cNvSpPr>
            <a:spLocks noGrp="1"/>
          </p:cNvSpPr>
          <p:nvPr>
            <p:ph type="sldNum" sz="quarter" idx="12"/>
          </p:nvPr>
        </p:nvSpPr>
        <p:spPr/>
        <p:txBody>
          <a:bodyPr/>
          <a:lstStyle/>
          <a:p>
            <a:fld id="{F756C1FA-8DED-774F-A9BF-965BD70CC5BD}" type="slidenum">
              <a:rPr lang="cs-CZ" smtClean="0">
                <a:solidFill>
                  <a:schemeClr val="tx2"/>
                </a:solidFill>
              </a:rPr>
              <a:t>29</a:t>
            </a:fld>
            <a:endParaRPr lang="cs-CZ" dirty="0">
              <a:solidFill>
                <a:schemeClr val="tx2"/>
              </a:solidFill>
            </a:endParaRPr>
          </a:p>
        </p:txBody>
      </p:sp>
      <p:graphicFrame>
        <p:nvGraphicFramePr>
          <p:cNvPr id="2" name="Tabulka 1">
            <a:extLst>
              <a:ext uri="{FF2B5EF4-FFF2-40B4-BE49-F238E27FC236}">
                <a16:creationId xmlns:a16="http://schemas.microsoft.com/office/drawing/2014/main" id="{84463D53-968E-E1DC-860F-9DFFE9B21A51}"/>
              </a:ext>
            </a:extLst>
          </p:cNvPr>
          <p:cNvGraphicFramePr>
            <a:graphicFrameLocks noGrp="1"/>
          </p:cNvGraphicFramePr>
          <p:nvPr>
            <p:extLst>
              <p:ext uri="{D42A27DB-BD31-4B8C-83A1-F6EECF244321}">
                <p14:modId xmlns:p14="http://schemas.microsoft.com/office/powerpoint/2010/main" val="1766369998"/>
              </p:ext>
            </p:extLst>
          </p:nvPr>
        </p:nvGraphicFramePr>
        <p:xfrm>
          <a:off x="2111835" y="2298008"/>
          <a:ext cx="7982191" cy="2998386"/>
        </p:xfrm>
        <a:graphic>
          <a:graphicData uri="http://schemas.openxmlformats.org/drawingml/2006/table">
            <a:tbl>
              <a:tblPr firstRow="1" firstCol="1" bandRow="1">
                <a:tableStyleId>{5C22544A-7EE6-4342-B048-85BDC9FD1C3A}</a:tableStyleId>
              </a:tblPr>
              <a:tblGrid>
                <a:gridCol w="1072496">
                  <a:extLst>
                    <a:ext uri="{9D8B030D-6E8A-4147-A177-3AD203B41FA5}">
                      <a16:colId xmlns:a16="http://schemas.microsoft.com/office/drawing/2014/main" val="2973810950"/>
                    </a:ext>
                  </a:extLst>
                </a:gridCol>
                <a:gridCol w="5152832">
                  <a:extLst>
                    <a:ext uri="{9D8B030D-6E8A-4147-A177-3AD203B41FA5}">
                      <a16:colId xmlns:a16="http://schemas.microsoft.com/office/drawing/2014/main" val="696981858"/>
                    </a:ext>
                  </a:extLst>
                </a:gridCol>
                <a:gridCol w="1756863">
                  <a:extLst>
                    <a:ext uri="{9D8B030D-6E8A-4147-A177-3AD203B41FA5}">
                      <a16:colId xmlns:a16="http://schemas.microsoft.com/office/drawing/2014/main" val="1855568201"/>
                    </a:ext>
                  </a:extLst>
                </a:gridCol>
              </a:tblGrid>
              <a:tr h="1033154">
                <a:tc>
                  <a:txBody>
                    <a:bodyPr/>
                    <a:lstStyle/>
                    <a:p>
                      <a:pPr marL="540385" indent="-540385" algn="ctr">
                        <a:lnSpc>
                          <a:spcPct val="107000"/>
                        </a:lnSpc>
                        <a:spcAft>
                          <a:spcPts val="600"/>
                        </a:spcAft>
                        <a:tabLst>
                          <a:tab pos="2576195" algn="ctr"/>
                        </a:tabLst>
                      </a:pPr>
                      <a:r>
                        <a:rPr lang="cs-CZ" sz="1200" dirty="0">
                          <a:effectLst/>
                          <a:latin typeface="Arial" panose="020B0604020202020204" pitchFamily="34" charset="0"/>
                          <a:cs typeface="Arial" panose="020B0604020202020204" pitchFamily="34" charset="0"/>
                        </a:rPr>
                        <a:t>B3</a:t>
                      </a:r>
                      <a:endParaRPr lang="cs-CZ" sz="1200" dirty="0">
                        <a:effectLst/>
                        <a:latin typeface="Arial" panose="020B0604020202020204" pitchFamily="34" charset="0"/>
                        <a:ea typeface="Calibri" panose="020F0502020204030204" pitchFamily="34" charset="0"/>
                        <a:cs typeface="Arial" panose="020B0604020202020204" pitchFamily="34" charset="0"/>
                      </a:endParaRPr>
                    </a:p>
                  </a:txBody>
                  <a:tcPr marL="27736" marR="27736" marT="0" marB="0" anchor="ctr"/>
                </a:tc>
                <a:tc>
                  <a:txBody>
                    <a:bodyPr/>
                    <a:lstStyle/>
                    <a:p>
                      <a:pPr marL="0" indent="-540385" algn="just">
                        <a:lnSpc>
                          <a:spcPct val="115000"/>
                        </a:lnSpc>
                        <a:spcAft>
                          <a:spcPts val="600"/>
                        </a:spcAft>
                        <a:tabLst>
                          <a:tab pos="2576195" algn="ctr"/>
                        </a:tabLst>
                      </a:pPr>
                      <a:r>
                        <a:rPr lang="cs-CZ" sz="1200" b="1" kern="1200" dirty="0">
                          <a:solidFill>
                            <a:schemeClr val="tx1"/>
                          </a:solidFill>
                          <a:effectLst/>
                          <a:latin typeface="Arial" panose="020B0604020202020204" pitchFamily="34" charset="0"/>
                          <a:ea typeface="+mn-ea"/>
                          <a:cs typeface="Arial" panose="020B0604020202020204" pitchFamily="34" charset="0"/>
                        </a:rPr>
                        <a:t>Obec se nachází ve specifické oblasti vymezené ZÚR OK (Zásady územního rozvoje Olomouckého kraje) nebo PÚR ČR (Politika územního rozvoje České republiky)</a:t>
                      </a:r>
                    </a:p>
                  </a:txBody>
                  <a:tcPr marL="27736" marR="27736" marT="0" marB="0" anchor="ctr">
                    <a:solidFill>
                      <a:srgbClr val="CBD1DF"/>
                    </a:solidFill>
                  </a:tcPr>
                </a:tc>
                <a:tc>
                  <a:txBody>
                    <a:bodyPr/>
                    <a:lstStyle/>
                    <a:p>
                      <a:pPr marL="540385" indent="-540385" algn="ctr" defTabSz="914400" rtl="0" eaLnBrk="1" latinLnBrk="0" hangingPunct="1">
                        <a:lnSpc>
                          <a:spcPct val="107000"/>
                        </a:lnSpc>
                        <a:spcAft>
                          <a:spcPts val="600"/>
                        </a:spcAft>
                      </a:pPr>
                      <a:r>
                        <a:rPr lang="cs-CZ" sz="1200" b="1" kern="1200" dirty="0">
                          <a:solidFill>
                            <a:schemeClr val="dk1"/>
                          </a:solidFill>
                          <a:effectLst/>
                          <a:latin typeface="Arial" panose="020B0604020202020204" pitchFamily="34" charset="0"/>
                          <a:ea typeface="+mn-ea"/>
                          <a:cs typeface="Arial" panose="020B0604020202020204" pitchFamily="34" charset="0"/>
                        </a:rPr>
                        <a:t>Počet bodů (max. 15):</a:t>
                      </a:r>
                    </a:p>
                  </a:txBody>
                  <a:tcPr marL="27736" marR="27736" marT="0" marB="0" anchor="ctr">
                    <a:solidFill>
                      <a:srgbClr val="CBD1DF"/>
                    </a:solidFill>
                  </a:tcPr>
                </a:tc>
                <a:extLst>
                  <a:ext uri="{0D108BD9-81ED-4DB2-BD59-A6C34878D82A}">
                    <a16:rowId xmlns:a16="http://schemas.microsoft.com/office/drawing/2014/main" val="2379233009"/>
                  </a:ext>
                </a:extLst>
              </a:tr>
              <a:tr h="653143">
                <a:tc rowSpan="3">
                  <a:txBody>
                    <a:bodyPr/>
                    <a:lstStyle/>
                    <a:p>
                      <a:pPr marL="540385" indent="-540385" algn="l">
                        <a:lnSpc>
                          <a:spcPct val="107000"/>
                        </a:lnSpc>
                        <a:spcAft>
                          <a:spcPts val="600"/>
                        </a:spcAft>
                        <a:tabLst>
                          <a:tab pos="2576195" algn="ctr"/>
                        </a:tabLst>
                      </a:pPr>
                      <a:r>
                        <a:rPr lang="cs-CZ" sz="1200" dirty="0">
                          <a:effectLst/>
                          <a:latin typeface="Arial" panose="020B0604020202020204" pitchFamily="34" charset="0"/>
                          <a:cs typeface="Arial" panose="020B0604020202020204" pitchFamily="34" charset="0"/>
                        </a:rPr>
                        <a:t> </a:t>
                      </a:r>
                    </a:p>
                    <a:p>
                      <a:pPr marL="540385" indent="-540385" algn="l">
                        <a:lnSpc>
                          <a:spcPct val="107000"/>
                        </a:lnSpc>
                        <a:spcAft>
                          <a:spcPts val="600"/>
                        </a:spcAft>
                        <a:tabLst>
                          <a:tab pos="2576195" algn="ctr"/>
                        </a:tabLst>
                      </a:pPr>
                      <a:r>
                        <a:rPr lang="cs-CZ" sz="1200" dirty="0">
                          <a:effectLst/>
                          <a:latin typeface="Arial" panose="020B0604020202020204" pitchFamily="34" charset="0"/>
                          <a:cs typeface="Arial" panose="020B0604020202020204" pitchFamily="34" charset="0"/>
                        </a:rPr>
                        <a:t> </a:t>
                      </a:r>
                    </a:p>
                  </a:txBody>
                  <a:tcPr marL="27736" marR="27736" marT="0" marB="0" anchor="ctr"/>
                </a:tc>
                <a:tc>
                  <a:txBody>
                    <a:bodyPr/>
                    <a:lstStyle/>
                    <a:p>
                      <a:pPr marL="0" indent="-540385" algn="just">
                        <a:lnSpc>
                          <a:spcPct val="107000"/>
                        </a:lnSpc>
                        <a:spcAft>
                          <a:spcPts val="600"/>
                        </a:spcAft>
                        <a:tabLst>
                          <a:tab pos="2576195" algn="ctr"/>
                        </a:tabLst>
                      </a:pPr>
                      <a:r>
                        <a:rPr lang="cs-CZ" sz="1200" dirty="0">
                          <a:effectLst/>
                          <a:latin typeface="Arial" panose="020B0604020202020204" pitchFamily="34" charset="0"/>
                          <a:cs typeface="Arial" panose="020B0604020202020204" pitchFamily="34" charset="0"/>
                        </a:rPr>
                        <a:t>Obec je ve více specifických oblastech</a:t>
                      </a:r>
                      <a:endParaRPr lang="cs-CZ" sz="1200" dirty="0">
                        <a:effectLst/>
                        <a:latin typeface="Arial" panose="020B0604020202020204" pitchFamily="34" charset="0"/>
                        <a:ea typeface="Calibri" panose="020F0502020204030204" pitchFamily="34" charset="0"/>
                        <a:cs typeface="Arial" panose="020B0604020202020204" pitchFamily="34" charset="0"/>
                      </a:endParaRPr>
                    </a:p>
                  </a:txBody>
                  <a:tcPr marL="27736" marR="27736" marT="0" marB="0" anchor="ctr"/>
                </a:tc>
                <a:tc>
                  <a:txBody>
                    <a:bodyPr/>
                    <a:lstStyle/>
                    <a:p>
                      <a:pPr marL="540385" indent="-540385" algn="ctr">
                        <a:lnSpc>
                          <a:spcPct val="107000"/>
                        </a:lnSpc>
                        <a:spcAft>
                          <a:spcPts val="600"/>
                        </a:spcAft>
                      </a:pPr>
                      <a:r>
                        <a:rPr lang="cs-CZ" sz="1200" dirty="0">
                          <a:effectLst/>
                          <a:latin typeface="Arial" panose="020B0604020202020204" pitchFamily="34" charset="0"/>
                          <a:cs typeface="Arial" panose="020B0604020202020204" pitchFamily="34" charset="0"/>
                        </a:rPr>
                        <a:t>15 </a:t>
                      </a:r>
                      <a:endParaRPr lang="cs-CZ" sz="1200" dirty="0">
                        <a:effectLst/>
                        <a:latin typeface="Arial" panose="020B0604020202020204" pitchFamily="34" charset="0"/>
                        <a:ea typeface="Calibri" panose="020F0502020204030204" pitchFamily="34" charset="0"/>
                        <a:cs typeface="Arial" panose="020B0604020202020204" pitchFamily="34" charset="0"/>
                      </a:endParaRPr>
                    </a:p>
                  </a:txBody>
                  <a:tcPr marL="27736" marR="27736" marT="0" marB="0" anchor="ctr"/>
                </a:tc>
                <a:extLst>
                  <a:ext uri="{0D108BD9-81ED-4DB2-BD59-A6C34878D82A}">
                    <a16:rowId xmlns:a16="http://schemas.microsoft.com/office/drawing/2014/main" val="2395687662"/>
                  </a:ext>
                </a:extLst>
              </a:tr>
              <a:tr h="605642">
                <a:tc vMerge="1">
                  <a:txBody>
                    <a:bodyPr/>
                    <a:lstStyle/>
                    <a:p>
                      <a:pPr marL="540385" indent="-540385" algn="l">
                        <a:lnSpc>
                          <a:spcPct val="107000"/>
                        </a:lnSpc>
                        <a:spcAft>
                          <a:spcPts val="600"/>
                        </a:spcAft>
                        <a:tabLst>
                          <a:tab pos="2576195" algn="ctr"/>
                        </a:tabLst>
                      </a:pPr>
                      <a:r>
                        <a:rPr lang="cs-CZ" sz="1200" dirty="0">
                          <a:effectLst/>
                          <a:latin typeface="Arial" panose="020B0604020202020204" pitchFamily="34" charset="0"/>
                          <a:cs typeface="Arial" panose="020B0604020202020204" pitchFamily="34" charset="0"/>
                        </a:rPr>
                        <a:t> </a:t>
                      </a:r>
                      <a:endParaRPr lang="cs-CZ" sz="1200" dirty="0">
                        <a:effectLst/>
                        <a:latin typeface="Arial" panose="020B0604020202020204" pitchFamily="34" charset="0"/>
                        <a:ea typeface="Calibri" panose="020F0502020204030204" pitchFamily="34" charset="0"/>
                        <a:cs typeface="Arial" panose="020B0604020202020204" pitchFamily="34" charset="0"/>
                      </a:endParaRPr>
                    </a:p>
                  </a:txBody>
                  <a:tcPr marL="27736" marR="27736" marT="0" marB="0" anchor="ctr"/>
                </a:tc>
                <a:tc>
                  <a:txBody>
                    <a:bodyPr/>
                    <a:lstStyle/>
                    <a:p>
                      <a:pPr marL="0" indent="-540385" algn="just">
                        <a:lnSpc>
                          <a:spcPct val="107000"/>
                        </a:lnSpc>
                        <a:spcAft>
                          <a:spcPts val="600"/>
                        </a:spcAft>
                        <a:tabLst>
                          <a:tab pos="2576195" algn="ctr"/>
                        </a:tabLst>
                      </a:pPr>
                      <a:r>
                        <a:rPr lang="cs-CZ" sz="1200" dirty="0">
                          <a:effectLst/>
                          <a:latin typeface="Arial" panose="020B0604020202020204" pitchFamily="34" charset="0"/>
                          <a:cs typeface="Arial" panose="020B0604020202020204" pitchFamily="34" charset="0"/>
                        </a:rPr>
                        <a:t>Obec je pouze v jedné specifické oblasti</a:t>
                      </a:r>
                      <a:endParaRPr lang="cs-CZ" sz="1200" dirty="0">
                        <a:effectLst/>
                        <a:latin typeface="Arial" panose="020B0604020202020204" pitchFamily="34" charset="0"/>
                        <a:ea typeface="Calibri" panose="020F0502020204030204" pitchFamily="34" charset="0"/>
                        <a:cs typeface="Arial" panose="020B0604020202020204" pitchFamily="34" charset="0"/>
                      </a:endParaRPr>
                    </a:p>
                  </a:txBody>
                  <a:tcPr marL="27736" marR="27736" marT="0" marB="0" anchor="ctr"/>
                </a:tc>
                <a:tc>
                  <a:txBody>
                    <a:bodyPr/>
                    <a:lstStyle/>
                    <a:p>
                      <a:pPr marL="540385" indent="-540385" algn="ctr">
                        <a:lnSpc>
                          <a:spcPct val="107000"/>
                        </a:lnSpc>
                        <a:spcAft>
                          <a:spcPts val="600"/>
                        </a:spcAft>
                      </a:pPr>
                      <a:r>
                        <a:rPr lang="cs-CZ" sz="1200" dirty="0">
                          <a:effectLst/>
                          <a:latin typeface="Arial" panose="020B0604020202020204" pitchFamily="34" charset="0"/>
                          <a:cs typeface="Arial" panose="020B0604020202020204" pitchFamily="34" charset="0"/>
                        </a:rPr>
                        <a:t>10 </a:t>
                      </a:r>
                      <a:endParaRPr lang="cs-CZ" sz="1200" dirty="0">
                        <a:effectLst/>
                        <a:latin typeface="Arial" panose="020B0604020202020204" pitchFamily="34" charset="0"/>
                        <a:ea typeface="Calibri" panose="020F0502020204030204" pitchFamily="34" charset="0"/>
                        <a:cs typeface="Arial" panose="020B0604020202020204" pitchFamily="34" charset="0"/>
                      </a:endParaRPr>
                    </a:p>
                  </a:txBody>
                  <a:tcPr marL="27736" marR="27736" marT="0" marB="0" anchor="ctr"/>
                </a:tc>
                <a:extLst>
                  <a:ext uri="{0D108BD9-81ED-4DB2-BD59-A6C34878D82A}">
                    <a16:rowId xmlns:a16="http://schemas.microsoft.com/office/drawing/2014/main" val="2631349203"/>
                  </a:ext>
                </a:extLst>
              </a:tr>
              <a:tr h="706447">
                <a:tc vMerge="1">
                  <a:txBody>
                    <a:bodyPr/>
                    <a:lstStyle/>
                    <a:p>
                      <a:endParaRPr lang="cs-CZ"/>
                    </a:p>
                  </a:txBody>
                  <a:tcPr/>
                </a:tc>
                <a:tc>
                  <a:txBody>
                    <a:bodyPr/>
                    <a:lstStyle/>
                    <a:p>
                      <a:pPr marL="0" indent="-540385" algn="just">
                        <a:lnSpc>
                          <a:spcPct val="107000"/>
                        </a:lnSpc>
                        <a:spcAft>
                          <a:spcPts val="600"/>
                        </a:spcAft>
                        <a:tabLst>
                          <a:tab pos="2576195" algn="ctr"/>
                        </a:tabLst>
                      </a:pPr>
                      <a:r>
                        <a:rPr lang="cs-CZ" sz="1200" dirty="0">
                          <a:effectLst/>
                          <a:latin typeface="Arial" panose="020B0604020202020204" pitchFamily="34" charset="0"/>
                          <a:cs typeface="Arial" panose="020B0604020202020204" pitchFamily="34" charset="0"/>
                        </a:rPr>
                        <a:t>Obec není v žádné specifické oblasti</a:t>
                      </a:r>
                      <a:endParaRPr lang="cs-CZ" sz="1200" dirty="0">
                        <a:effectLst/>
                        <a:latin typeface="Arial" panose="020B0604020202020204" pitchFamily="34" charset="0"/>
                        <a:ea typeface="Calibri" panose="020F0502020204030204" pitchFamily="34" charset="0"/>
                        <a:cs typeface="Arial" panose="020B0604020202020204" pitchFamily="34" charset="0"/>
                      </a:endParaRPr>
                    </a:p>
                  </a:txBody>
                  <a:tcPr marL="27736" marR="27736" marT="0" marB="0" anchor="ctr"/>
                </a:tc>
                <a:tc>
                  <a:txBody>
                    <a:bodyPr/>
                    <a:lstStyle/>
                    <a:p>
                      <a:pPr marL="540385" indent="-540385" algn="ctr">
                        <a:lnSpc>
                          <a:spcPct val="107000"/>
                        </a:lnSpc>
                        <a:spcAft>
                          <a:spcPts val="600"/>
                        </a:spcAft>
                      </a:pPr>
                      <a:r>
                        <a:rPr lang="cs-CZ" sz="1200" dirty="0">
                          <a:effectLst/>
                          <a:latin typeface="Arial" panose="020B0604020202020204" pitchFamily="34" charset="0"/>
                          <a:cs typeface="Arial" panose="020B0604020202020204" pitchFamily="34" charset="0"/>
                        </a:rPr>
                        <a:t>5 </a:t>
                      </a:r>
                      <a:endParaRPr lang="cs-CZ" sz="1200" dirty="0">
                        <a:effectLst/>
                        <a:latin typeface="Arial" panose="020B0604020202020204" pitchFamily="34" charset="0"/>
                        <a:ea typeface="Calibri" panose="020F0502020204030204" pitchFamily="34" charset="0"/>
                        <a:cs typeface="Arial" panose="020B0604020202020204" pitchFamily="34" charset="0"/>
                      </a:endParaRPr>
                    </a:p>
                  </a:txBody>
                  <a:tcPr marL="27736" marR="27736" marT="0" marB="0" anchor="ctr"/>
                </a:tc>
                <a:extLst>
                  <a:ext uri="{0D108BD9-81ED-4DB2-BD59-A6C34878D82A}">
                    <a16:rowId xmlns:a16="http://schemas.microsoft.com/office/drawing/2014/main" val="3282984861"/>
                  </a:ext>
                </a:extLst>
              </a:tr>
            </a:tbl>
          </a:graphicData>
        </a:graphic>
      </p:graphicFrame>
    </p:spTree>
    <p:extLst>
      <p:ext uri="{BB962C8B-B14F-4D97-AF65-F5344CB8AC3E}">
        <p14:creationId xmlns:p14="http://schemas.microsoft.com/office/powerpoint/2010/main" val="24803195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cký objekt 6">
            <a:extLst>
              <a:ext uri="{FF2B5EF4-FFF2-40B4-BE49-F238E27FC236}">
                <a16:creationId xmlns:a16="http://schemas.microsoft.com/office/drawing/2014/main" id="{7F005F39-F40F-D346-82E7-15471EBD534F}"/>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0" y="0"/>
            <a:ext cx="2111835" cy="1521065"/>
          </a:xfrm>
          <a:prstGeom prst="rect">
            <a:avLst/>
          </a:prstGeom>
        </p:spPr>
      </p:pic>
      <p:sp>
        <p:nvSpPr>
          <p:cNvPr id="18" name="Nadpis 17">
            <a:extLst>
              <a:ext uri="{FF2B5EF4-FFF2-40B4-BE49-F238E27FC236}">
                <a16:creationId xmlns:a16="http://schemas.microsoft.com/office/drawing/2014/main" id="{85D1CE5D-F808-2E45-8B02-BFE390F67473}"/>
              </a:ext>
            </a:extLst>
          </p:cNvPr>
          <p:cNvSpPr>
            <a:spLocks noGrp="1"/>
          </p:cNvSpPr>
          <p:nvPr>
            <p:ph type="title"/>
          </p:nvPr>
        </p:nvSpPr>
        <p:spPr>
          <a:xfrm>
            <a:off x="1042737" y="593558"/>
            <a:ext cx="10732168" cy="705854"/>
          </a:xfrm>
        </p:spPr>
        <p:txBody>
          <a:bodyPr anchor="t">
            <a:normAutofit/>
          </a:bodyPr>
          <a:lstStyle/>
          <a:p>
            <a:pPr algn="ctr"/>
            <a:r>
              <a:rPr lang="cs-CZ" sz="3200" b="1" dirty="0">
                <a:solidFill>
                  <a:schemeClr val="tx2"/>
                </a:solidFill>
                <a:latin typeface="Calibri" panose="020F0502020204030204" pitchFamily="34" charset="0"/>
                <a:ea typeface="Inter" panose="02000503000000020004" pitchFamily="2" charset="0"/>
                <a:cs typeface="Calibri" panose="020F0502020204030204" pitchFamily="34" charset="0"/>
              </a:rPr>
              <a:t>Program obnovy venkova Olomouckého kraje</a:t>
            </a:r>
          </a:p>
        </p:txBody>
      </p:sp>
      <p:sp>
        <p:nvSpPr>
          <p:cNvPr id="19" name="Zástupný obsah 18">
            <a:extLst>
              <a:ext uri="{FF2B5EF4-FFF2-40B4-BE49-F238E27FC236}">
                <a16:creationId xmlns:a16="http://schemas.microsoft.com/office/drawing/2014/main" id="{EAB38407-8379-8D4F-A618-E21007843527}"/>
              </a:ext>
            </a:extLst>
          </p:cNvPr>
          <p:cNvSpPr>
            <a:spLocks noGrp="1"/>
          </p:cNvSpPr>
          <p:nvPr>
            <p:ph idx="1"/>
          </p:nvPr>
        </p:nvSpPr>
        <p:spPr>
          <a:xfrm>
            <a:off x="838200" y="1521064"/>
            <a:ext cx="10515600" cy="5056939"/>
          </a:xfrm>
        </p:spPr>
        <p:txBody>
          <a:bodyPr>
            <a:normAutofit lnSpcReduction="10000"/>
          </a:bodyPr>
          <a:lstStyle/>
          <a:p>
            <a:pPr marL="0" lvl="0" indent="0" algn="just" fontAlgn="base">
              <a:lnSpc>
                <a:spcPct val="100000"/>
              </a:lnSpc>
              <a:spcBef>
                <a:spcPct val="0"/>
              </a:spcBef>
              <a:spcAft>
                <a:spcPts val="1200"/>
              </a:spcAft>
              <a:buClr>
                <a:srgbClr val="003366"/>
              </a:buClr>
              <a:buNone/>
              <a:defRPr/>
            </a:pPr>
            <a:r>
              <a:rPr lang="cs-CZ" sz="2000" dirty="0">
                <a:solidFill>
                  <a:srgbClr val="0070C0"/>
                </a:solidFill>
                <a:latin typeface="Arial" charset="0"/>
              </a:rPr>
              <a:t>V roce 2022 byl nastaven nově obecný proces administrace dotací, s důrazem především na transparentnost krajské správy.</a:t>
            </a:r>
          </a:p>
          <a:p>
            <a:pPr algn="just" fontAlgn="base">
              <a:lnSpc>
                <a:spcPct val="100000"/>
              </a:lnSpc>
              <a:spcBef>
                <a:spcPct val="0"/>
              </a:spcBef>
              <a:spcAft>
                <a:spcPts val="600"/>
              </a:spcAft>
              <a:buClr>
                <a:srgbClr val="003366"/>
              </a:buClr>
              <a:defRPr/>
            </a:pPr>
            <a:r>
              <a:rPr lang="cs-CZ" sz="2000" dirty="0">
                <a:solidFill>
                  <a:srgbClr val="0070C0"/>
                </a:solidFill>
                <a:latin typeface="Arial" charset="0"/>
              </a:rPr>
              <a:t>Osvědčilo se zavedení jednotných </a:t>
            </a:r>
            <a:r>
              <a:rPr lang="cs-CZ" sz="2000" b="1" dirty="0">
                <a:solidFill>
                  <a:srgbClr val="0070C0"/>
                </a:solidFill>
                <a:latin typeface="Arial" charset="0"/>
              </a:rPr>
              <a:t>Zásad pro poskytování finanční podpory z rozpočtu Olomouckého kraje</a:t>
            </a:r>
            <a:r>
              <a:rPr lang="cs-CZ" sz="2000" dirty="0">
                <a:solidFill>
                  <a:srgbClr val="0070C0"/>
                </a:solidFill>
                <a:latin typeface="Arial" charset="0"/>
              </a:rPr>
              <a:t>, které obsahují průnikové záležitosti ke všem typům finanční pomoci</a:t>
            </a:r>
          </a:p>
          <a:p>
            <a:pPr algn="just" fontAlgn="base">
              <a:lnSpc>
                <a:spcPct val="100000"/>
              </a:lnSpc>
              <a:spcBef>
                <a:spcPct val="0"/>
              </a:spcBef>
              <a:spcAft>
                <a:spcPts val="600"/>
              </a:spcAft>
              <a:buClr>
                <a:srgbClr val="003366"/>
              </a:buClr>
              <a:defRPr/>
            </a:pPr>
            <a:r>
              <a:rPr lang="cs-CZ" sz="2000" b="1" dirty="0">
                <a:solidFill>
                  <a:srgbClr val="0070C0"/>
                </a:solidFill>
                <a:latin typeface="Arial" charset="0"/>
              </a:rPr>
              <a:t>Vzorová pravidla</a:t>
            </a:r>
            <a:r>
              <a:rPr lang="cs-CZ" sz="2000" dirty="0">
                <a:solidFill>
                  <a:srgbClr val="0070C0"/>
                </a:solidFill>
                <a:latin typeface="Arial" charset="0"/>
              </a:rPr>
              <a:t> dotačního programu Olomouckého kraje</a:t>
            </a:r>
          </a:p>
          <a:p>
            <a:pPr algn="just" fontAlgn="base">
              <a:lnSpc>
                <a:spcPct val="100000"/>
              </a:lnSpc>
              <a:spcBef>
                <a:spcPct val="0"/>
              </a:spcBef>
              <a:spcAft>
                <a:spcPts val="600"/>
              </a:spcAft>
              <a:buClr>
                <a:srgbClr val="003366"/>
              </a:buClr>
              <a:defRPr/>
            </a:pPr>
            <a:r>
              <a:rPr lang="cs-CZ" sz="2000" b="1" dirty="0">
                <a:solidFill>
                  <a:srgbClr val="0070C0"/>
                </a:solidFill>
                <a:latin typeface="Arial" charset="0"/>
              </a:rPr>
              <a:t>Vzor žádosti</a:t>
            </a:r>
            <a:r>
              <a:rPr lang="cs-CZ" sz="2000" dirty="0">
                <a:solidFill>
                  <a:srgbClr val="0070C0"/>
                </a:solidFill>
                <a:latin typeface="Arial" charset="0"/>
              </a:rPr>
              <a:t> o poskytnutí dotace</a:t>
            </a:r>
          </a:p>
          <a:p>
            <a:pPr algn="just" fontAlgn="base">
              <a:lnSpc>
                <a:spcPct val="100000"/>
              </a:lnSpc>
              <a:spcBef>
                <a:spcPct val="0"/>
              </a:spcBef>
              <a:buClr>
                <a:srgbClr val="003366"/>
              </a:buClr>
              <a:defRPr/>
            </a:pPr>
            <a:r>
              <a:rPr lang="cs-CZ" sz="2000" b="1" dirty="0">
                <a:solidFill>
                  <a:srgbClr val="0070C0"/>
                </a:solidFill>
                <a:latin typeface="Arial" charset="0"/>
              </a:rPr>
              <a:t>Vzory veřejnoprávních smluv</a:t>
            </a:r>
            <a:r>
              <a:rPr lang="cs-CZ" sz="2000" dirty="0">
                <a:solidFill>
                  <a:srgbClr val="0070C0"/>
                </a:solidFill>
                <a:latin typeface="Arial" charset="0"/>
              </a:rPr>
              <a:t> o poskytnutí programové dotace</a:t>
            </a:r>
          </a:p>
          <a:p>
            <a:pPr marL="0" lvl="0" indent="0" algn="just" fontAlgn="base">
              <a:lnSpc>
                <a:spcPct val="100000"/>
              </a:lnSpc>
              <a:spcBef>
                <a:spcPct val="0"/>
              </a:spcBef>
              <a:spcAft>
                <a:spcPct val="0"/>
              </a:spcAft>
              <a:buClr>
                <a:srgbClr val="003366"/>
              </a:buClr>
              <a:buNone/>
              <a:defRPr/>
            </a:pPr>
            <a:endParaRPr lang="cs-CZ" sz="2000" dirty="0">
              <a:solidFill>
                <a:srgbClr val="0070C0"/>
              </a:solidFill>
              <a:latin typeface="Arial" charset="0"/>
            </a:endParaRPr>
          </a:p>
          <a:p>
            <a:pPr marL="0" lvl="0" indent="0" algn="just" fontAlgn="base">
              <a:lnSpc>
                <a:spcPct val="100000"/>
              </a:lnSpc>
              <a:spcBef>
                <a:spcPct val="0"/>
              </a:spcBef>
              <a:spcAft>
                <a:spcPct val="0"/>
              </a:spcAft>
              <a:buClr>
                <a:srgbClr val="003366"/>
              </a:buClr>
              <a:buNone/>
              <a:defRPr/>
            </a:pPr>
            <a:r>
              <a:rPr lang="cs-CZ" sz="2000" dirty="0">
                <a:solidFill>
                  <a:srgbClr val="0070C0"/>
                </a:solidFill>
                <a:latin typeface="Arial" charset="0"/>
              </a:rPr>
              <a:t>Zásady byly schváleny Zastupitelstvem Olomouckého kraje dne 20. 9. 2021 usnesením     č. UZ/6/12/2021, včetně dalších vzorových dokumentů.</a:t>
            </a:r>
          </a:p>
          <a:p>
            <a:pPr marL="0" indent="0">
              <a:buNone/>
            </a:pPr>
            <a:r>
              <a:rPr lang="cs-CZ" sz="2000" dirty="0">
                <a:solidFill>
                  <a:srgbClr val="0070C0"/>
                </a:solidFill>
                <a:latin typeface="Arial" charset="0"/>
              </a:rPr>
              <a:t>Zásady pro poskytování finanční podpory z rozpočtu Olomouckého kraje byly aktualizovány dne 19. 6. 2023 usnesením č. UZ/15/15/2023, včetně dalších vzorových dokumentů.</a:t>
            </a:r>
          </a:p>
          <a:p>
            <a:pPr marL="0" indent="0">
              <a:buNone/>
            </a:pPr>
            <a:r>
              <a:rPr lang="cs-CZ" sz="2000" dirty="0">
                <a:solidFill>
                  <a:srgbClr val="0070C0"/>
                </a:solidFill>
                <a:latin typeface="Arial" charset="0"/>
              </a:rPr>
              <a:t>Usnesením č. UZ/16/8/2023 ze dne 18. 9. 2023 byl schválen seznam předpokládaných DP z rozpočtu Olomouckého kraje na rok 2024.</a:t>
            </a:r>
          </a:p>
        </p:txBody>
      </p:sp>
      <p:sp>
        <p:nvSpPr>
          <p:cNvPr id="6" name="Zástupný symbol pro číslo snímku 5">
            <a:extLst>
              <a:ext uri="{FF2B5EF4-FFF2-40B4-BE49-F238E27FC236}">
                <a16:creationId xmlns:a16="http://schemas.microsoft.com/office/drawing/2014/main" id="{8F97B5B9-D8B0-F645-A37F-C2085B5EC2FC}"/>
              </a:ext>
            </a:extLst>
          </p:cNvPr>
          <p:cNvSpPr>
            <a:spLocks noGrp="1"/>
          </p:cNvSpPr>
          <p:nvPr>
            <p:ph type="sldNum" sz="quarter" idx="12"/>
          </p:nvPr>
        </p:nvSpPr>
        <p:spPr/>
        <p:txBody>
          <a:bodyPr/>
          <a:lstStyle/>
          <a:p>
            <a:fld id="{F756C1FA-8DED-774F-A9BF-965BD70CC5BD}" type="slidenum">
              <a:rPr lang="cs-CZ" smtClean="0">
                <a:solidFill>
                  <a:schemeClr val="tx2"/>
                </a:solidFill>
              </a:rPr>
              <a:t>3</a:t>
            </a:fld>
            <a:endParaRPr lang="cs-CZ" dirty="0">
              <a:solidFill>
                <a:schemeClr val="tx2"/>
              </a:solidFill>
            </a:endParaRPr>
          </a:p>
        </p:txBody>
      </p:sp>
    </p:spTree>
    <p:extLst>
      <p:ext uri="{BB962C8B-B14F-4D97-AF65-F5344CB8AC3E}">
        <p14:creationId xmlns:p14="http://schemas.microsoft.com/office/powerpoint/2010/main" val="7630514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cký objekt 6">
            <a:extLst>
              <a:ext uri="{FF2B5EF4-FFF2-40B4-BE49-F238E27FC236}">
                <a16:creationId xmlns:a16="http://schemas.microsoft.com/office/drawing/2014/main" id="{7F005F39-F40F-D346-82E7-15471EBD534F}"/>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0" y="0"/>
            <a:ext cx="2111835" cy="1521065"/>
          </a:xfrm>
          <a:prstGeom prst="rect">
            <a:avLst/>
          </a:prstGeom>
        </p:spPr>
      </p:pic>
      <p:sp>
        <p:nvSpPr>
          <p:cNvPr id="18" name="Nadpis 17">
            <a:extLst>
              <a:ext uri="{FF2B5EF4-FFF2-40B4-BE49-F238E27FC236}">
                <a16:creationId xmlns:a16="http://schemas.microsoft.com/office/drawing/2014/main" id="{85D1CE5D-F808-2E45-8B02-BFE390F67473}"/>
              </a:ext>
            </a:extLst>
          </p:cNvPr>
          <p:cNvSpPr>
            <a:spLocks noGrp="1"/>
          </p:cNvSpPr>
          <p:nvPr>
            <p:ph type="title"/>
          </p:nvPr>
        </p:nvSpPr>
        <p:spPr>
          <a:xfrm>
            <a:off x="1042737" y="593558"/>
            <a:ext cx="10732168" cy="705854"/>
          </a:xfrm>
        </p:spPr>
        <p:txBody>
          <a:bodyPr anchor="t">
            <a:normAutofit/>
          </a:bodyPr>
          <a:lstStyle/>
          <a:p>
            <a:pPr algn="ctr"/>
            <a:r>
              <a:rPr lang="cs-CZ" sz="3200" b="1" dirty="0">
                <a:solidFill>
                  <a:schemeClr val="tx2"/>
                </a:solidFill>
                <a:latin typeface="Calibri" panose="020F0502020204030204" pitchFamily="34" charset="0"/>
                <a:ea typeface="Inter" panose="02000503000000020004" pitchFamily="2" charset="0"/>
                <a:cs typeface="Calibri" panose="020F0502020204030204" pitchFamily="34" charset="0"/>
              </a:rPr>
              <a:t>Program obnovy venkova Olomouckého kraje</a:t>
            </a:r>
          </a:p>
        </p:txBody>
      </p:sp>
      <p:sp>
        <p:nvSpPr>
          <p:cNvPr id="19" name="Zástupný obsah 18">
            <a:extLst>
              <a:ext uri="{FF2B5EF4-FFF2-40B4-BE49-F238E27FC236}">
                <a16:creationId xmlns:a16="http://schemas.microsoft.com/office/drawing/2014/main" id="{EAB38407-8379-8D4F-A618-E21007843527}"/>
              </a:ext>
            </a:extLst>
          </p:cNvPr>
          <p:cNvSpPr>
            <a:spLocks noGrp="1"/>
          </p:cNvSpPr>
          <p:nvPr>
            <p:ph idx="1"/>
          </p:nvPr>
        </p:nvSpPr>
        <p:spPr>
          <a:xfrm>
            <a:off x="838200" y="1521065"/>
            <a:ext cx="10515600" cy="5056938"/>
          </a:xfrm>
        </p:spPr>
        <p:txBody>
          <a:bodyPr>
            <a:normAutofit/>
          </a:bodyPr>
          <a:lstStyle/>
          <a:p>
            <a:pPr marL="0" lvl="0" indent="0" algn="just" fontAlgn="base">
              <a:lnSpc>
                <a:spcPct val="100000"/>
              </a:lnSpc>
              <a:spcBef>
                <a:spcPct val="0"/>
              </a:spcBef>
              <a:buClr>
                <a:srgbClr val="003366"/>
              </a:buClr>
              <a:buNone/>
              <a:defRPr/>
            </a:pPr>
            <a:r>
              <a:rPr lang="cs-CZ" sz="2000" b="1" dirty="0">
                <a:solidFill>
                  <a:srgbClr val="0070C0"/>
                </a:solidFill>
                <a:latin typeface="Arial" charset="0"/>
              </a:rPr>
              <a:t>01_01_02_Podpora zpracování územně plánovací dokumentace</a:t>
            </a:r>
          </a:p>
          <a:p>
            <a:pPr marL="0" indent="0" algn="just" fontAlgn="base">
              <a:lnSpc>
                <a:spcPct val="100000"/>
              </a:lnSpc>
              <a:spcBef>
                <a:spcPct val="0"/>
              </a:spcBef>
              <a:buClr>
                <a:srgbClr val="003366"/>
              </a:buClr>
              <a:buNone/>
              <a:defRPr/>
            </a:pPr>
            <a:r>
              <a:rPr lang="cs-CZ" sz="2000" dirty="0">
                <a:solidFill>
                  <a:srgbClr val="0070C0"/>
                </a:solidFill>
                <a:latin typeface="Arial" charset="0"/>
              </a:rPr>
              <a:t>Kritéria hodnocení žádostí:</a:t>
            </a:r>
          </a:p>
          <a:p>
            <a:pPr marL="0" indent="0" algn="just" fontAlgn="base">
              <a:lnSpc>
                <a:spcPct val="100000"/>
              </a:lnSpc>
              <a:spcBef>
                <a:spcPct val="0"/>
              </a:spcBef>
              <a:buClr>
                <a:srgbClr val="003366"/>
              </a:buClr>
              <a:buNone/>
              <a:defRPr/>
            </a:pPr>
            <a:r>
              <a:rPr lang="cs-CZ" sz="2000" dirty="0">
                <a:solidFill>
                  <a:srgbClr val="0070C0"/>
                </a:solidFill>
                <a:latin typeface="Arial" charset="0"/>
              </a:rPr>
              <a:t>         </a:t>
            </a:r>
          </a:p>
          <a:p>
            <a:pPr marL="0" indent="0" algn="just" fontAlgn="base">
              <a:lnSpc>
                <a:spcPct val="100000"/>
              </a:lnSpc>
              <a:spcBef>
                <a:spcPct val="0"/>
              </a:spcBef>
              <a:buClr>
                <a:srgbClr val="003366"/>
              </a:buClr>
              <a:buNone/>
              <a:defRPr/>
            </a:pPr>
            <a:endParaRPr lang="cs-CZ" sz="2000" dirty="0">
              <a:solidFill>
                <a:srgbClr val="0070C0"/>
              </a:solidFill>
              <a:latin typeface="Arial" charset="0"/>
            </a:endParaRPr>
          </a:p>
          <a:p>
            <a:pPr marL="0" indent="0" algn="just" fontAlgn="base">
              <a:lnSpc>
                <a:spcPct val="100000"/>
              </a:lnSpc>
              <a:spcBef>
                <a:spcPct val="0"/>
              </a:spcBef>
              <a:buClr>
                <a:srgbClr val="003366"/>
              </a:buClr>
              <a:buNone/>
              <a:defRPr/>
            </a:pPr>
            <a:endParaRPr lang="cs-CZ" sz="2000" dirty="0">
              <a:solidFill>
                <a:srgbClr val="0070C0"/>
              </a:solidFill>
              <a:latin typeface="Arial" charset="0"/>
            </a:endParaRPr>
          </a:p>
          <a:p>
            <a:pPr marL="0" indent="0" algn="just" fontAlgn="base">
              <a:lnSpc>
                <a:spcPct val="100000"/>
              </a:lnSpc>
              <a:spcBef>
                <a:spcPct val="0"/>
              </a:spcBef>
              <a:buClr>
                <a:srgbClr val="003366"/>
              </a:buClr>
              <a:buNone/>
              <a:defRPr/>
            </a:pPr>
            <a:endParaRPr lang="cs-CZ" sz="2000" dirty="0">
              <a:solidFill>
                <a:srgbClr val="0070C0"/>
              </a:solidFill>
              <a:latin typeface="Arial" charset="0"/>
            </a:endParaRPr>
          </a:p>
          <a:p>
            <a:pPr marL="0" indent="0" algn="just" fontAlgn="base">
              <a:lnSpc>
                <a:spcPct val="100000"/>
              </a:lnSpc>
              <a:spcBef>
                <a:spcPct val="0"/>
              </a:spcBef>
              <a:buClr>
                <a:srgbClr val="003366"/>
              </a:buClr>
              <a:buNone/>
              <a:defRPr/>
            </a:pPr>
            <a:endParaRPr lang="cs-CZ" sz="2000" dirty="0">
              <a:solidFill>
                <a:srgbClr val="0070C0"/>
              </a:solidFill>
              <a:latin typeface="Arial" charset="0"/>
            </a:endParaRPr>
          </a:p>
          <a:p>
            <a:pPr algn="just" fontAlgn="base">
              <a:lnSpc>
                <a:spcPct val="100000"/>
              </a:lnSpc>
              <a:spcBef>
                <a:spcPct val="0"/>
              </a:spcBef>
              <a:buClr>
                <a:srgbClr val="003366"/>
              </a:buClr>
              <a:buFont typeface="Wingdings" panose="05000000000000000000" pitchFamily="2" charset="2"/>
              <a:buChar char="§"/>
              <a:defRPr/>
            </a:pPr>
            <a:endParaRPr lang="cs-CZ" sz="2000" dirty="0">
              <a:solidFill>
                <a:srgbClr val="0070C0"/>
              </a:solidFill>
              <a:latin typeface="Arial" charset="0"/>
            </a:endParaRPr>
          </a:p>
          <a:p>
            <a:pPr algn="just" fontAlgn="base">
              <a:lnSpc>
                <a:spcPct val="100000"/>
              </a:lnSpc>
              <a:spcBef>
                <a:spcPct val="0"/>
              </a:spcBef>
              <a:buClr>
                <a:srgbClr val="003366"/>
              </a:buClr>
              <a:buFont typeface="Wingdings" panose="05000000000000000000" pitchFamily="2" charset="2"/>
              <a:buChar char="§"/>
              <a:defRPr/>
            </a:pPr>
            <a:endParaRPr lang="cs-CZ" sz="2000" dirty="0">
              <a:solidFill>
                <a:srgbClr val="0070C0"/>
              </a:solidFill>
              <a:latin typeface="Arial" charset="0"/>
            </a:endParaRPr>
          </a:p>
          <a:p>
            <a:pPr algn="just" fontAlgn="base">
              <a:lnSpc>
                <a:spcPct val="100000"/>
              </a:lnSpc>
              <a:spcBef>
                <a:spcPct val="0"/>
              </a:spcBef>
              <a:buClr>
                <a:srgbClr val="003366"/>
              </a:buClr>
              <a:defRPr/>
            </a:pPr>
            <a:endParaRPr lang="cs-CZ" sz="2000" dirty="0">
              <a:solidFill>
                <a:srgbClr val="0070C0"/>
              </a:solidFill>
              <a:latin typeface="Arial" charset="0"/>
            </a:endParaRPr>
          </a:p>
          <a:p>
            <a:pPr marL="0" indent="0">
              <a:buNone/>
            </a:pPr>
            <a:endParaRPr lang="cs-CZ" sz="1400" dirty="0">
              <a:solidFill>
                <a:schemeClr val="tx2"/>
              </a:solidFill>
              <a:latin typeface="Inter" panose="02000503000000020004" pitchFamily="2" charset="0"/>
              <a:ea typeface="Inter" panose="02000503000000020004" pitchFamily="2" charset="0"/>
            </a:endParaRPr>
          </a:p>
        </p:txBody>
      </p:sp>
      <p:sp>
        <p:nvSpPr>
          <p:cNvPr id="6" name="Zástupný symbol pro číslo snímku 5">
            <a:extLst>
              <a:ext uri="{FF2B5EF4-FFF2-40B4-BE49-F238E27FC236}">
                <a16:creationId xmlns:a16="http://schemas.microsoft.com/office/drawing/2014/main" id="{8F97B5B9-D8B0-F645-A37F-C2085B5EC2FC}"/>
              </a:ext>
            </a:extLst>
          </p:cNvPr>
          <p:cNvSpPr>
            <a:spLocks noGrp="1"/>
          </p:cNvSpPr>
          <p:nvPr>
            <p:ph type="sldNum" sz="quarter" idx="12"/>
          </p:nvPr>
        </p:nvSpPr>
        <p:spPr/>
        <p:txBody>
          <a:bodyPr/>
          <a:lstStyle/>
          <a:p>
            <a:fld id="{F756C1FA-8DED-774F-A9BF-965BD70CC5BD}" type="slidenum">
              <a:rPr lang="cs-CZ" smtClean="0">
                <a:solidFill>
                  <a:schemeClr val="tx2"/>
                </a:solidFill>
              </a:rPr>
              <a:t>30</a:t>
            </a:fld>
            <a:endParaRPr lang="cs-CZ" dirty="0">
              <a:solidFill>
                <a:schemeClr val="tx2"/>
              </a:solidFill>
            </a:endParaRPr>
          </a:p>
        </p:txBody>
      </p:sp>
      <p:graphicFrame>
        <p:nvGraphicFramePr>
          <p:cNvPr id="2" name="Tabulka 1">
            <a:extLst>
              <a:ext uri="{FF2B5EF4-FFF2-40B4-BE49-F238E27FC236}">
                <a16:creationId xmlns:a16="http://schemas.microsoft.com/office/drawing/2014/main" id="{B4066DF8-B003-1A15-D9CC-2137C9629133}"/>
              </a:ext>
            </a:extLst>
          </p:cNvPr>
          <p:cNvGraphicFramePr>
            <a:graphicFrameLocks noGrp="1"/>
          </p:cNvGraphicFramePr>
          <p:nvPr>
            <p:extLst>
              <p:ext uri="{D42A27DB-BD31-4B8C-83A1-F6EECF244321}">
                <p14:modId xmlns:p14="http://schemas.microsoft.com/office/powerpoint/2010/main" val="2552173636"/>
              </p:ext>
            </p:extLst>
          </p:nvPr>
        </p:nvGraphicFramePr>
        <p:xfrm>
          <a:off x="2088878" y="2256312"/>
          <a:ext cx="8147651" cy="4008131"/>
        </p:xfrm>
        <a:graphic>
          <a:graphicData uri="http://schemas.openxmlformats.org/drawingml/2006/table">
            <a:tbl>
              <a:tblPr firstRow="1" firstCol="1" bandRow="1">
                <a:tableStyleId>{5C22544A-7EE6-4342-B048-85BDC9FD1C3A}</a:tableStyleId>
              </a:tblPr>
              <a:tblGrid>
                <a:gridCol w="1003510">
                  <a:extLst>
                    <a:ext uri="{9D8B030D-6E8A-4147-A177-3AD203B41FA5}">
                      <a16:colId xmlns:a16="http://schemas.microsoft.com/office/drawing/2014/main" val="2522678037"/>
                    </a:ext>
                  </a:extLst>
                </a:gridCol>
                <a:gridCol w="5422220">
                  <a:extLst>
                    <a:ext uri="{9D8B030D-6E8A-4147-A177-3AD203B41FA5}">
                      <a16:colId xmlns:a16="http://schemas.microsoft.com/office/drawing/2014/main" val="3768460440"/>
                    </a:ext>
                  </a:extLst>
                </a:gridCol>
                <a:gridCol w="1721921">
                  <a:extLst>
                    <a:ext uri="{9D8B030D-6E8A-4147-A177-3AD203B41FA5}">
                      <a16:colId xmlns:a16="http://schemas.microsoft.com/office/drawing/2014/main" val="1370872695"/>
                    </a:ext>
                  </a:extLst>
                </a:gridCol>
              </a:tblGrid>
              <a:tr h="778259">
                <a:tc>
                  <a:txBody>
                    <a:bodyPr/>
                    <a:lstStyle/>
                    <a:p>
                      <a:pPr marL="540385" indent="-540385" algn="ctr">
                        <a:lnSpc>
                          <a:spcPct val="107000"/>
                        </a:lnSpc>
                        <a:spcAft>
                          <a:spcPts val="600"/>
                        </a:spcAft>
                      </a:pPr>
                      <a:r>
                        <a:rPr lang="cs-CZ" sz="1200" dirty="0">
                          <a:effectLst/>
                          <a:latin typeface="Arial" panose="020B0604020202020204" pitchFamily="34" charset="0"/>
                          <a:cs typeface="Arial" panose="020B0604020202020204" pitchFamily="34" charset="0"/>
                        </a:rPr>
                        <a:t>C</a:t>
                      </a:r>
                      <a:endParaRPr lang="cs-CZ"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gridSpan="2">
                  <a:txBody>
                    <a:bodyPr/>
                    <a:lstStyle/>
                    <a:p>
                      <a:pPr marL="0" indent="-540385" algn="just">
                        <a:lnSpc>
                          <a:spcPct val="107000"/>
                        </a:lnSpc>
                        <a:spcAft>
                          <a:spcPts val="600"/>
                        </a:spcAft>
                      </a:pPr>
                      <a:r>
                        <a:rPr lang="cs-CZ" sz="1200" dirty="0">
                          <a:effectLst/>
                          <a:latin typeface="Arial" panose="020B0604020202020204" pitchFamily="34" charset="0"/>
                          <a:cs typeface="Arial" panose="020B0604020202020204" pitchFamily="34" charset="0"/>
                        </a:rPr>
                        <a:t>Hodnotící kritéria definuje administrátor ve spolupráci s hodnotící komisí.  Jedná se o hodnocení významu projektu z pohledu poskytovatele dotace – hodnotí Rada Olomouckého kraje</a:t>
                      </a:r>
                      <a:endParaRPr lang="cs-CZ"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hMerge="1">
                  <a:txBody>
                    <a:bodyPr/>
                    <a:lstStyle/>
                    <a:p>
                      <a:endParaRPr lang="cs-CZ"/>
                    </a:p>
                  </a:txBody>
                  <a:tcPr/>
                </a:tc>
                <a:extLst>
                  <a:ext uri="{0D108BD9-81ED-4DB2-BD59-A6C34878D82A}">
                    <a16:rowId xmlns:a16="http://schemas.microsoft.com/office/drawing/2014/main" val="556981698"/>
                  </a:ext>
                </a:extLst>
              </a:tr>
              <a:tr h="630957">
                <a:tc>
                  <a:txBody>
                    <a:bodyPr/>
                    <a:lstStyle/>
                    <a:p>
                      <a:pPr marL="540385" indent="-540385" algn="ctr">
                        <a:lnSpc>
                          <a:spcPct val="107000"/>
                        </a:lnSpc>
                        <a:spcAft>
                          <a:spcPts val="600"/>
                        </a:spcAft>
                        <a:tabLst>
                          <a:tab pos="2576195" algn="ctr"/>
                        </a:tabLst>
                      </a:pPr>
                      <a:r>
                        <a:rPr lang="cs-CZ" sz="1200">
                          <a:effectLst/>
                          <a:latin typeface="Arial" panose="020B0604020202020204" pitchFamily="34" charset="0"/>
                          <a:cs typeface="Arial" panose="020B0604020202020204" pitchFamily="34" charset="0"/>
                        </a:rPr>
                        <a:t>   C1</a:t>
                      </a:r>
                      <a:endParaRPr lang="cs-CZ" sz="1200" dirty="0">
                        <a:effectLst/>
                        <a:latin typeface="Arial" panose="020B0604020202020204" pitchFamily="34" charset="0"/>
                        <a:cs typeface="Arial" panose="020B0604020202020204" pitchFamily="34" charset="0"/>
                      </a:endParaRPr>
                    </a:p>
                  </a:txBody>
                  <a:tcPr marL="68580" marR="68580" marT="0" marB="0" anchor="ctr"/>
                </a:tc>
                <a:tc>
                  <a:txBody>
                    <a:bodyPr/>
                    <a:lstStyle/>
                    <a:p>
                      <a:pPr marL="540385" indent="-540385" algn="just">
                        <a:lnSpc>
                          <a:spcPct val="107000"/>
                        </a:lnSpc>
                        <a:spcAft>
                          <a:spcPts val="600"/>
                        </a:spcAft>
                        <a:tabLst>
                          <a:tab pos="2576195" algn="ctr"/>
                        </a:tabLst>
                      </a:pPr>
                      <a:r>
                        <a:rPr lang="cs-CZ" sz="1200" b="1" dirty="0">
                          <a:effectLst/>
                          <a:latin typeface="Arial" panose="020B0604020202020204" pitchFamily="34" charset="0"/>
                          <a:cs typeface="Arial" panose="020B0604020202020204" pitchFamily="34" charset="0"/>
                        </a:rPr>
                        <a:t>Posouzení významu projektu pro Olomoucký kraj</a:t>
                      </a:r>
                      <a:endParaRPr lang="cs-CZ" sz="12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540385" indent="-540385" algn="ctr">
                        <a:lnSpc>
                          <a:spcPct val="107000"/>
                        </a:lnSpc>
                        <a:spcAft>
                          <a:spcPts val="600"/>
                        </a:spcAft>
                      </a:pPr>
                      <a:r>
                        <a:rPr lang="cs-CZ" sz="1200" b="1" dirty="0">
                          <a:effectLst/>
                          <a:latin typeface="Arial" panose="020B0604020202020204" pitchFamily="34" charset="0"/>
                          <a:cs typeface="Arial" panose="020B0604020202020204" pitchFamily="34" charset="0"/>
                        </a:rPr>
                        <a:t>Počet bodů (max. 10):</a:t>
                      </a:r>
                      <a:endParaRPr lang="cs-CZ" sz="12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80561790"/>
                  </a:ext>
                </a:extLst>
              </a:tr>
              <a:tr h="866305">
                <a:tc rowSpan="3">
                  <a:txBody>
                    <a:bodyPr/>
                    <a:lstStyle/>
                    <a:p>
                      <a:pPr marL="540385" indent="-540385" algn="l">
                        <a:lnSpc>
                          <a:spcPct val="107000"/>
                        </a:lnSpc>
                        <a:spcAft>
                          <a:spcPts val="600"/>
                        </a:spcAft>
                        <a:tabLst>
                          <a:tab pos="2576195" algn="ctr"/>
                        </a:tabLst>
                      </a:pPr>
                      <a:r>
                        <a:rPr lang="cs-CZ" sz="1200" dirty="0">
                          <a:effectLst/>
                          <a:latin typeface="Arial" panose="020B0604020202020204" pitchFamily="34" charset="0"/>
                          <a:cs typeface="Arial" panose="020B0604020202020204" pitchFamily="34" charset="0"/>
                        </a:rPr>
                        <a:t> </a:t>
                      </a:r>
                    </a:p>
                    <a:p>
                      <a:pPr marL="540385" indent="-540385" algn="l">
                        <a:lnSpc>
                          <a:spcPct val="107000"/>
                        </a:lnSpc>
                        <a:spcAft>
                          <a:spcPts val="600"/>
                        </a:spcAft>
                        <a:tabLst>
                          <a:tab pos="2576195" algn="ctr"/>
                        </a:tabLst>
                      </a:pPr>
                      <a:r>
                        <a:rPr lang="cs-CZ" sz="1200" dirty="0">
                          <a:effectLst/>
                          <a:latin typeface="Arial" panose="020B0604020202020204" pitchFamily="34" charset="0"/>
                          <a:cs typeface="Arial" panose="020B0604020202020204" pitchFamily="34" charset="0"/>
                        </a:rPr>
                        <a:t> </a:t>
                      </a:r>
                    </a:p>
                    <a:p>
                      <a:pPr marL="540385" indent="-540385" algn="l">
                        <a:lnSpc>
                          <a:spcPct val="107000"/>
                        </a:lnSpc>
                        <a:spcAft>
                          <a:spcPts val="600"/>
                        </a:spcAft>
                        <a:tabLst>
                          <a:tab pos="2576195" algn="ctr"/>
                        </a:tabLst>
                      </a:pPr>
                      <a:r>
                        <a:rPr lang="cs-CZ" sz="1200" dirty="0">
                          <a:effectLst/>
                          <a:latin typeface="Arial" panose="020B0604020202020204" pitchFamily="34" charset="0"/>
                          <a:cs typeface="Arial" panose="020B0604020202020204" pitchFamily="34" charset="0"/>
                        </a:rPr>
                        <a:t> </a:t>
                      </a:r>
                    </a:p>
                  </a:txBody>
                  <a:tcPr marL="68580" marR="68580" marT="0" marB="0" anchor="ctr"/>
                </a:tc>
                <a:tc>
                  <a:txBody>
                    <a:bodyPr/>
                    <a:lstStyle/>
                    <a:p>
                      <a:pPr marL="0" indent="-540385" algn="just">
                        <a:lnSpc>
                          <a:spcPct val="107000"/>
                        </a:lnSpc>
                        <a:spcAft>
                          <a:spcPts val="600"/>
                        </a:spcAft>
                        <a:tabLst>
                          <a:tab pos="2576195" algn="ctr"/>
                        </a:tabLst>
                      </a:pPr>
                      <a:r>
                        <a:rPr lang="cs-CZ" sz="1200" dirty="0">
                          <a:effectLst/>
                          <a:latin typeface="Arial" panose="020B0604020202020204" pitchFamily="34" charset="0"/>
                          <a:cs typeface="Arial" panose="020B0604020202020204" pitchFamily="34" charset="0"/>
                        </a:rPr>
                        <a:t>Mimořádný zájem Olomouckého kraje na realizaci projektu s ohledem na již realizované, či připravované projekty žadatele, Olomouckého kraje nebo jiného partnera</a:t>
                      </a:r>
                      <a:endParaRPr lang="cs-CZ"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540385" indent="-540385" algn="ctr">
                        <a:lnSpc>
                          <a:spcPct val="107000"/>
                        </a:lnSpc>
                        <a:spcAft>
                          <a:spcPts val="600"/>
                        </a:spcAft>
                      </a:pPr>
                      <a:r>
                        <a:rPr lang="cs-CZ" sz="1200">
                          <a:effectLst/>
                          <a:latin typeface="Arial" panose="020B0604020202020204" pitchFamily="34" charset="0"/>
                          <a:cs typeface="Arial" panose="020B0604020202020204" pitchFamily="34" charset="0"/>
                        </a:rPr>
                        <a:t>10</a:t>
                      </a:r>
                      <a:endParaRPr lang="cs-CZ"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667553713"/>
                  </a:ext>
                </a:extLst>
              </a:tr>
              <a:tr h="866305">
                <a:tc vMerge="1">
                  <a:txBody>
                    <a:bodyPr/>
                    <a:lstStyle/>
                    <a:p>
                      <a:pPr marL="540385" indent="-540385" algn="l">
                        <a:lnSpc>
                          <a:spcPct val="107000"/>
                        </a:lnSpc>
                        <a:spcAft>
                          <a:spcPts val="600"/>
                        </a:spcAft>
                        <a:tabLst>
                          <a:tab pos="2576195" algn="ctr"/>
                        </a:tabLst>
                      </a:pPr>
                      <a:r>
                        <a:rPr lang="cs-CZ" sz="1200" dirty="0">
                          <a:effectLst/>
                          <a:latin typeface="Arial" panose="020B0604020202020204" pitchFamily="34" charset="0"/>
                          <a:cs typeface="Arial" panose="020B0604020202020204" pitchFamily="34" charset="0"/>
                        </a:rPr>
                        <a:t> </a:t>
                      </a:r>
                      <a:endParaRPr lang="cs-CZ"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indent="-540385" algn="just">
                        <a:lnSpc>
                          <a:spcPct val="107000"/>
                        </a:lnSpc>
                        <a:spcAft>
                          <a:spcPts val="600"/>
                        </a:spcAft>
                        <a:tabLst>
                          <a:tab pos="2576195" algn="ctr"/>
                        </a:tabLst>
                      </a:pPr>
                      <a:r>
                        <a:rPr lang="cs-CZ" sz="1200" dirty="0">
                          <a:effectLst/>
                          <a:latin typeface="Arial" panose="020B0604020202020204" pitchFamily="34" charset="0"/>
                          <a:cs typeface="Arial" panose="020B0604020202020204" pitchFamily="34" charset="0"/>
                        </a:rPr>
                        <a:t>Velký zájem Olomouckého kraje na realizaci projektu s ohledem na již realizované, či připravované projekty žadatele, Olomouckého kraje nebo jiného partnera</a:t>
                      </a:r>
                      <a:endParaRPr lang="cs-CZ"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540385" indent="-540385" algn="ctr">
                        <a:lnSpc>
                          <a:spcPct val="107000"/>
                        </a:lnSpc>
                        <a:spcAft>
                          <a:spcPts val="600"/>
                        </a:spcAft>
                      </a:pPr>
                      <a:r>
                        <a:rPr lang="cs-CZ" sz="1200" dirty="0">
                          <a:effectLst/>
                          <a:latin typeface="Arial" panose="020B0604020202020204" pitchFamily="34" charset="0"/>
                          <a:cs typeface="Arial" panose="020B0604020202020204" pitchFamily="34" charset="0"/>
                        </a:rPr>
                        <a:t>7</a:t>
                      </a:r>
                      <a:endParaRPr lang="cs-CZ"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22606334"/>
                  </a:ext>
                </a:extLst>
              </a:tr>
              <a:tr h="866305">
                <a:tc vMerge="1">
                  <a:txBody>
                    <a:bodyPr/>
                    <a:lstStyle/>
                    <a:p>
                      <a:pPr marL="540385" indent="-540385" algn="l">
                        <a:lnSpc>
                          <a:spcPct val="107000"/>
                        </a:lnSpc>
                        <a:spcAft>
                          <a:spcPts val="600"/>
                        </a:spcAft>
                        <a:tabLst>
                          <a:tab pos="2576195" algn="ctr"/>
                        </a:tabLst>
                      </a:pPr>
                      <a:r>
                        <a:rPr lang="cs-CZ" sz="1200" dirty="0">
                          <a:effectLst/>
                          <a:latin typeface="Arial" panose="020B0604020202020204" pitchFamily="34" charset="0"/>
                          <a:cs typeface="Arial" panose="020B0604020202020204" pitchFamily="34" charset="0"/>
                        </a:rPr>
                        <a:t> </a:t>
                      </a:r>
                      <a:endParaRPr lang="cs-CZ"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indent="-540385" algn="just">
                        <a:lnSpc>
                          <a:spcPct val="107000"/>
                        </a:lnSpc>
                        <a:spcAft>
                          <a:spcPts val="600"/>
                        </a:spcAft>
                        <a:tabLst>
                          <a:tab pos="2576195" algn="ctr"/>
                        </a:tabLst>
                      </a:pPr>
                      <a:r>
                        <a:rPr lang="cs-CZ" sz="1200" dirty="0">
                          <a:effectLst/>
                          <a:latin typeface="Arial" panose="020B0604020202020204" pitchFamily="34" charset="0"/>
                          <a:cs typeface="Arial" panose="020B0604020202020204" pitchFamily="34" charset="0"/>
                        </a:rPr>
                        <a:t>Realizace akce nemá zásadní význam pro Olomoucký kraj s ohledem na již realizované, či připravované projekty žadatele, Olomouckého kraje nebo jiného partnera</a:t>
                      </a:r>
                      <a:endParaRPr lang="cs-CZ"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540385" indent="-540385" algn="ctr">
                        <a:lnSpc>
                          <a:spcPct val="107000"/>
                        </a:lnSpc>
                        <a:spcAft>
                          <a:spcPts val="600"/>
                        </a:spcAft>
                      </a:pPr>
                      <a:r>
                        <a:rPr lang="cs-CZ" sz="1200" dirty="0">
                          <a:effectLst/>
                          <a:latin typeface="Arial" panose="020B0604020202020204" pitchFamily="34" charset="0"/>
                          <a:cs typeface="Arial" panose="020B0604020202020204" pitchFamily="34" charset="0"/>
                        </a:rPr>
                        <a:t>3</a:t>
                      </a:r>
                      <a:endParaRPr lang="cs-CZ"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831150325"/>
                  </a:ext>
                </a:extLst>
              </a:tr>
            </a:tbl>
          </a:graphicData>
        </a:graphic>
      </p:graphicFrame>
    </p:spTree>
    <p:extLst>
      <p:ext uri="{BB962C8B-B14F-4D97-AF65-F5344CB8AC3E}">
        <p14:creationId xmlns:p14="http://schemas.microsoft.com/office/powerpoint/2010/main" val="39603082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cký objekt 6">
            <a:extLst>
              <a:ext uri="{FF2B5EF4-FFF2-40B4-BE49-F238E27FC236}">
                <a16:creationId xmlns:a16="http://schemas.microsoft.com/office/drawing/2014/main" id="{7F005F39-F40F-D346-82E7-15471EBD534F}"/>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0" y="0"/>
            <a:ext cx="2111835" cy="1521065"/>
          </a:xfrm>
          <a:prstGeom prst="rect">
            <a:avLst/>
          </a:prstGeom>
        </p:spPr>
      </p:pic>
      <p:sp>
        <p:nvSpPr>
          <p:cNvPr id="18" name="Nadpis 17">
            <a:extLst>
              <a:ext uri="{FF2B5EF4-FFF2-40B4-BE49-F238E27FC236}">
                <a16:creationId xmlns:a16="http://schemas.microsoft.com/office/drawing/2014/main" id="{85D1CE5D-F808-2E45-8B02-BFE390F67473}"/>
              </a:ext>
            </a:extLst>
          </p:cNvPr>
          <p:cNvSpPr>
            <a:spLocks noGrp="1"/>
          </p:cNvSpPr>
          <p:nvPr>
            <p:ph type="title"/>
          </p:nvPr>
        </p:nvSpPr>
        <p:spPr>
          <a:xfrm>
            <a:off x="1042737" y="593558"/>
            <a:ext cx="10732168" cy="705854"/>
          </a:xfrm>
        </p:spPr>
        <p:txBody>
          <a:bodyPr anchor="t">
            <a:normAutofit/>
          </a:bodyPr>
          <a:lstStyle/>
          <a:p>
            <a:pPr algn="ctr"/>
            <a:r>
              <a:rPr lang="cs-CZ" sz="3200" b="1" dirty="0">
                <a:solidFill>
                  <a:schemeClr val="tx2"/>
                </a:solidFill>
                <a:latin typeface="Calibri" panose="020F0502020204030204" pitchFamily="34" charset="0"/>
                <a:ea typeface="Inter" panose="02000503000000020004" pitchFamily="2" charset="0"/>
                <a:cs typeface="Calibri" panose="020F0502020204030204" pitchFamily="34" charset="0"/>
              </a:rPr>
              <a:t>Program obnovy venkova Olomouckého kraje</a:t>
            </a:r>
          </a:p>
        </p:txBody>
      </p:sp>
      <p:sp>
        <p:nvSpPr>
          <p:cNvPr id="19" name="Zástupný obsah 18">
            <a:extLst>
              <a:ext uri="{FF2B5EF4-FFF2-40B4-BE49-F238E27FC236}">
                <a16:creationId xmlns:a16="http://schemas.microsoft.com/office/drawing/2014/main" id="{EAB38407-8379-8D4F-A618-E21007843527}"/>
              </a:ext>
            </a:extLst>
          </p:cNvPr>
          <p:cNvSpPr>
            <a:spLocks noGrp="1"/>
          </p:cNvSpPr>
          <p:nvPr>
            <p:ph idx="1"/>
          </p:nvPr>
        </p:nvSpPr>
        <p:spPr>
          <a:xfrm>
            <a:off x="838200" y="1521065"/>
            <a:ext cx="10515600" cy="5056938"/>
          </a:xfrm>
        </p:spPr>
        <p:txBody>
          <a:bodyPr>
            <a:normAutofit/>
          </a:bodyPr>
          <a:lstStyle/>
          <a:p>
            <a:pPr marL="0" lvl="0" indent="0" algn="just" fontAlgn="base">
              <a:lnSpc>
                <a:spcPct val="100000"/>
              </a:lnSpc>
              <a:spcBef>
                <a:spcPct val="0"/>
              </a:spcBef>
              <a:buClr>
                <a:srgbClr val="003366"/>
              </a:buClr>
              <a:buNone/>
              <a:defRPr/>
            </a:pPr>
            <a:r>
              <a:rPr lang="cs-CZ" sz="2000" b="1" dirty="0">
                <a:solidFill>
                  <a:srgbClr val="0070C0"/>
                </a:solidFill>
                <a:latin typeface="Arial" charset="0"/>
              </a:rPr>
              <a:t>01_01_02_Podpora zpracování územně plánovací dokumentace</a:t>
            </a:r>
          </a:p>
          <a:p>
            <a:pPr marL="0" indent="0" algn="just" fontAlgn="base">
              <a:lnSpc>
                <a:spcPct val="100000"/>
              </a:lnSpc>
              <a:spcBef>
                <a:spcPct val="0"/>
              </a:spcBef>
              <a:buClr>
                <a:srgbClr val="003366"/>
              </a:buClr>
              <a:buNone/>
              <a:defRPr/>
            </a:pPr>
            <a:r>
              <a:rPr lang="cs-CZ" sz="2000" dirty="0">
                <a:solidFill>
                  <a:srgbClr val="0070C0"/>
                </a:solidFill>
                <a:latin typeface="Arial" charset="0"/>
              </a:rPr>
              <a:t>Kritéria hodnocení žádostí:</a:t>
            </a:r>
          </a:p>
          <a:p>
            <a:pPr marL="0" indent="0" algn="just" fontAlgn="base">
              <a:lnSpc>
                <a:spcPct val="100000"/>
              </a:lnSpc>
              <a:spcBef>
                <a:spcPct val="0"/>
              </a:spcBef>
              <a:buClr>
                <a:srgbClr val="003366"/>
              </a:buClr>
              <a:buNone/>
              <a:defRPr/>
            </a:pPr>
            <a:r>
              <a:rPr lang="cs-CZ" sz="2000" dirty="0">
                <a:solidFill>
                  <a:srgbClr val="0070C0"/>
                </a:solidFill>
                <a:latin typeface="Arial" charset="0"/>
              </a:rPr>
              <a:t>         </a:t>
            </a:r>
          </a:p>
          <a:p>
            <a:pPr marL="0" indent="0" algn="just" fontAlgn="base">
              <a:lnSpc>
                <a:spcPct val="100000"/>
              </a:lnSpc>
              <a:spcBef>
                <a:spcPct val="0"/>
              </a:spcBef>
              <a:buClr>
                <a:srgbClr val="003366"/>
              </a:buClr>
              <a:buNone/>
              <a:defRPr/>
            </a:pPr>
            <a:endParaRPr lang="cs-CZ" sz="2000" dirty="0">
              <a:solidFill>
                <a:srgbClr val="0070C0"/>
              </a:solidFill>
              <a:latin typeface="Arial" charset="0"/>
            </a:endParaRPr>
          </a:p>
          <a:p>
            <a:pPr marL="0" indent="0" algn="just" fontAlgn="base">
              <a:lnSpc>
                <a:spcPct val="100000"/>
              </a:lnSpc>
              <a:spcBef>
                <a:spcPct val="0"/>
              </a:spcBef>
              <a:buClr>
                <a:srgbClr val="003366"/>
              </a:buClr>
              <a:buNone/>
              <a:defRPr/>
            </a:pPr>
            <a:endParaRPr lang="cs-CZ" sz="2000" dirty="0">
              <a:solidFill>
                <a:srgbClr val="0070C0"/>
              </a:solidFill>
              <a:latin typeface="Arial" charset="0"/>
            </a:endParaRPr>
          </a:p>
          <a:p>
            <a:pPr marL="0" indent="0" algn="just" fontAlgn="base">
              <a:lnSpc>
                <a:spcPct val="100000"/>
              </a:lnSpc>
              <a:spcBef>
                <a:spcPct val="0"/>
              </a:spcBef>
              <a:buClr>
                <a:srgbClr val="003366"/>
              </a:buClr>
              <a:buNone/>
              <a:defRPr/>
            </a:pPr>
            <a:endParaRPr lang="cs-CZ" sz="2000" dirty="0">
              <a:solidFill>
                <a:srgbClr val="0070C0"/>
              </a:solidFill>
              <a:latin typeface="Arial" charset="0"/>
            </a:endParaRPr>
          </a:p>
          <a:p>
            <a:pPr marL="0" indent="0" algn="just" fontAlgn="base">
              <a:lnSpc>
                <a:spcPct val="100000"/>
              </a:lnSpc>
              <a:spcBef>
                <a:spcPct val="0"/>
              </a:spcBef>
              <a:buClr>
                <a:srgbClr val="003366"/>
              </a:buClr>
              <a:buNone/>
              <a:defRPr/>
            </a:pPr>
            <a:endParaRPr lang="cs-CZ" sz="2000" dirty="0">
              <a:solidFill>
                <a:srgbClr val="0070C0"/>
              </a:solidFill>
              <a:latin typeface="Arial" charset="0"/>
            </a:endParaRPr>
          </a:p>
          <a:p>
            <a:pPr algn="just" fontAlgn="base">
              <a:lnSpc>
                <a:spcPct val="100000"/>
              </a:lnSpc>
              <a:spcBef>
                <a:spcPct val="0"/>
              </a:spcBef>
              <a:buClr>
                <a:srgbClr val="003366"/>
              </a:buClr>
              <a:buFont typeface="Wingdings" panose="05000000000000000000" pitchFamily="2" charset="2"/>
              <a:buChar char="§"/>
              <a:defRPr/>
            </a:pPr>
            <a:endParaRPr lang="cs-CZ" sz="2000" dirty="0">
              <a:solidFill>
                <a:srgbClr val="0070C0"/>
              </a:solidFill>
              <a:latin typeface="Arial" charset="0"/>
            </a:endParaRPr>
          </a:p>
          <a:p>
            <a:pPr algn="just" fontAlgn="base">
              <a:lnSpc>
                <a:spcPct val="100000"/>
              </a:lnSpc>
              <a:spcBef>
                <a:spcPct val="0"/>
              </a:spcBef>
              <a:buClr>
                <a:srgbClr val="003366"/>
              </a:buClr>
              <a:buFont typeface="Wingdings" panose="05000000000000000000" pitchFamily="2" charset="2"/>
              <a:buChar char="§"/>
              <a:defRPr/>
            </a:pPr>
            <a:endParaRPr lang="cs-CZ" sz="2000" dirty="0">
              <a:solidFill>
                <a:srgbClr val="0070C0"/>
              </a:solidFill>
              <a:latin typeface="Arial" charset="0"/>
            </a:endParaRPr>
          </a:p>
          <a:p>
            <a:pPr algn="just" fontAlgn="base">
              <a:lnSpc>
                <a:spcPct val="100000"/>
              </a:lnSpc>
              <a:spcBef>
                <a:spcPct val="0"/>
              </a:spcBef>
              <a:buClr>
                <a:srgbClr val="003366"/>
              </a:buClr>
              <a:defRPr/>
            </a:pPr>
            <a:endParaRPr lang="cs-CZ" sz="2000" dirty="0">
              <a:solidFill>
                <a:srgbClr val="0070C0"/>
              </a:solidFill>
              <a:latin typeface="Arial" charset="0"/>
            </a:endParaRPr>
          </a:p>
          <a:p>
            <a:pPr marL="0" indent="0">
              <a:buNone/>
            </a:pPr>
            <a:endParaRPr lang="cs-CZ" sz="1400" dirty="0">
              <a:solidFill>
                <a:schemeClr val="tx2"/>
              </a:solidFill>
              <a:latin typeface="Inter" panose="02000503000000020004" pitchFamily="2" charset="0"/>
              <a:ea typeface="Inter" panose="02000503000000020004" pitchFamily="2" charset="0"/>
            </a:endParaRPr>
          </a:p>
        </p:txBody>
      </p:sp>
      <p:sp>
        <p:nvSpPr>
          <p:cNvPr id="6" name="Zástupný symbol pro číslo snímku 5">
            <a:extLst>
              <a:ext uri="{FF2B5EF4-FFF2-40B4-BE49-F238E27FC236}">
                <a16:creationId xmlns:a16="http://schemas.microsoft.com/office/drawing/2014/main" id="{8F97B5B9-D8B0-F645-A37F-C2085B5EC2FC}"/>
              </a:ext>
            </a:extLst>
          </p:cNvPr>
          <p:cNvSpPr>
            <a:spLocks noGrp="1"/>
          </p:cNvSpPr>
          <p:nvPr>
            <p:ph type="sldNum" sz="quarter" idx="12"/>
          </p:nvPr>
        </p:nvSpPr>
        <p:spPr/>
        <p:txBody>
          <a:bodyPr/>
          <a:lstStyle/>
          <a:p>
            <a:fld id="{F756C1FA-8DED-774F-A9BF-965BD70CC5BD}" type="slidenum">
              <a:rPr lang="cs-CZ" smtClean="0">
                <a:solidFill>
                  <a:schemeClr val="tx2"/>
                </a:solidFill>
              </a:rPr>
              <a:t>31</a:t>
            </a:fld>
            <a:endParaRPr lang="cs-CZ" dirty="0">
              <a:solidFill>
                <a:schemeClr val="tx2"/>
              </a:solidFill>
            </a:endParaRPr>
          </a:p>
        </p:txBody>
      </p:sp>
      <p:graphicFrame>
        <p:nvGraphicFramePr>
          <p:cNvPr id="3" name="Tabulka 2">
            <a:extLst>
              <a:ext uri="{FF2B5EF4-FFF2-40B4-BE49-F238E27FC236}">
                <a16:creationId xmlns:a16="http://schemas.microsoft.com/office/drawing/2014/main" id="{90DBB311-4C2F-5F2D-81CB-8F66A99DCAF1}"/>
              </a:ext>
            </a:extLst>
          </p:cNvPr>
          <p:cNvGraphicFramePr>
            <a:graphicFrameLocks noGrp="1"/>
          </p:cNvGraphicFramePr>
          <p:nvPr>
            <p:extLst>
              <p:ext uri="{D42A27DB-BD31-4B8C-83A1-F6EECF244321}">
                <p14:modId xmlns:p14="http://schemas.microsoft.com/office/powerpoint/2010/main" val="1906367299"/>
              </p:ext>
            </p:extLst>
          </p:nvPr>
        </p:nvGraphicFramePr>
        <p:xfrm>
          <a:off x="2111835" y="2320482"/>
          <a:ext cx="7744684" cy="3498427"/>
        </p:xfrm>
        <a:graphic>
          <a:graphicData uri="http://schemas.openxmlformats.org/drawingml/2006/table">
            <a:tbl>
              <a:tblPr firstRow="1" firstCol="1" bandRow="1">
                <a:tableStyleId>{5C22544A-7EE6-4342-B048-85BDC9FD1C3A}</a:tableStyleId>
              </a:tblPr>
              <a:tblGrid>
                <a:gridCol w="1082627">
                  <a:extLst>
                    <a:ext uri="{9D8B030D-6E8A-4147-A177-3AD203B41FA5}">
                      <a16:colId xmlns:a16="http://schemas.microsoft.com/office/drawing/2014/main" val="1422730541"/>
                    </a:ext>
                  </a:extLst>
                </a:gridCol>
                <a:gridCol w="4940135">
                  <a:extLst>
                    <a:ext uri="{9D8B030D-6E8A-4147-A177-3AD203B41FA5}">
                      <a16:colId xmlns:a16="http://schemas.microsoft.com/office/drawing/2014/main" val="890981310"/>
                    </a:ext>
                  </a:extLst>
                </a:gridCol>
                <a:gridCol w="1721922">
                  <a:extLst>
                    <a:ext uri="{9D8B030D-6E8A-4147-A177-3AD203B41FA5}">
                      <a16:colId xmlns:a16="http://schemas.microsoft.com/office/drawing/2014/main" val="3449283945"/>
                    </a:ext>
                  </a:extLst>
                </a:gridCol>
              </a:tblGrid>
              <a:tr h="867157">
                <a:tc>
                  <a:txBody>
                    <a:bodyPr/>
                    <a:lstStyle/>
                    <a:p>
                      <a:pPr marL="540385" indent="-540385" algn="ctr">
                        <a:lnSpc>
                          <a:spcPct val="107000"/>
                        </a:lnSpc>
                        <a:spcAft>
                          <a:spcPts val="600"/>
                        </a:spcAft>
                        <a:tabLst>
                          <a:tab pos="2576195" algn="ctr"/>
                        </a:tabLst>
                      </a:pPr>
                      <a:r>
                        <a:rPr lang="cs-CZ" sz="1200" dirty="0">
                          <a:solidFill>
                            <a:schemeClr val="bg1"/>
                          </a:solidFill>
                          <a:effectLst/>
                          <a:latin typeface="Arial" panose="020B0604020202020204" pitchFamily="34" charset="0"/>
                          <a:cs typeface="Arial" panose="020B0604020202020204" pitchFamily="34" charset="0"/>
                        </a:rPr>
                        <a:t>C2</a:t>
                      </a:r>
                      <a:endParaRPr lang="cs-CZ" sz="12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1266" marR="41266" marT="0" marB="0" anchor="ctr"/>
                </a:tc>
                <a:tc>
                  <a:txBody>
                    <a:bodyPr/>
                    <a:lstStyle/>
                    <a:p>
                      <a:pPr marL="0" indent="-540385" algn="just">
                        <a:lnSpc>
                          <a:spcPct val="107000"/>
                        </a:lnSpc>
                        <a:spcAft>
                          <a:spcPts val="600"/>
                        </a:spcAft>
                        <a:tabLst>
                          <a:tab pos="2576195" algn="ctr"/>
                        </a:tabLst>
                      </a:pPr>
                      <a:r>
                        <a:rPr lang="cs-CZ" sz="1200" dirty="0">
                          <a:solidFill>
                            <a:schemeClr val="tx1"/>
                          </a:solidFill>
                          <a:effectLst/>
                          <a:latin typeface="Arial" panose="020B0604020202020204" pitchFamily="34" charset="0"/>
                          <a:cs typeface="Arial" panose="020B0604020202020204" pitchFamily="34" charset="0"/>
                        </a:rPr>
                        <a:t>Posouzení regionálního významu projektu z pohledu poskytovatele – vazba projektu na rozvoj hospodářsky a sociálně ohrožených území kraje</a:t>
                      </a:r>
                      <a:endParaRPr lang="cs-CZ"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1266" marR="41266" marT="0" marB="0" anchor="ctr">
                    <a:solidFill>
                      <a:srgbClr val="CBD1DF"/>
                    </a:solidFill>
                  </a:tcPr>
                </a:tc>
                <a:tc>
                  <a:txBody>
                    <a:bodyPr/>
                    <a:lstStyle/>
                    <a:p>
                      <a:pPr marL="540385" indent="-540385" algn="ctr">
                        <a:lnSpc>
                          <a:spcPct val="107000"/>
                        </a:lnSpc>
                        <a:spcAft>
                          <a:spcPts val="600"/>
                        </a:spcAft>
                      </a:pPr>
                      <a:r>
                        <a:rPr lang="cs-CZ" sz="1200" dirty="0">
                          <a:solidFill>
                            <a:schemeClr val="tx1"/>
                          </a:solidFill>
                          <a:effectLst/>
                          <a:latin typeface="Arial" panose="020B0604020202020204" pitchFamily="34" charset="0"/>
                          <a:cs typeface="Arial" panose="020B0604020202020204" pitchFamily="34" charset="0"/>
                        </a:rPr>
                        <a:t>Počet bodů (max. 10):</a:t>
                      </a:r>
                      <a:endParaRPr lang="cs-CZ"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1266" marR="41266" marT="0" marB="0" anchor="ctr">
                    <a:solidFill>
                      <a:srgbClr val="CBD1DF"/>
                    </a:solidFill>
                  </a:tcPr>
                </a:tc>
                <a:extLst>
                  <a:ext uri="{0D108BD9-81ED-4DB2-BD59-A6C34878D82A}">
                    <a16:rowId xmlns:a16="http://schemas.microsoft.com/office/drawing/2014/main" val="2952979825"/>
                  </a:ext>
                </a:extLst>
              </a:tr>
              <a:tr h="877090">
                <a:tc rowSpan="3">
                  <a:txBody>
                    <a:bodyPr/>
                    <a:lstStyle/>
                    <a:p>
                      <a:pPr marL="540385" indent="-540385" algn="l">
                        <a:lnSpc>
                          <a:spcPct val="107000"/>
                        </a:lnSpc>
                        <a:spcAft>
                          <a:spcPts val="600"/>
                        </a:spcAft>
                        <a:tabLst>
                          <a:tab pos="2576195" algn="ctr"/>
                        </a:tabLst>
                      </a:pPr>
                      <a:r>
                        <a:rPr lang="cs-CZ" sz="1200" dirty="0">
                          <a:effectLst/>
                          <a:latin typeface="Arial" panose="020B0604020202020204" pitchFamily="34" charset="0"/>
                          <a:cs typeface="Arial" panose="020B0604020202020204" pitchFamily="34" charset="0"/>
                        </a:rPr>
                        <a:t> </a:t>
                      </a:r>
                      <a:endParaRPr lang="cs-CZ" sz="1200" dirty="0">
                        <a:effectLst/>
                        <a:latin typeface="Arial" panose="020B0604020202020204" pitchFamily="34" charset="0"/>
                        <a:ea typeface="Calibri" panose="020F0502020204030204" pitchFamily="34" charset="0"/>
                        <a:cs typeface="Arial" panose="020B0604020202020204" pitchFamily="34" charset="0"/>
                      </a:endParaRPr>
                    </a:p>
                  </a:txBody>
                  <a:tcPr marL="41266" marR="41266" marT="0" marB="0" anchor="ctr"/>
                </a:tc>
                <a:tc>
                  <a:txBody>
                    <a:bodyPr/>
                    <a:lstStyle/>
                    <a:p>
                      <a:pPr marL="0" indent="-540385" algn="just">
                        <a:lnSpc>
                          <a:spcPct val="107000"/>
                        </a:lnSpc>
                        <a:tabLst>
                          <a:tab pos="2576195" algn="ctr"/>
                        </a:tabLst>
                      </a:pPr>
                      <a:r>
                        <a:rPr lang="cs-CZ" sz="1200" dirty="0">
                          <a:effectLst/>
                          <a:latin typeface="Arial" panose="020B0604020202020204" pitchFamily="34" charset="0"/>
                          <a:cs typeface="Arial" panose="020B0604020202020204" pitchFamily="34" charset="0"/>
                        </a:rPr>
                        <a:t>Projekt je realizován na území obce, která je negativně hodnocena v obou pilířích Soudržnost společenství/Hospodářský rozvoj</a:t>
                      </a:r>
                      <a:endParaRPr lang="cs-CZ" sz="1200" dirty="0">
                        <a:effectLst/>
                        <a:latin typeface="Arial" panose="020B0604020202020204" pitchFamily="34" charset="0"/>
                        <a:ea typeface="Calibri" panose="020F0502020204030204" pitchFamily="34" charset="0"/>
                        <a:cs typeface="Arial" panose="020B0604020202020204" pitchFamily="34" charset="0"/>
                      </a:endParaRPr>
                    </a:p>
                  </a:txBody>
                  <a:tcPr marL="41266" marR="41266" marT="0" marB="0" anchor="ctr"/>
                </a:tc>
                <a:tc>
                  <a:txBody>
                    <a:bodyPr/>
                    <a:lstStyle/>
                    <a:p>
                      <a:pPr marL="540385" indent="-540385" algn="ctr">
                        <a:lnSpc>
                          <a:spcPct val="115000"/>
                        </a:lnSpc>
                      </a:pPr>
                      <a:r>
                        <a:rPr lang="cs-CZ" sz="1200" dirty="0">
                          <a:effectLst/>
                          <a:latin typeface="Arial" panose="020B0604020202020204" pitchFamily="34" charset="0"/>
                          <a:cs typeface="Arial" panose="020B0604020202020204" pitchFamily="34" charset="0"/>
                        </a:rPr>
                        <a:t>10</a:t>
                      </a:r>
                      <a:endParaRPr lang="cs-CZ" sz="1200" dirty="0">
                        <a:effectLst/>
                        <a:latin typeface="Arial" panose="020B0604020202020204" pitchFamily="34" charset="0"/>
                        <a:ea typeface="Calibri" panose="020F0502020204030204" pitchFamily="34" charset="0"/>
                        <a:cs typeface="Arial" panose="020B0604020202020204" pitchFamily="34" charset="0"/>
                      </a:endParaRPr>
                    </a:p>
                  </a:txBody>
                  <a:tcPr marL="41266" marR="41266" marT="0" marB="0" anchor="ctr"/>
                </a:tc>
                <a:extLst>
                  <a:ext uri="{0D108BD9-81ED-4DB2-BD59-A6C34878D82A}">
                    <a16:rowId xmlns:a16="http://schemas.microsoft.com/office/drawing/2014/main" val="1928660697"/>
                  </a:ext>
                </a:extLst>
              </a:tr>
              <a:tr h="877090">
                <a:tc vMerge="1">
                  <a:txBody>
                    <a:bodyPr/>
                    <a:lstStyle/>
                    <a:p>
                      <a:endParaRPr lang="cs-CZ"/>
                    </a:p>
                  </a:txBody>
                  <a:tcPr/>
                </a:tc>
                <a:tc>
                  <a:txBody>
                    <a:bodyPr/>
                    <a:lstStyle/>
                    <a:p>
                      <a:pPr marL="0" indent="-540385" algn="just">
                        <a:lnSpc>
                          <a:spcPct val="107000"/>
                        </a:lnSpc>
                        <a:tabLst>
                          <a:tab pos="2576195" algn="ctr"/>
                        </a:tabLst>
                      </a:pPr>
                      <a:r>
                        <a:rPr lang="cs-CZ" sz="1200" dirty="0">
                          <a:effectLst/>
                          <a:latin typeface="Arial" panose="020B0604020202020204" pitchFamily="34" charset="0"/>
                          <a:cs typeface="Arial" panose="020B0604020202020204" pitchFamily="34" charset="0"/>
                        </a:rPr>
                        <a:t>Projekt je realizován na území obce, která je negativně hodnocena v jednom pilíři ze Soudržnost společenství/Hospodářský rozvoj</a:t>
                      </a:r>
                      <a:endParaRPr lang="cs-CZ" sz="1200" dirty="0">
                        <a:effectLst/>
                        <a:latin typeface="Arial" panose="020B0604020202020204" pitchFamily="34" charset="0"/>
                        <a:ea typeface="Calibri" panose="020F0502020204030204" pitchFamily="34" charset="0"/>
                        <a:cs typeface="Arial" panose="020B0604020202020204" pitchFamily="34" charset="0"/>
                      </a:endParaRPr>
                    </a:p>
                  </a:txBody>
                  <a:tcPr marL="41266" marR="41266" marT="0" marB="0" anchor="ctr"/>
                </a:tc>
                <a:tc>
                  <a:txBody>
                    <a:bodyPr/>
                    <a:lstStyle/>
                    <a:p>
                      <a:pPr marL="540385" indent="-540385" algn="ctr">
                        <a:lnSpc>
                          <a:spcPct val="115000"/>
                        </a:lnSpc>
                      </a:pPr>
                      <a:r>
                        <a:rPr lang="cs-CZ" sz="1200" dirty="0">
                          <a:effectLst/>
                          <a:latin typeface="Arial" panose="020B0604020202020204" pitchFamily="34" charset="0"/>
                          <a:cs typeface="Arial" panose="020B0604020202020204" pitchFamily="34" charset="0"/>
                        </a:rPr>
                        <a:t>7</a:t>
                      </a:r>
                      <a:endParaRPr lang="cs-CZ" sz="1200" dirty="0">
                        <a:effectLst/>
                        <a:latin typeface="Arial" panose="020B0604020202020204" pitchFamily="34" charset="0"/>
                        <a:ea typeface="Calibri" panose="020F0502020204030204" pitchFamily="34" charset="0"/>
                        <a:cs typeface="Arial" panose="020B0604020202020204" pitchFamily="34" charset="0"/>
                      </a:endParaRPr>
                    </a:p>
                  </a:txBody>
                  <a:tcPr marL="41266" marR="41266" marT="0" marB="0" anchor="ctr"/>
                </a:tc>
                <a:extLst>
                  <a:ext uri="{0D108BD9-81ED-4DB2-BD59-A6C34878D82A}">
                    <a16:rowId xmlns:a16="http://schemas.microsoft.com/office/drawing/2014/main" val="2684679798"/>
                  </a:ext>
                </a:extLst>
              </a:tr>
              <a:tr h="877090">
                <a:tc vMerge="1">
                  <a:txBody>
                    <a:bodyPr/>
                    <a:lstStyle/>
                    <a:p>
                      <a:endParaRPr lang="cs-CZ"/>
                    </a:p>
                  </a:txBody>
                  <a:tcPr/>
                </a:tc>
                <a:tc>
                  <a:txBody>
                    <a:bodyPr/>
                    <a:lstStyle/>
                    <a:p>
                      <a:pPr marL="0" indent="-540385" algn="just">
                        <a:lnSpc>
                          <a:spcPct val="107000"/>
                        </a:lnSpc>
                        <a:tabLst>
                          <a:tab pos="2576195" algn="ctr"/>
                        </a:tabLst>
                      </a:pPr>
                      <a:r>
                        <a:rPr lang="cs-CZ" sz="1200" dirty="0">
                          <a:effectLst/>
                          <a:latin typeface="Arial" panose="020B0604020202020204" pitchFamily="34" charset="0"/>
                          <a:cs typeface="Arial" panose="020B0604020202020204" pitchFamily="34" charset="0"/>
                        </a:rPr>
                        <a:t>Projekt je realizován na území obce, která není negativně hodnocena ani v jednom pilíři Soudržnost společenství/Hospodářský rozvoj</a:t>
                      </a:r>
                      <a:endParaRPr lang="cs-CZ" sz="1200" dirty="0">
                        <a:effectLst/>
                        <a:latin typeface="Arial" panose="020B0604020202020204" pitchFamily="34" charset="0"/>
                        <a:ea typeface="Calibri" panose="020F0502020204030204" pitchFamily="34" charset="0"/>
                        <a:cs typeface="Arial" panose="020B0604020202020204" pitchFamily="34" charset="0"/>
                      </a:endParaRPr>
                    </a:p>
                  </a:txBody>
                  <a:tcPr marL="41266" marR="41266" marT="0" marB="0" anchor="ctr"/>
                </a:tc>
                <a:tc>
                  <a:txBody>
                    <a:bodyPr/>
                    <a:lstStyle/>
                    <a:p>
                      <a:pPr marL="540385" indent="-540385" algn="ctr">
                        <a:lnSpc>
                          <a:spcPct val="115000"/>
                        </a:lnSpc>
                      </a:pPr>
                      <a:r>
                        <a:rPr lang="cs-CZ" sz="1200" dirty="0">
                          <a:effectLst/>
                          <a:latin typeface="Arial" panose="020B0604020202020204" pitchFamily="34" charset="0"/>
                          <a:cs typeface="Arial" panose="020B0604020202020204" pitchFamily="34" charset="0"/>
                        </a:rPr>
                        <a:t>3</a:t>
                      </a:r>
                      <a:endParaRPr lang="cs-CZ" sz="1200" dirty="0">
                        <a:effectLst/>
                        <a:latin typeface="Arial" panose="020B0604020202020204" pitchFamily="34" charset="0"/>
                        <a:ea typeface="Calibri" panose="020F0502020204030204" pitchFamily="34" charset="0"/>
                        <a:cs typeface="Arial" panose="020B0604020202020204" pitchFamily="34" charset="0"/>
                      </a:endParaRPr>
                    </a:p>
                  </a:txBody>
                  <a:tcPr marL="41266" marR="41266" marT="0" marB="0" anchor="ctr"/>
                </a:tc>
                <a:extLst>
                  <a:ext uri="{0D108BD9-81ED-4DB2-BD59-A6C34878D82A}">
                    <a16:rowId xmlns:a16="http://schemas.microsoft.com/office/drawing/2014/main" val="3570610557"/>
                  </a:ext>
                </a:extLst>
              </a:tr>
            </a:tbl>
          </a:graphicData>
        </a:graphic>
      </p:graphicFrame>
    </p:spTree>
    <p:extLst>
      <p:ext uri="{BB962C8B-B14F-4D97-AF65-F5344CB8AC3E}">
        <p14:creationId xmlns:p14="http://schemas.microsoft.com/office/powerpoint/2010/main" val="41260794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cký objekt 6">
            <a:extLst>
              <a:ext uri="{FF2B5EF4-FFF2-40B4-BE49-F238E27FC236}">
                <a16:creationId xmlns:a16="http://schemas.microsoft.com/office/drawing/2014/main" id="{7F005F39-F40F-D346-82E7-15471EBD534F}"/>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0" y="0"/>
            <a:ext cx="2111835" cy="1521065"/>
          </a:xfrm>
          <a:prstGeom prst="rect">
            <a:avLst/>
          </a:prstGeom>
        </p:spPr>
      </p:pic>
      <p:sp>
        <p:nvSpPr>
          <p:cNvPr id="18" name="Nadpis 17">
            <a:extLst>
              <a:ext uri="{FF2B5EF4-FFF2-40B4-BE49-F238E27FC236}">
                <a16:creationId xmlns:a16="http://schemas.microsoft.com/office/drawing/2014/main" id="{85D1CE5D-F808-2E45-8B02-BFE390F67473}"/>
              </a:ext>
            </a:extLst>
          </p:cNvPr>
          <p:cNvSpPr>
            <a:spLocks noGrp="1"/>
          </p:cNvSpPr>
          <p:nvPr>
            <p:ph type="title"/>
          </p:nvPr>
        </p:nvSpPr>
        <p:spPr>
          <a:xfrm>
            <a:off x="1042737" y="593558"/>
            <a:ext cx="10732168" cy="705854"/>
          </a:xfrm>
        </p:spPr>
        <p:txBody>
          <a:bodyPr anchor="t">
            <a:normAutofit/>
          </a:bodyPr>
          <a:lstStyle/>
          <a:p>
            <a:pPr algn="ctr"/>
            <a:r>
              <a:rPr lang="cs-CZ" sz="3200" b="1" dirty="0">
                <a:solidFill>
                  <a:schemeClr val="tx2"/>
                </a:solidFill>
                <a:latin typeface="Calibri" panose="020F0502020204030204" pitchFamily="34" charset="0"/>
                <a:ea typeface="Inter" panose="02000503000000020004" pitchFamily="2" charset="0"/>
                <a:cs typeface="Calibri" panose="020F0502020204030204" pitchFamily="34" charset="0"/>
              </a:rPr>
              <a:t>Program obnovy venkova Olomouckého kraje</a:t>
            </a:r>
          </a:p>
        </p:txBody>
      </p:sp>
      <p:sp>
        <p:nvSpPr>
          <p:cNvPr id="19" name="Zástupný obsah 18">
            <a:extLst>
              <a:ext uri="{FF2B5EF4-FFF2-40B4-BE49-F238E27FC236}">
                <a16:creationId xmlns:a16="http://schemas.microsoft.com/office/drawing/2014/main" id="{EAB38407-8379-8D4F-A618-E21007843527}"/>
              </a:ext>
            </a:extLst>
          </p:cNvPr>
          <p:cNvSpPr>
            <a:spLocks noGrp="1"/>
          </p:cNvSpPr>
          <p:nvPr>
            <p:ph idx="1"/>
          </p:nvPr>
        </p:nvSpPr>
        <p:spPr>
          <a:xfrm>
            <a:off x="838200" y="1521065"/>
            <a:ext cx="10515600" cy="5056938"/>
          </a:xfrm>
        </p:spPr>
        <p:txBody>
          <a:bodyPr>
            <a:normAutofit/>
          </a:bodyPr>
          <a:lstStyle/>
          <a:p>
            <a:pPr marL="0" lvl="0" indent="0" algn="just" fontAlgn="base">
              <a:lnSpc>
                <a:spcPct val="100000"/>
              </a:lnSpc>
              <a:spcBef>
                <a:spcPts val="600"/>
              </a:spcBef>
              <a:buClr>
                <a:srgbClr val="003366"/>
              </a:buClr>
              <a:buNone/>
              <a:defRPr/>
            </a:pPr>
            <a:r>
              <a:rPr lang="cs-CZ" sz="2000" b="1" dirty="0">
                <a:solidFill>
                  <a:srgbClr val="0070C0"/>
                </a:solidFill>
                <a:latin typeface="Arial" charset="0"/>
              </a:rPr>
              <a:t>       01_01_03_Podpora přípravy projektové dokumentace - návrh</a:t>
            </a:r>
          </a:p>
          <a:p>
            <a:pPr marL="0" lvl="0" indent="0" algn="just" fontAlgn="base">
              <a:lnSpc>
                <a:spcPct val="100000"/>
              </a:lnSpc>
              <a:spcBef>
                <a:spcPts val="600"/>
              </a:spcBef>
              <a:buClr>
                <a:srgbClr val="003366"/>
              </a:buClr>
              <a:buNone/>
              <a:defRPr/>
            </a:pPr>
            <a:endParaRPr lang="cs-CZ" sz="500" b="1" dirty="0">
              <a:solidFill>
                <a:srgbClr val="0070C0"/>
              </a:solidFill>
              <a:latin typeface="Arial" charset="0"/>
            </a:endParaRPr>
          </a:p>
          <a:p>
            <a:pPr lvl="1">
              <a:spcBef>
                <a:spcPct val="0"/>
              </a:spcBef>
              <a:buClr>
                <a:srgbClr val="003366"/>
              </a:buClr>
              <a:defRPr/>
            </a:pPr>
            <a:r>
              <a:rPr lang="cs-CZ" sz="2000" dirty="0">
                <a:solidFill>
                  <a:srgbClr val="0070C0"/>
                </a:solidFill>
                <a:latin typeface="Arial" panose="020B0604020202020204" pitchFamily="34" charset="0"/>
                <a:cs typeface="Arial" panose="020B0604020202020204" pitchFamily="34" charset="0"/>
              </a:rPr>
              <a:t>Alokace – 3 mil. Kč</a:t>
            </a:r>
          </a:p>
          <a:p>
            <a:pPr lvl="1">
              <a:spcBef>
                <a:spcPct val="0"/>
              </a:spcBef>
              <a:buClr>
                <a:srgbClr val="003366"/>
              </a:buClr>
              <a:defRPr/>
            </a:pPr>
            <a:r>
              <a:rPr lang="cs-CZ" sz="2000" dirty="0">
                <a:solidFill>
                  <a:srgbClr val="0070C0"/>
                </a:solidFill>
                <a:latin typeface="Arial" panose="020B0604020202020204" pitchFamily="34" charset="0"/>
                <a:cs typeface="Arial" panose="020B0604020202020204" pitchFamily="34" charset="0"/>
              </a:rPr>
              <a:t>Žadatelem může být pouze obec do 500 obyvatel</a:t>
            </a:r>
          </a:p>
          <a:p>
            <a:pPr lvl="1">
              <a:spcBef>
                <a:spcPct val="0"/>
              </a:spcBef>
              <a:buClr>
                <a:srgbClr val="003366"/>
              </a:buClr>
              <a:defRPr/>
            </a:pPr>
            <a:r>
              <a:rPr lang="cs-CZ" sz="2000" dirty="0">
                <a:solidFill>
                  <a:srgbClr val="0070C0"/>
                </a:solidFill>
                <a:latin typeface="Arial" panose="020B0604020202020204" pitchFamily="34" charset="0"/>
                <a:cs typeface="Arial" panose="020B0604020202020204" pitchFamily="34" charset="0"/>
              </a:rPr>
              <a:t>Minimální výše dotace: 50 tis. Kč</a:t>
            </a:r>
          </a:p>
          <a:p>
            <a:pPr lvl="1">
              <a:spcBef>
                <a:spcPct val="0"/>
              </a:spcBef>
              <a:buClr>
                <a:srgbClr val="003366"/>
              </a:buClr>
              <a:defRPr/>
            </a:pPr>
            <a:r>
              <a:rPr lang="cs-CZ" sz="2000" dirty="0">
                <a:solidFill>
                  <a:srgbClr val="0070C0"/>
                </a:solidFill>
                <a:latin typeface="Arial" panose="020B0604020202020204" pitchFamily="34" charset="0"/>
                <a:cs typeface="Arial" panose="020B0604020202020204" pitchFamily="34" charset="0"/>
              </a:rPr>
              <a:t>Maximální výše dotace: 300 tis. Kč</a:t>
            </a:r>
          </a:p>
          <a:p>
            <a:pPr lvl="1">
              <a:spcBef>
                <a:spcPct val="0"/>
              </a:spcBef>
              <a:buClr>
                <a:srgbClr val="003366"/>
              </a:buClr>
              <a:defRPr/>
            </a:pPr>
            <a:r>
              <a:rPr lang="cs-CZ" sz="2000" dirty="0">
                <a:solidFill>
                  <a:srgbClr val="0070C0"/>
                </a:solidFill>
                <a:latin typeface="Arial" panose="020B0604020202020204" pitchFamily="34" charset="0"/>
                <a:cs typeface="Arial" panose="020B0604020202020204" pitchFamily="34" charset="0"/>
              </a:rPr>
              <a:t>Investice nebo </a:t>
            </a:r>
            <a:r>
              <a:rPr lang="cs-CZ" sz="2000" dirty="0" err="1">
                <a:solidFill>
                  <a:srgbClr val="0070C0"/>
                </a:solidFill>
                <a:latin typeface="Arial" panose="020B0604020202020204" pitchFamily="34" charset="0"/>
                <a:cs typeface="Arial" panose="020B0604020202020204" pitchFamily="34" charset="0"/>
              </a:rPr>
              <a:t>neinvestice</a:t>
            </a:r>
            <a:endParaRPr lang="cs-CZ" sz="2000" dirty="0">
              <a:solidFill>
                <a:srgbClr val="0070C0"/>
              </a:solidFill>
              <a:latin typeface="Arial" panose="020B0604020202020204" pitchFamily="34" charset="0"/>
              <a:cs typeface="Arial" panose="020B0604020202020204" pitchFamily="34" charset="0"/>
            </a:endParaRPr>
          </a:p>
          <a:p>
            <a:pPr lvl="1">
              <a:spcBef>
                <a:spcPct val="0"/>
              </a:spcBef>
              <a:buClr>
                <a:srgbClr val="003366"/>
              </a:buClr>
              <a:defRPr/>
            </a:pPr>
            <a:r>
              <a:rPr lang="cs-CZ" sz="2000" dirty="0">
                <a:solidFill>
                  <a:srgbClr val="0070C0"/>
                </a:solidFill>
                <a:latin typeface="Arial" panose="020B0604020202020204" pitchFamily="34" charset="0"/>
                <a:cs typeface="Arial" panose="020B0604020202020204" pitchFamily="34" charset="0"/>
              </a:rPr>
              <a:t>Spoluúčast žadatele 60 %</a:t>
            </a:r>
          </a:p>
          <a:p>
            <a:pPr lvl="1">
              <a:spcBef>
                <a:spcPct val="0"/>
              </a:spcBef>
              <a:buClr>
                <a:srgbClr val="003366"/>
              </a:buClr>
              <a:defRPr/>
            </a:pPr>
            <a:r>
              <a:rPr lang="cs-CZ" sz="2000" dirty="0">
                <a:solidFill>
                  <a:srgbClr val="0070C0"/>
                </a:solidFill>
                <a:latin typeface="Arial" panose="020B0604020202020204" pitchFamily="34" charset="0"/>
                <a:cs typeface="Arial" panose="020B0604020202020204" pitchFamily="34" charset="0"/>
              </a:rPr>
              <a:t>Podporované aktivity:</a:t>
            </a:r>
          </a:p>
          <a:p>
            <a:pPr marL="457200" lvl="1" indent="0" algn="just">
              <a:spcBef>
                <a:spcPct val="0"/>
              </a:spcBef>
              <a:buClr>
                <a:srgbClr val="003366"/>
              </a:buClr>
              <a:buNone/>
              <a:defRPr/>
            </a:pPr>
            <a:r>
              <a:rPr lang="cs-CZ" sz="2000" dirty="0">
                <a:solidFill>
                  <a:srgbClr val="0070C0"/>
                </a:solidFill>
                <a:latin typeface="Arial" panose="020B0604020202020204" pitchFamily="34" charset="0"/>
                <a:cs typeface="Arial" panose="020B0604020202020204" pitchFamily="34" charset="0"/>
              </a:rPr>
              <a:t>Podpora vypracování projektové dokumentace, včetně samostatných studií, nezbytné pro realizaci plánovaného záměru obce, který je v souladu s pravidly pro podávání žádostí o poskytování dotací v rámci krajských, národních a evropských programů. Obec může financovat realizaci plánovaného záměru na základě vypracované projektové dokumentace také výhradně z vlastních zdrojů</a:t>
            </a:r>
          </a:p>
          <a:p>
            <a:pPr marL="0" indent="0" algn="just" fontAlgn="base">
              <a:lnSpc>
                <a:spcPct val="100000"/>
              </a:lnSpc>
              <a:spcBef>
                <a:spcPct val="0"/>
              </a:spcBef>
              <a:buClr>
                <a:srgbClr val="003366"/>
              </a:buClr>
              <a:buNone/>
              <a:defRPr/>
            </a:pPr>
            <a:endParaRPr lang="cs-CZ" sz="2000" dirty="0">
              <a:solidFill>
                <a:srgbClr val="0070C0"/>
              </a:solidFill>
              <a:latin typeface="Arial" charset="0"/>
            </a:endParaRPr>
          </a:p>
          <a:p>
            <a:pPr marL="0" indent="0" algn="just" fontAlgn="base">
              <a:lnSpc>
                <a:spcPct val="100000"/>
              </a:lnSpc>
              <a:spcBef>
                <a:spcPct val="0"/>
              </a:spcBef>
              <a:buClr>
                <a:srgbClr val="003366"/>
              </a:buClr>
              <a:buNone/>
              <a:defRPr/>
            </a:pPr>
            <a:endParaRPr lang="cs-CZ" sz="2000" dirty="0">
              <a:solidFill>
                <a:srgbClr val="0070C0"/>
              </a:solidFill>
              <a:latin typeface="Arial" charset="0"/>
            </a:endParaRPr>
          </a:p>
          <a:p>
            <a:pPr algn="just" fontAlgn="base">
              <a:lnSpc>
                <a:spcPct val="100000"/>
              </a:lnSpc>
              <a:spcBef>
                <a:spcPct val="0"/>
              </a:spcBef>
              <a:buClr>
                <a:srgbClr val="003366"/>
              </a:buClr>
              <a:buFont typeface="Wingdings" panose="05000000000000000000" pitchFamily="2" charset="2"/>
              <a:buChar char="§"/>
              <a:defRPr/>
            </a:pPr>
            <a:endParaRPr lang="cs-CZ" sz="2000" dirty="0">
              <a:solidFill>
                <a:srgbClr val="0070C0"/>
              </a:solidFill>
              <a:latin typeface="Arial" charset="0"/>
            </a:endParaRPr>
          </a:p>
          <a:p>
            <a:pPr algn="just" fontAlgn="base">
              <a:lnSpc>
                <a:spcPct val="100000"/>
              </a:lnSpc>
              <a:spcBef>
                <a:spcPct val="0"/>
              </a:spcBef>
              <a:buClr>
                <a:srgbClr val="003366"/>
              </a:buClr>
              <a:buFont typeface="Wingdings" panose="05000000000000000000" pitchFamily="2" charset="2"/>
              <a:buChar char="§"/>
              <a:defRPr/>
            </a:pPr>
            <a:endParaRPr lang="cs-CZ" sz="2000" dirty="0">
              <a:solidFill>
                <a:srgbClr val="0070C0"/>
              </a:solidFill>
              <a:latin typeface="Arial" charset="0"/>
            </a:endParaRPr>
          </a:p>
          <a:p>
            <a:pPr algn="just" fontAlgn="base">
              <a:lnSpc>
                <a:spcPct val="100000"/>
              </a:lnSpc>
              <a:spcBef>
                <a:spcPct val="0"/>
              </a:spcBef>
              <a:buClr>
                <a:srgbClr val="003366"/>
              </a:buClr>
              <a:defRPr/>
            </a:pPr>
            <a:endParaRPr lang="cs-CZ" sz="2000" dirty="0">
              <a:solidFill>
                <a:srgbClr val="0070C0"/>
              </a:solidFill>
              <a:latin typeface="Arial" charset="0"/>
            </a:endParaRPr>
          </a:p>
          <a:p>
            <a:pPr marL="0" indent="0">
              <a:buNone/>
            </a:pPr>
            <a:endParaRPr lang="cs-CZ" sz="1400" dirty="0">
              <a:solidFill>
                <a:schemeClr val="tx2"/>
              </a:solidFill>
              <a:latin typeface="Inter" panose="02000503000000020004" pitchFamily="2" charset="0"/>
              <a:ea typeface="Inter" panose="02000503000000020004" pitchFamily="2" charset="0"/>
            </a:endParaRPr>
          </a:p>
        </p:txBody>
      </p:sp>
      <p:sp>
        <p:nvSpPr>
          <p:cNvPr id="6" name="Zástupný symbol pro číslo snímku 5">
            <a:extLst>
              <a:ext uri="{FF2B5EF4-FFF2-40B4-BE49-F238E27FC236}">
                <a16:creationId xmlns:a16="http://schemas.microsoft.com/office/drawing/2014/main" id="{8F97B5B9-D8B0-F645-A37F-C2085B5EC2FC}"/>
              </a:ext>
            </a:extLst>
          </p:cNvPr>
          <p:cNvSpPr>
            <a:spLocks noGrp="1"/>
          </p:cNvSpPr>
          <p:nvPr>
            <p:ph type="sldNum" sz="quarter" idx="12"/>
          </p:nvPr>
        </p:nvSpPr>
        <p:spPr/>
        <p:txBody>
          <a:bodyPr/>
          <a:lstStyle/>
          <a:p>
            <a:fld id="{F756C1FA-8DED-774F-A9BF-965BD70CC5BD}" type="slidenum">
              <a:rPr lang="cs-CZ" smtClean="0">
                <a:solidFill>
                  <a:schemeClr val="tx2"/>
                </a:solidFill>
              </a:rPr>
              <a:t>32</a:t>
            </a:fld>
            <a:endParaRPr lang="cs-CZ" dirty="0">
              <a:solidFill>
                <a:schemeClr val="tx2"/>
              </a:solidFill>
            </a:endParaRPr>
          </a:p>
        </p:txBody>
      </p:sp>
    </p:spTree>
    <p:extLst>
      <p:ext uri="{BB962C8B-B14F-4D97-AF65-F5344CB8AC3E}">
        <p14:creationId xmlns:p14="http://schemas.microsoft.com/office/powerpoint/2010/main" val="33334930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cký objekt 6">
            <a:extLst>
              <a:ext uri="{FF2B5EF4-FFF2-40B4-BE49-F238E27FC236}">
                <a16:creationId xmlns:a16="http://schemas.microsoft.com/office/drawing/2014/main" id="{7F005F39-F40F-D346-82E7-15471EBD534F}"/>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0" y="0"/>
            <a:ext cx="2111835" cy="1521065"/>
          </a:xfrm>
          <a:prstGeom prst="rect">
            <a:avLst/>
          </a:prstGeom>
        </p:spPr>
      </p:pic>
      <p:sp>
        <p:nvSpPr>
          <p:cNvPr id="18" name="Nadpis 17">
            <a:extLst>
              <a:ext uri="{FF2B5EF4-FFF2-40B4-BE49-F238E27FC236}">
                <a16:creationId xmlns:a16="http://schemas.microsoft.com/office/drawing/2014/main" id="{85D1CE5D-F808-2E45-8B02-BFE390F67473}"/>
              </a:ext>
            </a:extLst>
          </p:cNvPr>
          <p:cNvSpPr>
            <a:spLocks noGrp="1"/>
          </p:cNvSpPr>
          <p:nvPr>
            <p:ph type="title"/>
          </p:nvPr>
        </p:nvSpPr>
        <p:spPr>
          <a:xfrm>
            <a:off x="1042737" y="593558"/>
            <a:ext cx="10732168" cy="705854"/>
          </a:xfrm>
        </p:spPr>
        <p:txBody>
          <a:bodyPr anchor="t">
            <a:normAutofit/>
          </a:bodyPr>
          <a:lstStyle/>
          <a:p>
            <a:pPr algn="ctr"/>
            <a:r>
              <a:rPr lang="cs-CZ" sz="3200" b="1" dirty="0">
                <a:solidFill>
                  <a:schemeClr val="tx2"/>
                </a:solidFill>
                <a:latin typeface="Calibri" panose="020F0502020204030204" pitchFamily="34" charset="0"/>
                <a:ea typeface="Inter" panose="02000503000000020004" pitchFamily="2" charset="0"/>
                <a:cs typeface="Calibri" panose="020F0502020204030204" pitchFamily="34" charset="0"/>
              </a:rPr>
              <a:t>Program obnovy venkova Olomouckého kraje</a:t>
            </a:r>
          </a:p>
        </p:txBody>
      </p:sp>
      <p:sp>
        <p:nvSpPr>
          <p:cNvPr id="19" name="Zástupný obsah 18">
            <a:extLst>
              <a:ext uri="{FF2B5EF4-FFF2-40B4-BE49-F238E27FC236}">
                <a16:creationId xmlns:a16="http://schemas.microsoft.com/office/drawing/2014/main" id="{EAB38407-8379-8D4F-A618-E21007843527}"/>
              </a:ext>
            </a:extLst>
          </p:cNvPr>
          <p:cNvSpPr>
            <a:spLocks noGrp="1"/>
          </p:cNvSpPr>
          <p:nvPr>
            <p:ph idx="1"/>
          </p:nvPr>
        </p:nvSpPr>
        <p:spPr>
          <a:xfrm>
            <a:off x="838200" y="1521065"/>
            <a:ext cx="10515600" cy="5056938"/>
          </a:xfrm>
        </p:spPr>
        <p:txBody>
          <a:bodyPr>
            <a:normAutofit/>
          </a:bodyPr>
          <a:lstStyle/>
          <a:p>
            <a:pPr marL="0" lvl="0" indent="0" algn="just" fontAlgn="base">
              <a:lnSpc>
                <a:spcPct val="100000"/>
              </a:lnSpc>
              <a:spcBef>
                <a:spcPts val="600"/>
              </a:spcBef>
              <a:buClr>
                <a:srgbClr val="003366"/>
              </a:buClr>
              <a:buNone/>
              <a:defRPr/>
            </a:pPr>
            <a:r>
              <a:rPr lang="cs-CZ" sz="2000" b="1" dirty="0">
                <a:solidFill>
                  <a:srgbClr val="0070C0"/>
                </a:solidFill>
                <a:latin typeface="Arial" charset="0"/>
              </a:rPr>
              <a:t>       01_01_03_Podpora přípravy projektové dokumentace</a:t>
            </a:r>
          </a:p>
          <a:p>
            <a:pPr marL="0" lvl="0" indent="0" algn="just" fontAlgn="base">
              <a:lnSpc>
                <a:spcPct val="100000"/>
              </a:lnSpc>
              <a:spcBef>
                <a:spcPts val="600"/>
              </a:spcBef>
              <a:buClr>
                <a:srgbClr val="003366"/>
              </a:buClr>
              <a:buNone/>
              <a:defRPr/>
            </a:pPr>
            <a:endParaRPr lang="cs-CZ" sz="500" b="1" dirty="0">
              <a:solidFill>
                <a:srgbClr val="0070C0"/>
              </a:solidFill>
              <a:latin typeface="Arial" charset="0"/>
            </a:endParaRPr>
          </a:p>
          <a:p>
            <a:pPr lvl="1" algn="just" fontAlgn="base">
              <a:lnSpc>
                <a:spcPct val="100000"/>
              </a:lnSpc>
              <a:spcBef>
                <a:spcPct val="0"/>
              </a:spcBef>
              <a:spcAft>
                <a:spcPct val="0"/>
              </a:spcAft>
              <a:buClr>
                <a:srgbClr val="003366"/>
              </a:buClr>
              <a:defRPr/>
            </a:pPr>
            <a:r>
              <a:rPr lang="cs-CZ" sz="2000" dirty="0">
                <a:solidFill>
                  <a:srgbClr val="0070C0"/>
                </a:solidFill>
                <a:latin typeface="Arial" charset="0"/>
              </a:rPr>
              <a:t>Projektová dokumentace je pro účely dotačního titulu dokumentace dle </a:t>
            </a:r>
            <a:r>
              <a:rPr lang="cs-CZ" sz="2000" dirty="0" err="1">
                <a:solidFill>
                  <a:srgbClr val="0070C0"/>
                </a:solidFill>
                <a:latin typeface="Arial" charset="0"/>
              </a:rPr>
              <a:t>ust</a:t>
            </a:r>
            <a:r>
              <a:rPr lang="cs-CZ" sz="2000" dirty="0">
                <a:solidFill>
                  <a:srgbClr val="0070C0"/>
                </a:solidFill>
                <a:latin typeface="Arial" charset="0"/>
              </a:rPr>
              <a:t>. § 158 zákona č. 183/2006 Sb., o územním plánování a stavebním řádu (stavební zákon), ve znění pozdějších předpisů, dokumentace dle </a:t>
            </a:r>
            <a:r>
              <a:rPr lang="cs-CZ" sz="2000" dirty="0" err="1">
                <a:solidFill>
                  <a:srgbClr val="0070C0"/>
                </a:solidFill>
                <a:latin typeface="Arial" charset="0"/>
              </a:rPr>
              <a:t>ust</a:t>
            </a:r>
            <a:r>
              <a:rPr lang="cs-CZ" sz="2000" dirty="0">
                <a:solidFill>
                  <a:srgbClr val="0070C0"/>
                </a:solidFill>
                <a:latin typeface="Arial" charset="0"/>
              </a:rPr>
              <a:t>. § 157 zákona č. 283/2021 Sb., stavební zákon, ve znění pozdějších předpisů a dále také:</a:t>
            </a:r>
          </a:p>
          <a:p>
            <a:pPr marL="1200150" lvl="2" indent="-342900" fontAlgn="base">
              <a:lnSpc>
                <a:spcPct val="100000"/>
              </a:lnSpc>
              <a:spcBef>
                <a:spcPct val="0"/>
              </a:spcBef>
              <a:spcAft>
                <a:spcPct val="0"/>
              </a:spcAft>
              <a:buClr>
                <a:srgbClr val="003366"/>
              </a:buClr>
              <a:buFont typeface="+mj-lt"/>
              <a:buAutoNum type="alphaLcParenR"/>
              <a:defRPr/>
            </a:pPr>
            <a:r>
              <a:rPr lang="cs-CZ" dirty="0">
                <a:solidFill>
                  <a:srgbClr val="0070C0"/>
                </a:solidFill>
                <a:latin typeface="Arial" charset="0"/>
              </a:rPr>
              <a:t>studie (proveditelnosti, architektonické, …),</a:t>
            </a:r>
          </a:p>
          <a:p>
            <a:pPr marL="1200150" lvl="2" indent="-342900" fontAlgn="base">
              <a:lnSpc>
                <a:spcPct val="100000"/>
              </a:lnSpc>
              <a:spcBef>
                <a:spcPct val="0"/>
              </a:spcBef>
              <a:spcAft>
                <a:spcPct val="0"/>
              </a:spcAft>
              <a:buClr>
                <a:srgbClr val="003366"/>
              </a:buClr>
              <a:buFont typeface="+mj-lt"/>
              <a:buAutoNum type="alphaLcParenR"/>
              <a:defRPr/>
            </a:pPr>
            <a:r>
              <a:rPr lang="cs-CZ" dirty="0">
                <a:solidFill>
                  <a:srgbClr val="0070C0"/>
                </a:solidFill>
                <a:latin typeface="Arial" charset="0"/>
              </a:rPr>
              <a:t>pomocné projektové dokumentace a posudky vedoucí k přípravě povinných příloh žádosti o dotaci z krajských, národních a evropských programů,</a:t>
            </a:r>
          </a:p>
          <a:p>
            <a:pPr marL="1200150" lvl="2" indent="-342900" fontAlgn="base">
              <a:lnSpc>
                <a:spcPct val="100000"/>
              </a:lnSpc>
              <a:spcBef>
                <a:spcPct val="0"/>
              </a:spcBef>
              <a:spcAft>
                <a:spcPct val="0"/>
              </a:spcAft>
              <a:buClr>
                <a:srgbClr val="003366"/>
              </a:buClr>
              <a:buFont typeface="+mj-lt"/>
              <a:buAutoNum type="alphaLcParenR"/>
              <a:defRPr/>
            </a:pPr>
            <a:r>
              <a:rPr lang="cs-CZ" dirty="0">
                <a:solidFill>
                  <a:srgbClr val="0070C0"/>
                </a:solidFill>
                <a:latin typeface="Arial" charset="0"/>
              </a:rPr>
              <a:t>dokumentace pro vyhodnocení vlivů záměru na životní prostředí (EIA),</a:t>
            </a:r>
          </a:p>
          <a:p>
            <a:pPr marL="1200150" lvl="2" indent="-342900" fontAlgn="base">
              <a:lnSpc>
                <a:spcPct val="100000"/>
              </a:lnSpc>
              <a:spcBef>
                <a:spcPct val="0"/>
              </a:spcBef>
              <a:spcAft>
                <a:spcPct val="0"/>
              </a:spcAft>
              <a:buClr>
                <a:srgbClr val="003366"/>
              </a:buClr>
              <a:buFont typeface="+mj-lt"/>
              <a:buAutoNum type="alphaLcParenR"/>
              <a:defRPr/>
            </a:pPr>
            <a:r>
              <a:rPr lang="cs-CZ" dirty="0">
                <a:solidFill>
                  <a:srgbClr val="0070C0"/>
                </a:solidFill>
                <a:latin typeface="Arial" charset="0"/>
              </a:rPr>
              <a:t>hydrogeologický posudek v případě stavby pro veřejné zásobování (dle vyhlášky č. 499/2006 Sb., o dokumentaci staveb, ve znění pozdějších předpisů),</a:t>
            </a:r>
          </a:p>
          <a:p>
            <a:pPr marL="1200150" lvl="2" indent="-342900" fontAlgn="base">
              <a:lnSpc>
                <a:spcPct val="100000"/>
              </a:lnSpc>
              <a:spcBef>
                <a:spcPct val="0"/>
              </a:spcBef>
              <a:spcAft>
                <a:spcPct val="0"/>
              </a:spcAft>
              <a:buClr>
                <a:srgbClr val="003366"/>
              </a:buClr>
              <a:buFont typeface="+mj-lt"/>
              <a:buAutoNum type="alphaLcParenR"/>
              <a:defRPr/>
            </a:pPr>
            <a:r>
              <a:rPr lang="cs-CZ" dirty="0">
                <a:solidFill>
                  <a:srgbClr val="0070C0"/>
                </a:solidFill>
                <a:latin typeface="Arial" charset="0"/>
              </a:rPr>
              <a:t>místní energetické koncepce.</a:t>
            </a:r>
          </a:p>
          <a:p>
            <a:pPr marL="0" indent="0" algn="just" fontAlgn="base">
              <a:lnSpc>
                <a:spcPct val="100000"/>
              </a:lnSpc>
              <a:spcBef>
                <a:spcPct val="0"/>
              </a:spcBef>
              <a:buClr>
                <a:srgbClr val="003366"/>
              </a:buClr>
              <a:buNone/>
              <a:defRPr/>
            </a:pPr>
            <a:endParaRPr lang="cs-CZ" sz="2000" dirty="0">
              <a:solidFill>
                <a:srgbClr val="0070C0"/>
              </a:solidFill>
              <a:latin typeface="Arial" charset="0"/>
            </a:endParaRPr>
          </a:p>
          <a:p>
            <a:pPr marL="0" indent="0" algn="just" fontAlgn="base">
              <a:lnSpc>
                <a:spcPct val="100000"/>
              </a:lnSpc>
              <a:spcBef>
                <a:spcPct val="0"/>
              </a:spcBef>
              <a:buClr>
                <a:srgbClr val="003366"/>
              </a:buClr>
              <a:buNone/>
              <a:defRPr/>
            </a:pPr>
            <a:endParaRPr lang="cs-CZ" sz="2000" dirty="0">
              <a:solidFill>
                <a:srgbClr val="0070C0"/>
              </a:solidFill>
              <a:latin typeface="Arial" charset="0"/>
            </a:endParaRPr>
          </a:p>
          <a:p>
            <a:pPr algn="just" fontAlgn="base">
              <a:lnSpc>
                <a:spcPct val="100000"/>
              </a:lnSpc>
              <a:spcBef>
                <a:spcPct val="0"/>
              </a:spcBef>
              <a:buClr>
                <a:srgbClr val="003366"/>
              </a:buClr>
              <a:buFont typeface="Wingdings" panose="05000000000000000000" pitchFamily="2" charset="2"/>
              <a:buChar char="§"/>
              <a:defRPr/>
            </a:pPr>
            <a:endParaRPr lang="cs-CZ" sz="2000" dirty="0">
              <a:solidFill>
                <a:srgbClr val="0070C0"/>
              </a:solidFill>
              <a:latin typeface="Arial" charset="0"/>
            </a:endParaRPr>
          </a:p>
          <a:p>
            <a:pPr algn="just" fontAlgn="base">
              <a:lnSpc>
                <a:spcPct val="100000"/>
              </a:lnSpc>
              <a:spcBef>
                <a:spcPct val="0"/>
              </a:spcBef>
              <a:buClr>
                <a:srgbClr val="003366"/>
              </a:buClr>
              <a:buFont typeface="Wingdings" panose="05000000000000000000" pitchFamily="2" charset="2"/>
              <a:buChar char="§"/>
              <a:defRPr/>
            </a:pPr>
            <a:endParaRPr lang="cs-CZ" sz="2000" dirty="0">
              <a:solidFill>
                <a:srgbClr val="0070C0"/>
              </a:solidFill>
              <a:latin typeface="Arial" charset="0"/>
            </a:endParaRPr>
          </a:p>
          <a:p>
            <a:pPr algn="just" fontAlgn="base">
              <a:lnSpc>
                <a:spcPct val="100000"/>
              </a:lnSpc>
              <a:spcBef>
                <a:spcPct val="0"/>
              </a:spcBef>
              <a:buClr>
                <a:srgbClr val="003366"/>
              </a:buClr>
              <a:defRPr/>
            </a:pPr>
            <a:endParaRPr lang="cs-CZ" sz="2000" dirty="0">
              <a:solidFill>
                <a:srgbClr val="0070C0"/>
              </a:solidFill>
              <a:latin typeface="Arial" charset="0"/>
            </a:endParaRPr>
          </a:p>
          <a:p>
            <a:pPr marL="0" indent="0">
              <a:buNone/>
            </a:pPr>
            <a:endParaRPr lang="cs-CZ" sz="1400" dirty="0">
              <a:solidFill>
                <a:schemeClr val="tx2"/>
              </a:solidFill>
              <a:latin typeface="Inter" panose="02000503000000020004" pitchFamily="2" charset="0"/>
              <a:ea typeface="Inter" panose="02000503000000020004" pitchFamily="2" charset="0"/>
            </a:endParaRPr>
          </a:p>
        </p:txBody>
      </p:sp>
      <p:sp>
        <p:nvSpPr>
          <p:cNvPr id="6" name="Zástupný symbol pro číslo snímku 5">
            <a:extLst>
              <a:ext uri="{FF2B5EF4-FFF2-40B4-BE49-F238E27FC236}">
                <a16:creationId xmlns:a16="http://schemas.microsoft.com/office/drawing/2014/main" id="{8F97B5B9-D8B0-F645-A37F-C2085B5EC2FC}"/>
              </a:ext>
            </a:extLst>
          </p:cNvPr>
          <p:cNvSpPr>
            <a:spLocks noGrp="1"/>
          </p:cNvSpPr>
          <p:nvPr>
            <p:ph type="sldNum" sz="quarter" idx="12"/>
          </p:nvPr>
        </p:nvSpPr>
        <p:spPr/>
        <p:txBody>
          <a:bodyPr/>
          <a:lstStyle/>
          <a:p>
            <a:fld id="{F756C1FA-8DED-774F-A9BF-965BD70CC5BD}" type="slidenum">
              <a:rPr lang="cs-CZ" smtClean="0">
                <a:solidFill>
                  <a:schemeClr val="tx2"/>
                </a:solidFill>
              </a:rPr>
              <a:t>33</a:t>
            </a:fld>
            <a:endParaRPr lang="cs-CZ" dirty="0">
              <a:solidFill>
                <a:schemeClr val="tx2"/>
              </a:solidFill>
            </a:endParaRPr>
          </a:p>
        </p:txBody>
      </p:sp>
    </p:spTree>
    <p:extLst>
      <p:ext uri="{BB962C8B-B14F-4D97-AF65-F5344CB8AC3E}">
        <p14:creationId xmlns:p14="http://schemas.microsoft.com/office/powerpoint/2010/main" val="11404026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cký objekt 6">
            <a:extLst>
              <a:ext uri="{FF2B5EF4-FFF2-40B4-BE49-F238E27FC236}">
                <a16:creationId xmlns:a16="http://schemas.microsoft.com/office/drawing/2014/main" id="{7F005F39-F40F-D346-82E7-15471EBD534F}"/>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0" y="0"/>
            <a:ext cx="2111835" cy="1521065"/>
          </a:xfrm>
          <a:prstGeom prst="rect">
            <a:avLst/>
          </a:prstGeom>
        </p:spPr>
      </p:pic>
      <p:sp>
        <p:nvSpPr>
          <p:cNvPr id="18" name="Nadpis 17">
            <a:extLst>
              <a:ext uri="{FF2B5EF4-FFF2-40B4-BE49-F238E27FC236}">
                <a16:creationId xmlns:a16="http://schemas.microsoft.com/office/drawing/2014/main" id="{85D1CE5D-F808-2E45-8B02-BFE390F67473}"/>
              </a:ext>
            </a:extLst>
          </p:cNvPr>
          <p:cNvSpPr>
            <a:spLocks noGrp="1"/>
          </p:cNvSpPr>
          <p:nvPr>
            <p:ph type="title"/>
          </p:nvPr>
        </p:nvSpPr>
        <p:spPr>
          <a:xfrm>
            <a:off x="1042737" y="593558"/>
            <a:ext cx="10732168" cy="705854"/>
          </a:xfrm>
        </p:spPr>
        <p:txBody>
          <a:bodyPr anchor="t">
            <a:normAutofit/>
          </a:bodyPr>
          <a:lstStyle/>
          <a:p>
            <a:pPr algn="ctr"/>
            <a:r>
              <a:rPr lang="cs-CZ" sz="3200" b="1" dirty="0">
                <a:solidFill>
                  <a:schemeClr val="tx2"/>
                </a:solidFill>
                <a:latin typeface="Calibri" panose="020F0502020204030204" pitchFamily="34" charset="0"/>
                <a:ea typeface="Inter" panose="02000503000000020004" pitchFamily="2" charset="0"/>
                <a:cs typeface="Calibri" panose="020F0502020204030204" pitchFamily="34" charset="0"/>
              </a:rPr>
              <a:t>Program obnovy venkova Olomouckého kraje</a:t>
            </a:r>
          </a:p>
        </p:txBody>
      </p:sp>
      <p:sp>
        <p:nvSpPr>
          <p:cNvPr id="19" name="Zástupný obsah 18">
            <a:extLst>
              <a:ext uri="{FF2B5EF4-FFF2-40B4-BE49-F238E27FC236}">
                <a16:creationId xmlns:a16="http://schemas.microsoft.com/office/drawing/2014/main" id="{EAB38407-8379-8D4F-A618-E21007843527}"/>
              </a:ext>
            </a:extLst>
          </p:cNvPr>
          <p:cNvSpPr>
            <a:spLocks noGrp="1"/>
          </p:cNvSpPr>
          <p:nvPr>
            <p:ph idx="1"/>
          </p:nvPr>
        </p:nvSpPr>
        <p:spPr>
          <a:xfrm>
            <a:off x="838200" y="1521065"/>
            <a:ext cx="10515600" cy="5056938"/>
          </a:xfrm>
        </p:spPr>
        <p:txBody>
          <a:bodyPr>
            <a:normAutofit/>
          </a:bodyPr>
          <a:lstStyle/>
          <a:p>
            <a:pPr marL="0" lvl="0" indent="0" algn="just" fontAlgn="base">
              <a:lnSpc>
                <a:spcPct val="100000"/>
              </a:lnSpc>
              <a:spcBef>
                <a:spcPct val="0"/>
              </a:spcBef>
              <a:buClr>
                <a:srgbClr val="003366"/>
              </a:buClr>
              <a:buNone/>
              <a:defRPr/>
            </a:pPr>
            <a:r>
              <a:rPr lang="cs-CZ" sz="2000" b="1" dirty="0">
                <a:solidFill>
                  <a:srgbClr val="0070C0"/>
                </a:solidFill>
                <a:latin typeface="Arial" charset="0"/>
              </a:rPr>
              <a:t>01_01_03_Podpora přípravy projektové dokumentace</a:t>
            </a:r>
          </a:p>
          <a:p>
            <a:pPr marL="0" indent="0" algn="just" fontAlgn="base">
              <a:lnSpc>
                <a:spcPct val="100000"/>
              </a:lnSpc>
              <a:spcBef>
                <a:spcPct val="0"/>
              </a:spcBef>
              <a:buClr>
                <a:srgbClr val="003366"/>
              </a:buClr>
              <a:buNone/>
              <a:defRPr/>
            </a:pPr>
            <a:r>
              <a:rPr lang="cs-CZ" sz="2000" dirty="0">
                <a:solidFill>
                  <a:srgbClr val="0070C0"/>
                </a:solidFill>
                <a:latin typeface="Arial" charset="0"/>
              </a:rPr>
              <a:t>Kritéria hodnocení žádostí:</a:t>
            </a:r>
          </a:p>
          <a:p>
            <a:pPr marL="0" indent="0" algn="just" fontAlgn="base">
              <a:lnSpc>
                <a:spcPct val="100000"/>
              </a:lnSpc>
              <a:spcBef>
                <a:spcPct val="0"/>
              </a:spcBef>
              <a:buClr>
                <a:srgbClr val="003366"/>
              </a:buClr>
              <a:buNone/>
              <a:defRPr/>
            </a:pPr>
            <a:endParaRPr lang="cs-CZ" sz="2000" dirty="0">
              <a:solidFill>
                <a:srgbClr val="0070C0"/>
              </a:solidFill>
              <a:latin typeface="Arial" charset="0"/>
            </a:endParaRPr>
          </a:p>
          <a:p>
            <a:pPr marL="0" indent="0" algn="just" fontAlgn="base">
              <a:lnSpc>
                <a:spcPct val="100000"/>
              </a:lnSpc>
              <a:spcBef>
                <a:spcPct val="0"/>
              </a:spcBef>
              <a:buClr>
                <a:srgbClr val="003366"/>
              </a:buClr>
              <a:buNone/>
              <a:defRPr/>
            </a:pPr>
            <a:endParaRPr lang="cs-CZ" sz="2000" dirty="0">
              <a:solidFill>
                <a:srgbClr val="0070C0"/>
              </a:solidFill>
              <a:latin typeface="Arial" charset="0"/>
            </a:endParaRPr>
          </a:p>
          <a:p>
            <a:pPr marL="0" indent="0" algn="just" fontAlgn="base">
              <a:lnSpc>
                <a:spcPct val="100000"/>
              </a:lnSpc>
              <a:spcBef>
                <a:spcPct val="0"/>
              </a:spcBef>
              <a:buClr>
                <a:srgbClr val="003366"/>
              </a:buClr>
              <a:buNone/>
              <a:defRPr/>
            </a:pPr>
            <a:endParaRPr lang="cs-CZ" sz="2000" dirty="0">
              <a:solidFill>
                <a:srgbClr val="0070C0"/>
              </a:solidFill>
              <a:latin typeface="Arial" charset="0"/>
            </a:endParaRPr>
          </a:p>
          <a:p>
            <a:pPr algn="just" fontAlgn="base">
              <a:lnSpc>
                <a:spcPct val="100000"/>
              </a:lnSpc>
              <a:spcBef>
                <a:spcPct val="0"/>
              </a:spcBef>
              <a:buClr>
                <a:srgbClr val="003366"/>
              </a:buClr>
              <a:buFont typeface="Wingdings" panose="05000000000000000000" pitchFamily="2" charset="2"/>
              <a:buChar char="§"/>
              <a:defRPr/>
            </a:pPr>
            <a:endParaRPr lang="cs-CZ" sz="2000" dirty="0">
              <a:solidFill>
                <a:srgbClr val="0070C0"/>
              </a:solidFill>
              <a:latin typeface="Arial" charset="0"/>
            </a:endParaRPr>
          </a:p>
          <a:p>
            <a:pPr algn="just" fontAlgn="base">
              <a:lnSpc>
                <a:spcPct val="100000"/>
              </a:lnSpc>
              <a:spcBef>
                <a:spcPct val="0"/>
              </a:spcBef>
              <a:buClr>
                <a:srgbClr val="003366"/>
              </a:buClr>
              <a:buFont typeface="Wingdings" panose="05000000000000000000" pitchFamily="2" charset="2"/>
              <a:buChar char="§"/>
              <a:defRPr/>
            </a:pPr>
            <a:endParaRPr lang="cs-CZ" sz="2000" dirty="0">
              <a:solidFill>
                <a:srgbClr val="0070C0"/>
              </a:solidFill>
              <a:latin typeface="Arial" charset="0"/>
            </a:endParaRPr>
          </a:p>
          <a:p>
            <a:pPr algn="just" fontAlgn="base">
              <a:lnSpc>
                <a:spcPct val="100000"/>
              </a:lnSpc>
              <a:spcBef>
                <a:spcPct val="0"/>
              </a:spcBef>
              <a:buClr>
                <a:srgbClr val="003366"/>
              </a:buClr>
              <a:defRPr/>
            </a:pPr>
            <a:endParaRPr lang="cs-CZ" sz="2000" dirty="0">
              <a:solidFill>
                <a:srgbClr val="0070C0"/>
              </a:solidFill>
              <a:latin typeface="Arial" charset="0"/>
            </a:endParaRPr>
          </a:p>
          <a:p>
            <a:pPr marL="0" indent="0">
              <a:buNone/>
            </a:pPr>
            <a:endParaRPr lang="cs-CZ" sz="1400" dirty="0">
              <a:solidFill>
                <a:schemeClr val="tx2"/>
              </a:solidFill>
              <a:latin typeface="Inter" panose="02000503000000020004" pitchFamily="2" charset="0"/>
              <a:ea typeface="Inter" panose="02000503000000020004" pitchFamily="2" charset="0"/>
            </a:endParaRPr>
          </a:p>
        </p:txBody>
      </p:sp>
      <p:sp>
        <p:nvSpPr>
          <p:cNvPr id="6" name="Zástupný symbol pro číslo snímku 5">
            <a:extLst>
              <a:ext uri="{FF2B5EF4-FFF2-40B4-BE49-F238E27FC236}">
                <a16:creationId xmlns:a16="http://schemas.microsoft.com/office/drawing/2014/main" id="{8F97B5B9-D8B0-F645-A37F-C2085B5EC2FC}"/>
              </a:ext>
            </a:extLst>
          </p:cNvPr>
          <p:cNvSpPr>
            <a:spLocks noGrp="1"/>
          </p:cNvSpPr>
          <p:nvPr>
            <p:ph type="sldNum" sz="quarter" idx="12"/>
          </p:nvPr>
        </p:nvSpPr>
        <p:spPr/>
        <p:txBody>
          <a:bodyPr/>
          <a:lstStyle/>
          <a:p>
            <a:fld id="{F756C1FA-8DED-774F-A9BF-965BD70CC5BD}" type="slidenum">
              <a:rPr lang="cs-CZ" smtClean="0">
                <a:solidFill>
                  <a:schemeClr val="tx2"/>
                </a:solidFill>
              </a:rPr>
              <a:t>34</a:t>
            </a:fld>
            <a:endParaRPr lang="cs-CZ" dirty="0">
              <a:solidFill>
                <a:schemeClr val="tx2"/>
              </a:solidFill>
            </a:endParaRPr>
          </a:p>
        </p:txBody>
      </p:sp>
      <p:graphicFrame>
        <p:nvGraphicFramePr>
          <p:cNvPr id="4" name="Tabulka 3"/>
          <p:cNvGraphicFramePr>
            <a:graphicFrameLocks noGrp="1"/>
          </p:cNvGraphicFramePr>
          <p:nvPr>
            <p:extLst>
              <p:ext uri="{D42A27DB-BD31-4B8C-83A1-F6EECF244321}">
                <p14:modId xmlns:p14="http://schemas.microsoft.com/office/powerpoint/2010/main" val="2257255718"/>
              </p:ext>
            </p:extLst>
          </p:nvPr>
        </p:nvGraphicFramePr>
        <p:xfrm>
          <a:off x="2458193" y="2522175"/>
          <a:ext cx="6400800" cy="3114689"/>
        </p:xfrm>
        <a:graphic>
          <a:graphicData uri="http://schemas.openxmlformats.org/drawingml/2006/table">
            <a:tbl>
              <a:tblPr firstRow="1" firstCol="1" bandRow="1"/>
              <a:tblGrid>
                <a:gridCol w="1316591">
                  <a:extLst>
                    <a:ext uri="{9D8B030D-6E8A-4147-A177-3AD203B41FA5}">
                      <a16:colId xmlns:a16="http://schemas.microsoft.com/office/drawing/2014/main" val="69834823"/>
                    </a:ext>
                  </a:extLst>
                </a:gridCol>
                <a:gridCol w="2093745">
                  <a:extLst>
                    <a:ext uri="{9D8B030D-6E8A-4147-A177-3AD203B41FA5}">
                      <a16:colId xmlns:a16="http://schemas.microsoft.com/office/drawing/2014/main" val="3088829252"/>
                    </a:ext>
                  </a:extLst>
                </a:gridCol>
                <a:gridCol w="1495232">
                  <a:extLst>
                    <a:ext uri="{9D8B030D-6E8A-4147-A177-3AD203B41FA5}">
                      <a16:colId xmlns:a16="http://schemas.microsoft.com/office/drawing/2014/main" val="2416473229"/>
                    </a:ext>
                  </a:extLst>
                </a:gridCol>
                <a:gridCol w="1495232">
                  <a:extLst>
                    <a:ext uri="{9D8B030D-6E8A-4147-A177-3AD203B41FA5}">
                      <a16:colId xmlns:a16="http://schemas.microsoft.com/office/drawing/2014/main" val="1569452113"/>
                    </a:ext>
                  </a:extLst>
                </a:gridCol>
              </a:tblGrid>
              <a:tr h="928870">
                <a:tc>
                  <a:txBody>
                    <a:bodyPr/>
                    <a:lstStyle/>
                    <a:p>
                      <a:pPr marL="540385" indent="-540385" algn="ctr">
                        <a:spcBef>
                          <a:spcPts val="600"/>
                        </a:spcBef>
                        <a:spcAft>
                          <a:spcPts val="600"/>
                        </a:spcAft>
                      </a:pPr>
                      <a:r>
                        <a:rPr lang="cs-CZ" sz="1200" b="1">
                          <a:effectLst/>
                          <a:latin typeface="Arial" panose="020B0604020202020204" pitchFamily="34" charset="0"/>
                          <a:ea typeface="Calibri" panose="020F0502020204030204" pitchFamily="34" charset="0"/>
                          <a:cs typeface="Times New Roman" panose="02020603050405020304" pitchFamily="18" charset="0"/>
                        </a:rPr>
                        <a:t>NÁZEV</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p>
                      <a:pPr marL="540385" indent="-540385" algn="ctr">
                        <a:spcBef>
                          <a:spcPts val="600"/>
                        </a:spcBef>
                        <a:spcAft>
                          <a:spcPts val="600"/>
                        </a:spcAft>
                      </a:pPr>
                      <a:r>
                        <a:rPr lang="cs-CZ" sz="1200" b="1">
                          <a:effectLst/>
                          <a:latin typeface="Arial" panose="020B0604020202020204" pitchFamily="34" charset="0"/>
                          <a:ea typeface="Calibri" panose="020F0502020204030204" pitchFamily="34" charset="0"/>
                          <a:cs typeface="Times New Roman" panose="02020603050405020304" pitchFamily="18" charset="0"/>
                        </a:rPr>
                        <a:t>HODNOCENÍ</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540385" indent="-540385" algn="ctr">
                        <a:spcBef>
                          <a:spcPts val="600"/>
                        </a:spcBef>
                        <a:spcAft>
                          <a:spcPts val="600"/>
                        </a:spcAft>
                      </a:pPr>
                      <a:r>
                        <a:rPr lang="cs-CZ" sz="1200" b="1">
                          <a:effectLst/>
                          <a:latin typeface="Arial" panose="020B0604020202020204" pitchFamily="34" charset="0"/>
                          <a:ea typeface="Calibri" panose="020F0502020204030204" pitchFamily="34" charset="0"/>
                          <a:cs typeface="Times New Roman" panose="02020603050405020304" pitchFamily="18" charset="0"/>
                        </a:rPr>
                        <a:t>HODNOTITEL</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20320" indent="-540385" algn="ctr">
                        <a:spcBef>
                          <a:spcPts val="600"/>
                        </a:spcBef>
                        <a:spcAft>
                          <a:spcPts val="600"/>
                        </a:spcAft>
                      </a:pPr>
                      <a:r>
                        <a:rPr lang="cs-CZ" sz="1200" b="1">
                          <a:effectLst/>
                          <a:latin typeface="Arial" panose="020B0604020202020204" pitchFamily="34" charset="0"/>
                          <a:ea typeface="Calibri" panose="020F0502020204030204" pitchFamily="34" charset="0"/>
                          <a:cs typeface="Times New Roman" panose="02020603050405020304" pitchFamily="18" charset="0"/>
                        </a:rPr>
                        <a:t>POČET </a:t>
                      </a:r>
                      <a:r>
                        <a:rPr lang="cs-CZ" sz="1200" b="1" cap="all">
                          <a:effectLst/>
                          <a:latin typeface="Arial" panose="020B0604020202020204" pitchFamily="34" charset="0"/>
                          <a:ea typeface="Calibri" panose="020F0502020204030204" pitchFamily="34" charset="0"/>
                          <a:cs typeface="Times New Roman" panose="02020603050405020304" pitchFamily="18" charset="0"/>
                        </a:rPr>
                        <a:t>KRITÉRIí</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125730" indent="-540385" algn="ctr">
                        <a:spcAft>
                          <a:spcPts val="0"/>
                        </a:spcAft>
                      </a:pPr>
                      <a:r>
                        <a:rPr lang="cs-CZ" sz="1100" b="1" dirty="0">
                          <a:effectLst/>
                          <a:latin typeface="Arial" panose="020B0604020202020204" pitchFamily="34" charset="0"/>
                          <a:ea typeface="Calibri" panose="020F0502020204030204" pitchFamily="34" charset="0"/>
                          <a:cs typeface="Times New Roman" panose="02020603050405020304" pitchFamily="18" charset="0"/>
                        </a:rPr>
                        <a:t>MAXIMÁLNÍ</a:t>
                      </a:r>
                      <a:endParaRPr lang="cs-CZ" sz="1100" dirty="0">
                        <a:effectLst/>
                        <a:latin typeface="Calibri" panose="020F0502020204030204" pitchFamily="34" charset="0"/>
                        <a:ea typeface="Calibri" panose="020F0502020204030204" pitchFamily="34" charset="0"/>
                        <a:cs typeface="Times New Roman" panose="02020603050405020304" pitchFamily="18" charset="0"/>
                      </a:endParaRPr>
                    </a:p>
                    <a:p>
                      <a:pPr marL="125730" indent="-540385" algn="ctr">
                        <a:spcAft>
                          <a:spcPts val="0"/>
                        </a:spcAft>
                      </a:pPr>
                      <a:r>
                        <a:rPr lang="cs-CZ" sz="1100" b="1" dirty="0">
                          <a:effectLst/>
                          <a:latin typeface="Arial" panose="020B0604020202020204" pitchFamily="34" charset="0"/>
                          <a:ea typeface="Calibri" panose="020F0502020204030204" pitchFamily="34" charset="0"/>
                          <a:cs typeface="Times New Roman" panose="02020603050405020304" pitchFamily="18" charset="0"/>
                        </a:rPr>
                        <a:t>POČET PŘIDĚLENÝCH BODŮ</a:t>
                      </a:r>
                      <a:endParaRPr lang="cs-CZ"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extLst>
                  <a:ext uri="{0D108BD9-81ED-4DB2-BD59-A6C34878D82A}">
                    <a16:rowId xmlns:a16="http://schemas.microsoft.com/office/drawing/2014/main" val="2836858000"/>
                  </a:ext>
                </a:extLst>
              </a:tr>
              <a:tr h="717763">
                <a:tc>
                  <a:txBody>
                    <a:bodyPr/>
                    <a:lstStyle/>
                    <a:p>
                      <a:pPr marL="111760" indent="-540385" algn="just">
                        <a:spcBef>
                          <a:spcPts val="600"/>
                        </a:spcBef>
                        <a:spcAft>
                          <a:spcPts val="600"/>
                        </a:spcAft>
                      </a:pPr>
                      <a:r>
                        <a:rPr lang="cs-CZ" sz="1200" dirty="0">
                          <a:effectLst/>
                          <a:latin typeface="Arial" panose="020B0604020202020204" pitchFamily="34" charset="0"/>
                          <a:ea typeface="Calibri" panose="020F0502020204030204" pitchFamily="34" charset="0"/>
                          <a:cs typeface="Times New Roman" panose="02020603050405020304" pitchFamily="18" charset="0"/>
                        </a:rPr>
                        <a:t>Hodnotící kritéria A</a:t>
                      </a:r>
                      <a:endParaRPr lang="cs-CZ"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11760" indent="-540385" algn="just">
                        <a:spcBef>
                          <a:spcPts val="600"/>
                        </a:spcBef>
                        <a:spcAft>
                          <a:spcPts val="600"/>
                        </a:spcAft>
                      </a:pPr>
                      <a:r>
                        <a:rPr lang="cs-CZ" sz="1200" dirty="0">
                          <a:effectLst/>
                          <a:latin typeface="Arial" panose="020B0604020202020204" pitchFamily="34" charset="0"/>
                          <a:ea typeface="Calibri" panose="020F0502020204030204" pitchFamily="34" charset="0"/>
                          <a:cs typeface="Times New Roman" panose="02020603050405020304" pitchFamily="18" charset="0"/>
                        </a:rPr>
                        <a:t>Administrátor </a:t>
                      </a:r>
                    </a:p>
                    <a:p>
                      <a:pPr marL="111760" indent="-540385" algn="just">
                        <a:spcBef>
                          <a:spcPts val="0"/>
                        </a:spcBef>
                        <a:spcAft>
                          <a:spcPts val="600"/>
                        </a:spcAft>
                      </a:pPr>
                      <a:r>
                        <a:rPr lang="cs-CZ" sz="1200" dirty="0">
                          <a:effectLst/>
                          <a:latin typeface="Arial" panose="020B0604020202020204" pitchFamily="34" charset="0"/>
                          <a:ea typeface="Calibri" panose="020F0502020204030204" pitchFamily="34" charset="0"/>
                          <a:cs typeface="Times New Roman" panose="02020603050405020304" pitchFamily="18" charset="0"/>
                        </a:rPr>
                        <a:t>(automatické hodnocení)</a:t>
                      </a:r>
                      <a:endParaRPr lang="cs-CZ"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40385" indent="-540385" algn="ctr">
                        <a:spcAft>
                          <a:spcPts val="0"/>
                        </a:spcAft>
                      </a:pPr>
                      <a:r>
                        <a:rPr lang="cs-CZ" sz="1200" dirty="0">
                          <a:effectLst/>
                          <a:latin typeface="Arial" panose="020B0604020202020204" pitchFamily="34" charset="0"/>
                          <a:ea typeface="Calibri" panose="020F0502020204030204" pitchFamily="34" charset="0"/>
                          <a:cs typeface="Times New Roman" panose="02020603050405020304" pitchFamily="18" charset="0"/>
                        </a:rPr>
                        <a:t>2 </a:t>
                      </a:r>
                      <a:endParaRPr lang="cs-CZ"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40385" indent="-540385" algn="ctr">
                        <a:spcAft>
                          <a:spcPts val="0"/>
                        </a:spcAft>
                      </a:pPr>
                      <a:r>
                        <a:rPr lang="cs-CZ" sz="1200" dirty="0">
                          <a:effectLst/>
                          <a:latin typeface="Arial" panose="020B0604020202020204" pitchFamily="34" charset="0"/>
                          <a:ea typeface="Calibri" panose="020F0502020204030204" pitchFamily="34" charset="0"/>
                          <a:cs typeface="Times New Roman" panose="02020603050405020304" pitchFamily="18" charset="0"/>
                        </a:rPr>
                        <a:t>40</a:t>
                      </a:r>
                      <a:endParaRPr lang="cs-CZ"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15245212"/>
                  </a:ext>
                </a:extLst>
              </a:tr>
              <a:tr h="690816">
                <a:tc>
                  <a:txBody>
                    <a:bodyPr/>
                    <a:lstStyle/>
                    <a:p>
                      <a:pPr marL="111760" indent="-540385" algn="just">
                        <a:spcBef>
                          <a:spcPts val="600"/>
                        </a:spcBef>
                        <a:spcAft>
                          <a:spcPts val="600"/>
                        </a:spcAft>
                      </a:pPr>
                      <a:r>
                        <a:rPr lang="cs-CZ" sz="1200" dirty="0">
                          <a:effectLst/>
                          <a:latin typeface="Arial" panose="020B0604020202020204" pitchFamily="34" charset="0"/>
                          <a:ea typeface="Calibri" panose="020F0502020204030204" pitchFamily="34" charset="0"/>
                          <a:cs typeface="Times New Roman" panose="02020603050405020304" pitchFamily="18" charset="0"/>
                        </a:rPr>
                        <a:t>Hodnotící kritéria B</a:t>
                      </a:r>
                      <a:endParaRPr lang="cs-CZ"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11760" indent="-540385" algn="l">
                        <a:spcBef>
                          <a:spcPts val="600"/>
                        </a:spcBef>
                        <a:spcAft>
                          <a:spcPts val="600"/>
                        </a:spcAft>
                      </a:pPr>
                      <a:r>
                        <a:rPr lang="cs-CZ" sz="1200">
                          <a:effectLst/>
                          <a:latin typeface="Arial" panose="020B0604020202020204" pitchFamily="34" charset="0"/>
                          <a:ea typeface="Calibri" panose="020F0502020204030204" pitchFamily="34" charset="0"/>
                          <a:cs typeface="Times New Roman" panose="02020603050405020304" pitchFamily="18" charset="0"/>
                        </a:rPr>
                        <a:t> Poradní orgán ROK</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40385" indent="-540385" algn="ctr">
                        <a:spcAft>
                          <a:spcPts val="0"/>
                        </a:spcAft>
                      </a:pPr>
                      <a:r>
                        <a:rPr lang="cs-CZ" sz="1200">
                          <a:effectLst/>
                          <a:latin typeface="Arial" panose="020B0604020202020204" pitchFamily="34" charset="0"/>
                          <a:ea typeface="Calibri" panose="020F0502020204030204" pitchFamily="34" charset="0"/>
                          <a:cs typeface="Times New Roman" panose="02020603050405020304" pitchFamily="18" charset="0"/>
                        </a:rPr>
                        <a:t>3</a:t>
                      </a:r>
                      <a:r>
                        <a:rPr lang="cs-CZ" sz="1200" strike="sngStrike">
                          <a:effectLst/>
                          <a:latin typeface="Arial" panose="020B0604020202020204" pitchFamily="34" charset="0"/>
                          <a:ea typeface="Calibri" panose="020F0502020204030204" pitchFamily="34" charset="0"/>
                          <a:cs typeface="Times New Roman" panose="02020603050405020304" pitchFamily="18" charset="0"/>
                        </a:rPr>
                        <a:t> </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40385" indent="-540385" algn="ctr">
                        <a:spcAft>
                          <a:spcPts val="0"/>
                        </a:spcAft>
                      </a:pPr>
                      <a:r>
                        <a:rPr lang="cs-CZ" sz="1200" dirty="0">
                          <a:effectLst/>
                          <a:latin typeface="Arial" panose="020B0604020202020204" pitchFamily="34" charset="0"/>
                          <a:ea typeface="Calibri" panose="020F0502020204030204" pitchFamily="34" charset="0"/>
                          <a:cs typeface="Times New Roman" panose="02020603050405020304" pitchFamily="18" charset="0"/>
                        </a:rPr>
                        <a:t>40</a:t>
                      </a:r>
                      <a:endParaRPr lang="cs-CZ"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89931291"/>
                  </a:ext>
                </a:extLst>
              </a:tr>
              <a:tr h="0">
                <a:tc>
                  <a:txBody>
                    <a:bodyPr/>
                    <a:lstStyle/>
                    <a:p>
                      <a:pPr marL="111760" indent="-540385" algn="just">
                        <a:spcBef>
                          <a:spcPts val="600"/>
                        </a:spcBef>
                        <a:spcAft>
                          <a:spcPts val="600"/>
                        </a:spcAft>
                      </a:pPr>
                      <a:r>
                        <a:rPr lang="cs-CZ" sz="1200" dirty="0">
                          <a:effectLst/>
                          <a:latin typeface="Arial" panose="020B0604020202020204" pitchFamily="34" charset="0"/>
                          <a:ea typeface="Calibri" panose="020F0502020204030204" pitchFamily="34" charset="0"/>
                          <a:cs typeface="Times New Roman" panose="02020603050405020304" pitchFamily="18" charset="0"/>
                        </a:rPr>
                        <a:t>Hodnotící kritéria C</a:t>
                      </a:r>
                      <a:endParaRPr lang="cs-CZ"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11760" indent="-540385" algn="l">
                        <a:spcBef>
                          <a:spcPts val="0"/>
                        </a:spcBef>
                        <a:spcAft>
                          <a:spcPts val="0"/>
                        </a:spcAft>
                      </a:pPr>
                      <a:r>
                        <a:rPr lang="cs-CZ" sz="1200" dirty="0">
                          <a:effectLst/>
                          <a:latin typeface="Arial" panose="020B0604020202020204" pitchFamily="34" charset="0"/>
                          <a:ea typeface="Calibri" panose="020F0502020204030204" pitchFamily="34" charset="0"/>
                          <a:cs typeface="Times New Roman" panose="02020603050405020304" pitchFamily="18" charset="0"/>
                        </a:rPr>
                        <a:t>Rada Olomouckého kraje</a:t>
                      </a:r>
                    </a:p>
                    <a:p>
                      <a:pPr marL="111760" indent="-540385" algn="l">
                        <a:spcBef>
                          <a:spcPts val="600"/>
                        </a:spcBef>
                        <a:spcAft>
                          <a:spcPts val="1800"/>
                        </a:spcAft>
                      </a:pPr>
                      <a:r>
                        <a:rPr lang="cs-CZ" sz="1200" dirty="0">
                          <a:effectLst/>
                          <a:latin typeface="Arial" panose="020B0604020202020204" pitchFamily="34" charset="0"/>
                          <a:ea typeface="Calibri" panose="020F0502020204030204" pitchFamily="34" charset="0"/>
                          <a:cs typeface="Times New Roman" panose="02020603050405020304" pitchFamily="18" charset="0"/>
                        </a:rPr>
                        <a:t>(ROK)</a:t>
                      </a:r>
                      <a:endParaRPr lang="cs-CZ"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40385" indent="-540385" algn="ctr">
                        <a:spcAft>
                          <a:spcPts val="0"/>
                        </a:spcAft>
                      </a:pPr>
                      <a:r>
                        <a:rPr lang="cs-CZ" sz="1200" dirty="0">
                          <a:effectLst/>
                          <a:latin typeface="Arial" panose="020B0604020202020204" pitchFamily="34" charset="0"/>
                          <a:ea typeface="Calibri" panose="020F0502020204030204" pitchFamily="34" charset="0"/>
                          <a:cs typeface="Times New Roman" panose="02020603050405020304" pitchFamily="18" charset="0"/>
                        </a:rPr>
                        <a:t>2 </a:t>
                      </a:r>
                      <a:endParaRPr lang="cs-CZ"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40385" indent="-540385" algn="ctr">
                        <a:spcBef>
                          <a:spcPts val="600"/>
                        </a:spcBef>
                        <a:spcAft>
                          <a:spcPts val="600"/>
                        </a:spcAft>
                      </a:pPr>
                      <a:endParaRPr lang="cs-CZ" sz="1200" dirty="0">
                        <a:effectLst/>
                        <a:latin typeface="Arial" panose="020B0604020202020204" pitchFamily="34" charset="0"/>
                        <a:ea typeface="Calibri" panose="020F0502020204030204" pitchFamily="34" charset="0"/>
                        <a:cs typeface="Times New Roman" panose="02020603050405020304" pitchFamily="18" charset="0"/>
                      </a:endParaRPr>
                    </a:p>
                    <a:p>
                      <a:pPr marL="540385" indent="-540385" algn="ctr">
                        <a:spcBef>
                          <a:spcPts val="600"/>
                        </a:spcBef>
                        <a:spcAft>
                          <a:spcPts val="0"/>
                        </a:spcAft>
                      </a:pPr>
                      <a:r>
                        <a:rPr lang="cs-CZ" sz="1200" dirty="0">
                          <a:effectLst/>
                          <a:latin typeface="Arial" panose="020B0604020202020204" pitchFamily="34" charset="0"/>
                          <a:ea typeface="Calibri" panose="020F0502020204030204" pitchFamily="34" charset="0"/>
                          <a:cs typeface="Times New Roman" panose="02020603050405020304" pitchFamily="18" charset="0"/>
                        </a:rPr>
                        <a:t>20</a:t>
                      </a:r>
                      <a:endParaRPr lang="cs-CZ" sz="1100" dirty="0">
                        <a:effectLst/>
                        <a:latin typeface="Calibri" panose="020F0502020204030204" pitchFamily="34" charset="0"/>
                        <a:ea typeface="Calibri" panose="020F0502020204030204" pitchFamily="34" charset="0"/>
                        <a:cs typeface="Times New Roman" panose="02020603050405020304" pitchFamily="18" charset="0"/>
                      </a:endParaRPr>
                    </a:p>
                    <a:p>
                      <a:pPr marL="540385" indent="-540385" algn="ctr">
                        <a:spcBef>
                          <a:spcPts val="600"/>
                        </a:spcBef>
                        <a:spcAft>
                          <a:spcPts val="600"/>
                        </a:spcAft>
                      </a:pPr>
                      <a:r>
                        <a:rPr lang="cs-CZ" sz="1200" dirty="0">
                          <a:effectLst/>
                          <a:latin typeface="Arial" panose="020B0604020202020204" pitchFamily="34" charset="0"/>
                          <a:ea typeface="Calibri" panose="020F0502020204030204" pitchFamily="34" charset="0"/>
                          <a:cs typeface="Times New Roman" panose="02020603050405020304" pitchFamily="18" charset="0"/>
                        </a:rPr>
                        <a:t> </a:t>
                      </a:r>
                      <a:endParaRPr lang="cs-CZ"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64562119"/>
                  </a:ext>
                </a:extLst>
              </a:tr>
            </a:tbl>
          </a:graphicData>
        </a:graphic>
      </p:graphicFrame>
    </p:spTree>
    <p:extLst>
      <p:ext uri="{BB962C8B-B14F-4D97-AF65-F5344CB8AC3E}">
        <p14:creationId xmlns:p14="http://schemas.microsoft.com/office/powerpoint/2010/main" val="27357786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cký objekt 6">
            <a:extLst>
              <a:ext uri="{FF2B5EF4-FFF2-40B4-BE49-F238E27FC236}">
                <a16:creationId xmlns:a16="http://schemas.microsoft.com/office/drawing/2014/main" id="{7F005F39-F40F-D346-82E7-15471EBD534F}"/>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0" y="0"/>
            <a:ext cx="2111835" cy="1521065"/>
          </a:xfrm>
          <a:prstGeom prst="rect">
            <a:avLst/>
          </a:prstGeom>
        </p:spPr>
      </p:pic>
      <p:sp>
        <p:nvSpPr>
          <p:cNvPr id="18" name="Nadpis 17">
            <a:extLst>
              <a:ext uri="{FF2B5EF4-FFF2-40B4-BE49-F238E27FC236}">
                <a16:creationId xmlns:a16="http://schemas.microsoft.com/office/drawing/2014/main" id="{85D1CE5D-F808-2E45-8B02-BFE390F67473}"/>
              </a:ext>
            </a:extLst>
          </p:cNvPr>
          <p:cNvSpPr>
            <a:spLocks noGrp="1"/>
          </p:cNvSpPr>
          <p:nvPr>
            <p:ph type="title"/>
          </p:nvPr>
        </p:nvSpPr>
        <p:spPr>
          <a:xfrm>
            <a:off x="1042737" y="593558"/>
            <a:ext cx="10732168" cy="705854"/>
          </a:xfrm>
        </p:spPr>
        <p:txBody>
          <a:bodyPr anchor="t">
            <a:normAutofit/>
          </a:bodyPr>
          <a:lstStyle/>
          <a:p>
            <a:pPr algn="ctr"/>
            <a:r>
              <a:rPr lang="cs-CZ" sz="3200" b="1" dirty="0">
                <a:solidFill>
                  <a:schemeClr val="tx2"/>
                </a:solidFill>
                <a:latin typeface="Calibri" panose="020F0502020204030204" pitchFamily="34" charset="0"/>
                <a:ea typeface="Inter" panose="02000503000000020004" pitchFamily="2" charset="0"/>
                <a:cs typeface="Calibri" panose="020F0502020204030204" pitchFamily="34" charset="0"/>
              </a:rPr>
              <a:t>Program obnovy venkova Olomouckého kraje</a:t>
            </a:r>
          </a:p>
        </p:txBody>
      </p:sp>
      <p:sp>
        <p:nvSpPr>
          <p:cNvPr id="19" name="Zástupný obsah 18">
            <a:extLst>
              <a:ext uri="{FF2B5EF4-FFF2-40B4-BE49-F238E27FC236}">
                <a16:creationId xmlns:a16="http://schemas.microsoft.com/office/drawing/2014/main" id="{EAB38407-8379-8D4F-A618-E21007843527}"/>
              </a:ext>
            </a:extLst>
          </p:cNvPr>
          <p:cNvSpPr>
            <a:spLocks noGrp="1"/>
          </p:cNvSpPr>
          <p:nvPr>
            <p:ph idx="1"/>
          </p:nvPr>
        </p:nvSpPr>
        <p:spPr>
          <a:xfrm>
            <a:off x="838200" y="1521065"/>
            <a:ext cx="10515600" cy="5056938"/>
          </a:xfrm>
        </p:spPr>
        <p:txBody>
          <a:bodyPr>
            <a:normAutofit/>
          </a:bodyPr>
          <a:lstStyle/>
          <a:p>
            <a:pPr marL="0" lvl="0" indent="0" algn="just" fontAlgn="base">
              <a:lnSpc>
                <a:spcPct val="100000"/>
              </a:lnSpc>
              <a:spcBef>
                <a:spcPct val="0"/>
              </a:spcBef>
              <a:buClr>
                <a:srgbClr val="003366"/>
              </a:buClr>
              <a:buNone/>
              <a:defRPr/>
            </a:pPr>
            <a:r>
              <a:rPr lang="cs-CZ" sz="2000" b="1" dirty="0">
                <a:solidFill>
                  <a:srgbClr val="0070C0"/>
                </a:solidFill>
                <a:latin typeface="Arial" charset="0"/>
              </a:rPr>
              <a:t>01_01_03_Podpora přípravy projektové dokumentace</a:t>
            </a:r>
          </a:p>
          <a:p>
            <a:pPr marL="0" indent="0" algn="just" fontAlgn="base">
              <a:lnSpc>
                <a:spcPct val="100000"/>
              </a:lnSpc>
              <a:spcBef>
                <a:spcPct val="0"/>
              </a:spcBef>
              <a:buClr>
                <a:srgbClr val="003366"/>
              </a:buClr>
              <a:buNone/>
              <a:defRPr/>
            </a:pPr>
            <a:r>
              <a:rPr lang="cs-CZ" sz="2000" dirty="0">
                <a:solidFill>
                  <a:srgbClr val="0070C0"/>
                </a:solidFill>
                <a:latin typeface="Arial" charset="0"/>
              </a:rPr>
              <a:t>Kritéria hodnocení žádostí:</a:t>
            </a:r>
          </a:p>
          <a:p>
            <a:pPr marL="0" indent="0" algn="just" fontAlgn="base">
              <a:lnSpc>
                <a:spcPct val="100000"/>
              </a:lnSpc>
              <a:spcBef>
                <a:spcPct val="0"/>
              </a:spcBef>
              <a:buClr>
                <a:srgbClr val="003366"/>
              </a:buClr>
              <a:buNone/>
              <a:defRPr/>
            </a:pPr>
            <a:r>
              <a:rPr lang="cs-CZ" sz="2000" dirty="0">
                <a:solidFill>
                  <a:srgbClr val="0070C0"/>
                </a:solidFill>
                <a:latin typeface="Arial" charset="0"/>
              </a:rPr>
              <a:t>         </a:t>
            </a:r>
          </a:p>
          <a:p>
            <a:pPr marL="0" indent="0" algn="just" fontAlgn="base">
              <a:lnSpc>
                <a:spcPct val="100000"/>
              </a:lnSpc>
              <a:spcBef>
                <a:spcPct val="0"/>
              </a:spcBef>
              <a:buClr>
                <a:srgbClr val="003366"/>
              </a:buClr>
              <a:buNone/>
              <a:defRPr/>
            </a:pPr>
            <a:endParaRPr lang="cs-CZ" sz="2000" dirty="0">
              <a:solidFill>
                <a:srgbClr val="0070C0"/>
              </a:solidFill>
              <a:latin typeface="Arial" charset="0"/>
            </a:endParaRPr>
          </a:p>
          <a:p>
            <a:pPr marL="0" indent="0" algn="just" fontAlgn="base">
              <a:lnSpc>
                <a:spcPct val="100000"/>
              </a:lnSpc>
              <a:spcBef>
                <a:spcPct val="0"/>
              </a:spcBef>
              <a:buClr>
                <a:srgbClr val="003366"/>
              </a:buClr>
              <a:buNone/>
              <a:defRPr/>
            </a:pPr>
            <a:endParaRPr lang="cs-CZ" sz="2000" dirty="0">
              <a:solidFill>
                <a:srgbClr val="0070C0"/>
              </a:solidFill>
              <a:latin typeface="Arial" charset="0"/>
            </a:endParaRPr>
          </a:p>
          <a:p>
            <a:pPr marL="0" indent="0" algn="just" fontAlgn="base">
              <a:lnSpc>
                <a:spcPct val="100000"/>
              </a:lnSpc>
              <a:spcBef>
                <a:spcPct val="0"/>
              </a:spcBef>
              <a:buClr>
                <a:srgbClr val="003366"/>
              </a:buClr>
              <a:buNone/>
              <a:defRPr/>
            </a:pPr>
            <a:endParaRPr lang="cs-CZ" sz="2000" dirty="0">
              <a:solidFill>
                <a:srgbClr val="0070C0"/>
              </a:solidFill>
              <a:latin typeface="Arial" charset="0"/>
            </a:endParaRPr>
          </a:p>
          <a:p>
            <a:pPr marL="0" indent="0" algn="just" fontAlgn="base">
              <a:lnSpc>
                <a:spcPct val="100000"/>
              </a:lnSpc>
              <a:spcBef>
                <a:spcPct val="0"/>
              </a:spcBef>
              <a:buClr>
                <a:srgbClr val="003366"/>
              </a:buClr>
              <a:buNone/>
              <a:defRPr/>
            </a:pPr>
            <a:endParaRPr lang="cs-CZ" sz="2000" dirty="0">
              <a:solidFill>
                <a:srgbClr val="0070C0"/>
              </a:solidFill>
              <a:latin typeface="Arial" charset="0"/>
            </a:endParaRPr>
          </a:p>
          <a:p>
            <a:pPr algn="just" fontAlgn="base">
              <a:lnSpc>
                <a:spcPct val="100000"/>
              </a:lnSpc>
              <a:spcBef>
                <a:spcPct val="0"/>
              </a:spcBef>
              <a:buClr>
                <a:srgbClr val="003366"/>
              </a:buClr>
              <a:buFont typeface="Wingdings" panose="05000000000000000000" pitchFamily="2" charset="2"/>
              <a:buChar char="§"/>
              <a:defRPr/>
            </a:pPr>
            <a:endParaRPr lang="cs-CZ" sz="2000" dirty="0">
              <a:solidFill>
                <a:srgbClr val="0070C0"/>
              </a:solidFill>
              <a:latin typeface="Arial" charset="0"/>
            </a:endParaRPr>
          </a:p>
          <a:p>
            <a:pPr algn="just" fontAlgn="base">
              <a:lnSpc>
                <a:spcPct val="100000"/>
              </a:lnSpc>
              <a:spcBef>
                <a:spcPct val="0"/>
              </a:spcBef>
              <a:buClr>
                <a:srgbClr val="003366"/>
              </a:buClr>
              <a:buFont typeface="Wingdings" panose="05000000000000000000" pitchFamily="2" charset="2"/>
              <a:buChar char="§"/>
              <a:defRPr/>
            </a:pPr>
            <a:endParaRPr lang="cs-CZ" sz="2000" dirty="0">
              <a:solidFill>
                <a:srgbClr val="0070C0"/>
              </a:solidFill>
              <a:latin typeface="Arial" charset="0"/>
            </a:endParaRPr>
          </a:p>
          <a:p>
            <a:pPr algn="just" fontAlgn="base">
              <a:lnSpc>
                <a:spcPct val="100000"/>
              </a:lnSpc>
              <a:spcBef>
                <a:spcPct val="0"/>
              </a:spcBef>
              <a:buClr>
                <a:srgbClr val="003366"/>
              </a:buClr>
              <a:defRPr/>
            </a:pPr>
            <a:endParaRPr lang="cs-CZ" sz="2000" dirty="0">
              <a:solidFill>
                <a:srgbClr val="0070C0"/>
              </a:solidFill>
              <a:latin typeface="Arial" charset="0"/>
            </a:endParaRPr>
          </a:p>
          <a:p>
            <a:pPr marL="0" indent="0">
              <a:buNone/>
            </a:pPr>
            <a:endParaRPr lang="cs-CZ" sz="1400" dirty="0">
              <a:solidFill>
                <a:schemeClr val="tx2"/>
              </a:solidFill>
              <a:latin typeface="Inter" panose="02000503000000020004" pitchFamily="2" charset="0"/>
              <a:ea typeface="Inter" panose="02000503000000020004" pitchFamily="2" charset="0"/>
            </a:endParaRPr>
          </a:p>
        </p:txBody>
      </p:sp>
      <p:sp>
        <p:nvSpPr>
          <p:cNvPr id="6" name="Zástupný symbol pro číslo snímku 5">
            <a:extLst>
              <a:ext uri="{FF2B5EF4-FFF2-40B4-BE49-F238E27FC236}">
                <a16:creationId xmlns:a16="http://schemas.microsoft.com/office/drawing/2014/main" id="{8F97B5B9-D8B0-F645-A37F-C2085B5EC2FC}"/>
              </a:ext>
            </a:extLst>
          </p:cNvPr>
          <p:cNvSpPr>
            <a:spLocks noGrp="1"/>
          </p:cNvSpPr>
          <p:nvPr>
            <p:ph type="sldNum" sz="quarter" idx="12"/>
          </p:nvPr>
        </p:nvSpPr>
        <p:spPr/>
        <p:txBody>
          <a:bodyPr/>
          <a:lstStyle/>
          <a:p>
            <a:fld id="{F756C1FA-8DED-774F-A9BF-965BD70CC5BD}" type="slidenum">
              <a:rPr lang="cs-CZ" smtClean="0">
                <a:solidFill>
                  <a:schemeClr val="tx2"/>
                </a:solidFill>
              </a:rPr>
              <a:t>35</a:t>
            </a:fld>
            <a:endParaRPr lang="cs-CZ" dirty="0">
              <a:solidFill>
                <a:schemeClr val="tx2"/>
              </a:solidFill>
            </a:endParaRPr>
          </a:p>
        </p:txBody>
      </p:sp>
      <p:graphicFrame>
        <p:nvGraphicFramePr>
          <p:cNvPr id="10" name="Tabulka 9">
            <a:extLst>
              <a:ext uri="{FF2B5EF4-FFF2-40B4-BE49-F238E27FC236}">
                <a16:creationId xmlns:a16="http://schemas.microsoft.com/office/drawing/2014/main" id="{077C963F-892E-CA54-2405-8DDEAD814FA0}"/>
              </a:ext>
            </a:extLst>
          </p:cNvPr>
          <p:cNvGraphicFramePr>
            <a:graphicFrameLocks noGrp="1"/>
          </p:cNvGraphicFramePr>
          <p:nvPr>
            <p:extLst>
              <p:ext uri="{D42A27DB-BD31-4B8C-83A1-F6EECF244321}">
                <p14:modId xmlns:p14="http://schemas.microsoft.com/office/powerpoint/2010/main" val="2475849249"/>
              </p:ext>
            </p:extLst>
          </p:nvPr>
        </p:nvGraphicFramePr>
        <p:xfrm>
          <a:off x="2090059" y="2268537"/>
          <a:ext cx="7754585" cy="3866160"/>
        </p:xfrm>
        <a:graphic>
          <a:graphicData uri="http://schemas.openxmlformats.org/drawingml/2006/table">
            <a:tbl>
              <a:tblPr firstRow="1" firstCol="1" bandRow="1">
                <a:tableStyleId>{5C22544A-7EE6-4342-B048-85BDC9FD1C3A}</a:tableStyleId>
              </a:tblPr>
              <a:tblGrid>
                <a:gridCol w="1163780">
                  <a:extLst>
                    <a:ext uri="{9D8B030D-6E8A-4147-A177-3AD203B41FA5}">
                      <a16:colId xmlns:a16="http://schemas.microsoft.com/office/drawing/2014/main" val="860251862"/>
                    </a:ext>
                  </a:extLst>
                </a:gridCol>
                <a:gridCol w="4612219">
                  <a:extLst>
                    <a:ext uri="{9D8B030D-6E8A-4147-A177-3AD203B41FA5}">
                      <a16:colId xmlns:a16="http://schemas.microsoft.com/office/drawing/2014/main" val="4058106879"/>
                    </a:ext>
                  </a:extLst>
                </a:gridCol>
                <a:gridCol w="1978586">
                  <a:extLst>
                    <a:ext uri="{9D8B030D-6E8A-4147-A177-3AD203B41FA5}">
                      <a16:colId xmlns:a16="http://schemas.microsoft.com/office/drawing/2014/main" val="3126526765"/>
                    </a:ext>
                  </a:extLst>
                </a:gridCol>
              </a:tblGrid>
              <a:tr h="553728">
                <a:tc>
                  <a:txBody>
                    <a:bodyPr/>
                    <a:lstStyle/>
                    <a:p>
                      <a:pPr marL="540385" indent="-540385" algn="ctr">
                        <a:lnSpc>
                          <a:spcPct val="105000"/>
                        </a:lnSpc>
                        <a:spcBef>
                          <a:spcPts val="600"/>
                        </a:spcBef>
                        <a:spcAft>
                          <a:spcPts val="600"/>
                        </a:spcAft>
                      </a:pPr>
                      <a:r>
                        <a:rPr lang="cs-CZ" sz="1200" dirty="0">
                          <a:effectLst/>
                          <a:latin typeface="Arial" panose="020B0604020202020204" pitchFamily="34" charset="0"/>
                          <a:cs typeface="Arial" panose="020B0604020202020204" pitchFamily="34" charset="0"/>
                        </a:rPr>
                        <a:t>A</a:t>
                      </a:r>
                      <a:endParaRPr lang="cs-CZ" sz="1200" dirty="0">
                        <a:effectLst/>
                        <a:latin typeface="Arial" panose="020B0604020202020204" pitchFamily="34" charset="0"/>
                        <a:ea typeface="Calibri" panose="020F0502020204030204" pitchFamily="34" charset="0"/>
                        <a:cs typeface="Arial" panose="020B0604020202020204" pitchFamily="34" charset="0"/>
                      </a:endParaRPr>
                    </a:p>
                  </a:txBody>
                  <a:tcPr marL="42282" marR="42282" marT="0" marB="0" anchor="ctr"/>
                </a:tc>
                <a:tc gridSpan="2">
                  <a:txBody>
                    <a:bodyPr/>
                    <a:lstStyle/>
                    <a:p>
                      <a:pPr marL="540385" indent="-540385" algn="just">
                        <a:lnSpc>
                          <a:spcPct val="105000"/>
                        </a:lnSpc>
                        <a:spcBef>
                          <a:spcPts val="600"/>
                        </a:spcBef>
                        <a:spcAft>
                          <a:spcPts val="600"/>
                        </a:spcAft>
                      </a:pPr>
                      <a:r>
                        <a:rPr lang="cs-CZ" sz="1200" dirty="0">
                          <a:effectLst/>
                          <a:latin typeface="Arial" panose="020B0604020202020204" pitchFamily="34" charset="0"/>
                          <a:cs typeface="Arial" panose="020B0604020202020204" pitchFamily="34" charset="0"/>
                        </a:rPr>
                        <a:t>Hodnotící kritéria definovaná administrátorem – hodnotí administrátor</a:t>
                      </a:r>
                      <a:endParaRPr lang="cs-CZ" sz="1200" dirty="0">
                        <a:effectLst/>
                        <a:latin typeface="Arial" panose="020B0604020202020204" pitchFamily="34" charset="0"/>
                        <a:ea typeface="Calibri" panose="020F0502020204030204" pitchFamily="34" charset="0"/>
                        <a:cs typeface="Arial" panose="020B0604020202020204" pitchFamily="34" charset="0"/>
                      </a:endParaRPr>
                    </a:p>
                  </a:txBody>
                  <a:tcPr marL="42282" marR="42282" marT="0" marB="0" anchor="ctr"/>
                </a:tc>
                <a:tc hMerge="1">
                  <a:txBody>
                    <a:bodyPr/>
                    <a:lstStyle/>
                    <a:p>
                      <a:endParaRPr lang="cs-CZ"/>
                    </a:p>
                  </a:txBody>
                  <a:tcPr/>
                </a:tc>
                <a:extLst>
                  <a:ext uri="{0D108BD9-81ED-4DB2-BD59-A6C34878D82A}">
                    <a16:rowId xmlns:a16="http://schemas.microsoft.com/office/drawing/2014/main" val="2451277323"/>
                  </a:ext>
                </a:extLst>
              </a:tr>
              <a:tr h="606102">
                <a:tc>
                  <a:txBody>
                    <a:bodyPr/>
                    <a:lstStyle/>
                    <a:p>
                      <a:pPr marL="540385" indent="-540385" algn="ctr">
                        <a:lnSpc>
                          <a:spcPct val="107000"/>
                        </a:lnSpc>
                        <a:spcAft>
                          <a:spcPts val="600"/>
                        </a:spcAft>
                        <a:tabLst>
                          <a:tab pos="2576195" algn="ctr"/>
                        </a:tabLst>
                      </a:pPr>
                      <a:r>
                        <a:rPr lang="cs-CZ" sz="1200">
                          <a:effectLst/>
                          <a:latin typeface="Arial" panose="020B0604020202020204" pitchFamily="34" charset="0"/>
                          <a:cs typeface="Arial" panose="020B0604020202020204" pitchFamily="34" charset="0"/>
                        </a:rPr>
                        <a:t>A1</a:t>
                      </a:r>
                      <a:endParaRPr lang="cs-CZ" sz="1200">
                        <a:effectLst/>
                        <a:latin typeface="Arial" panose="020B0604020202020204" pitchFamily="34" charset="0"/>
                        <a:ea typeface="Calibri" panose="020F0502020204030204" pitchFamily="34" charset="0"/>
                        <a:cs typeface="Arial" panose="020B0604020202020204" pitchFamily="34" charset="0"/>
                      </a:endParaRPr>
                    </a:p>
                  </a:txBody>
                  <a:tcPr marL="42282" marR="42282" marT="0" marB="0" anchor="ctr"/>
                </a:tc>
                <a:tc>
                  <a:txBody>
                    <a:bodyPr/>
                    <a:lstStyle/>
                    <a:p>
                      <a:pPr marL="540385" indent="-540385" algn="l">
                        <a:lnSpc>
                          <a:spcPct val="107000"/>
                        </a:lnSpc>
                        <a:spcAft>
                          <a:spcPts val="600"/>
                        </a:spcAft>
                        <a:tabLst>
                          <a:tab pos="2576195" algn="ctr"/>
                        </a:tabLst>
                      </a:pPr>
                      <a:r>
                        <a:rPr lang="cs-CZ" sz="1200" b="1" dirty="0">
                          <a:effectLst/>
                          <a:latin typeface="Arial" panose="020B0604020202020204" pitchFamily="34" charset="0"/>
                          <a:cs typeface="Arial" panose="020B0604020202020204" pitchFamily="34" charset="0"/>
                        </a:rPr>
                        <a:t>Velikost žadatele (obce) – počet obyvatel žadatele </a:t>
                      </a:r>
                      <a:endParaRPr lang="cs-CZ" sz="1200" b="1" dirty="0">
                        <a:effectLst/>
                        <a:latin typeface="Arial" panose="020B0604020202020204" pitchFamily="34" charset="0"/>
                        <a:ea typeface="Calibri" panose="020F0502020204030204" pitchFamily="34" charset="0"/>
                        <a:cs typeface="Arial" panose="020B0604020202020204" pitchFamily="34" charset="0"/>
                      </a:endParaRPr>
                    </a:p>
                  </a:txBody>
                  <a:tcPr marL="42282" marR="42282" marT="0" marB="0" anchor="ctr"/>
                </a:tc>
                <a:tc>
                  <a:txBody>
                    <a:bodyPr/>
                    <a:lstStyle/>
                    <a:p>
                      <a:pPr marL="540385" indent="-540385" algn="ctr">
                        <a:lnSpc>
                          <a:spcPct val="107000"/>
                        </a:lnSpc>
                        <a:spcAft>
                          <a:spcPts val="600"/>
                        </a:spcAft>
                      </a:pPr>
                      <a:r>
                        <a:rPr lang="cs-CZ" sz="1200" b="1" dirty="0">
                          <a:effectLst/>
                          <a:latin typeface="Arial" panose="020B0604020202020204" pitchFamily="34" charset="0"/>
                          <a:cs typeface="Arial" panose="020B0604020202020204" pitchFamily="34" charset="0"/>
                        </a:rPr>
                        <a:t>Počet bodů (max. 20):</a:t>
                      </a:r>
                      <a:endParaRPr lang="cs-CZ" sz="1200" b="1" dirty="0">
                        <a:effectLst/>
                        <a:latin typeface="Arial" panose="020B0604020202020204" pitchFamily="34" charset="0"/>
                        <a:ea typeface="Calibri" panose="020F0502020204030204" pitchFamily="34" charset="0"/>
                        <a:cs typeface="Arial" panose="020B0604020202020204" pitchFamily="34" charset="0"/>
                      </a:endParaRPr>
                    </a:p>
                  </a:txBody>
                  <a:tcPr marL="42282" marR="42282" marT="0" marB="0" anchor="ctr"/>
                </a:tc>
                <a:extLst>
                  <a:ext uri="{0D108BD9-81ED-4DB2-BD59-A6C34878D82A}">
                    <a16:rowId xmlns:a16="http://schemas.microsoft.com/office/drawing/2014/main" val="1078091944"/>
                  </a:ext>
                </a:extLst>
              </a:tr>
              <a:tr h="541266">
                <a:tc rowSpan="5">
                  <a:txBody>
                    <a:bodyPr/>
                    <a:lstStyle/>
                    <a:p>
                      <a:pPr marL="540385" indent="-540385" algn="l">
                        <a:lnSpc>
                          <a:spcPct val="107000"/>
                        </a:lnSpc>
                        <a:spcAft>
                          <a:spcPts val="600"/>
                        </a:spcAft>
                        <a:tabLst>
                          <a:tab pos="2576195" algn="ctr"/>
                        </a:tabLst>
                      </a:pPr>
                      <a:r>
                        <a:rPr lang="cs-CZ" sz="1200">
                          <a:effectLst/>
                          <a:latin typeface="Arial" panose="020B0604020202020204" pitchFamily="34" charset="0"/>
                          <a:cs typeface="Arial" panose="020B0604020202020204" pitchFamily="34" charset="0"/>
                        </a:rPr>
                        <a:t> </a:t>
                      </a:r>
                      <a:endParaRPr lang="cs-CZ" sz="1200">
                        <a:effectLst/>
                        <a:latin typeface="Arial" panose="020B0604020202020204" pitchFamily="34" charset="0"/>
                        <a:ea typeface="Calibri" panose="020F0502020204030204" pitchFamily="34" charset="0"/>
                        <a:cs typeface="Arial" panose="020B0604020202020204" pitchFamily="34" charset="0"/>
                      </a:endParaRPr>
                    </a:p>
                  </a:txBody>
                  <a:tcPr marL="42282" marR="42282" marT="0" marB="0" anchor="ctr"/>
                </a:tc>
                <a:tc>
                  <a:txBody>
                    <a:bodyPr/>
                    <a:lstStyle/>
                    <a:p>
                      <a:pPr marL="540385" indent="-540385" algn="l">
                        <a:lnSpc>
                          <a:spcPct val="107000"/>
                        </a:lnSpc>
                        <a:spcBef>
                          <a:spcPts val="600"/>
                        </a:spcBef>
                        <a:spcAft>
                          <a:spcPts val="600"/>
                        </a:spcAft>
                        <a:tabLst>
                          <a:tab pos="2576195" algn="ctr"/>
                        </a:tabLst>
                      </a:pPr>
                      <a:r>
                        <a:rPr lang="cs-CZ" sz="1200" dirty="0">
                          <a:effectLst/>
                          <a:latin typeface="Arial" panose="020B0604020202020204" pitchFamily="34" charset="0"/>
                          <a:cs typeface="Arial" panose="020B0604020202020204" pitchFamily="34" charset="0"/>
                        </a:rPr>
                        <a:t>do 150</a:t>
                      </a:r>
                      <a:endParaRPr lang="cs-CZ" sz="1200" dirty="0">
                        <a:effectLst/>
                        <a:latin typeface="Arial" panose="020B0604020202020204" pitchFamily="34" charset="0"/>
                        <a:ea typeface="Calibri" panose="020F0502020204030204" pitchFamily="34" charset="0"/>
                        <a:cs typeface="Arial" panose="020B0604020202020204" pitchFamily="34" charset="0"/>
                      </a:endParaRPr>
                    </a:p>
                  </a:txBody>
                  <a:tcPr marL="42282" marR="42282" marT="0" marB="0" anchor="ctr"/>
                </a:tc>
                <a:tc>
                  <a:txBody>
                    <a:bodyPr/>
                    <a:lstStyle/>
                    <a:p>
                      <a:pPr marL="540385" indent="-540385" algn="ctr">
                        <a:lnSpc>
                          <a:spcPct val="107000"/>
                        </a:lnSpc>
                        <a:spcBef>
                          <a:spcPts val="600"/>
                        </a:spcBef>
                        <a:spcAft>
                          <a:spcPts val="600"/>
                        </a:spcAft>
                      </a:pPr>
                      <a:r>
                        <a:rPr lang="cs-CZ" sz="1200" dirty="0">
                          <a:effectLst/>
                          <a:latin typeface="Arial" panose="020B0604020202020204" pitchFamily="34" charset="0"/>
                          <a:cs typeface="Arial" panose="020B0604020202020204" pitchFamily="34" charset="0"/>
                        </a:rPr>
                        <a:t>20</a:t>
                      </a:r>
                      <a:endParaRPr lang="cs-CZ" sz="1200" dirty="0">
                        <a:effectLst/>
                        <a:latin typeface="Arial" panose="020B0604020202020204" pitchFamily="34" charset="0"/>
                        <a:ea typeface="Calibri" panose="020F0502020204030204" pitchFamily="34" charset="0"/>
                        <a:cs typeface="Arial" panose="020B0604020202020204" pitchFamily="34" charset="0"/>
                      </a:endParaRPr>
                    </a:p>
                  </a:txBody>
                  <a:tcPr marL="42282" marR="42282" marT="0" marB="0" anchor="ctr"/>
                </a:tc>
                <a:extLst>
                  <a:ext uri="{0D108BD9-81ED-4DB2-BD59-A6C34878D82A}">
                    <a16:rowId xmlns:a16="http://schemas.microsoft.com/office/drawing/2014/main" val="1184573017"/>
                  </a:ext>
                </a:extLst>
              </a:tr>
              <a:tr h="541266">
                <a:tc vMerge="1">
                  <a:txBody>
                    <a:bodyPr/>
                    <a:lstStyle/>
                    <a:p>
                      <a:endParaRPr lang="cs-CZ"/>
                    </a:p>
                  </a:txBody>
                  <a:tcPr/>
                </a:tc>
                <a:tc>
                  <a:txBody>
                    <a:bodyPr/>
                    <a:lstStyle/>
                    <a:p>
                      <a:pPr marL="540385" indent="-540385" algn="l">
                        <a:lnSpc>
                          <a:spcPct val="107000"/>
                        </a:lnSpc>
                        <a:spcBef>
                          <a:spcPts val="600"/>
                        </a:spcBef>
                        <a:spcAft>
                          <a:spcPts val="600"/>
                        </a:spcAft>
                        <a:tabLst>
                          <a:tab pos="2576195" algn="ctr"/>
                        </a:tabLst>
                      </a:pPr>
                      <a:r>
                        <a:rPr lang="cs-CZ" sz="1200" dirty="0">
                          <a:effectLst/>
                          <a:latin typeface="Arial" panose="020B0604020202020204" pitchFamily="34" charset="0"/>
                          <a:cs typeface="Arial" panose="020B0604020202020204" pitchFamily="34" charset="0"/>
                        </a:rPr>
                        <a:t>151 – 200</a:t>
                      </a:r>
                      <a:endParaRPr lang="cs-CZ" sz="1200" dirty="0">
                        <a:effectLst/>
                        <a:latin typeface="Arial" panose="020B0604020202020204" pitchFamily="34" charset="0"/>
                        <a:ea typeface="Calibri" panose="020F0502020204030204" pitchFamily="34" charset="0"/>
                        <a:cs typeface="Arial" panose="020B0604020202020204" pitchFamily="34" charset="0"/>
                      </a:endParaRPr>
                    </a:p>
                  </a:txBody>
                  <a:tcPr marL="42282" marR="42282" marT="0" marB="0" anchor="ctr"/>
                </a:tc>
                <a:tc>
                  <a:txBody>
                    <a:bodyPr/>
                    <a:lstStyle/>
                    <a:p>
                      <a:pPr marL="540385" indent="-540385" algn="ctr">
                        <a:lnSpc>
                          <a:spcPct val="107000"/>
                        </a:lnSpc>
                        <a:spcBef>
                          <a:spcPts val="600"/>
                        </a:spcBef>
                        <a:spcAft>
                          <a:spcPts val="600"/>
                        </a:spcAft>
                      </a:pPr>
                      <a:r>
                        <a:rPr lang="cs-CZ" sz="1200" dirty="0">
                          <a:effectLst/>
                          <a:latin typeface="Arial" panose="020B0604020202020204" pitchFamily="34" charset="0"/>
                          <a:cs typeface="Arial" panose="020B0604020202020204" pitchFamily="34" charset="0"/>
                        </a:rPr>
                        <a:t>18 </a:t>
                      </a:r>
                      <a:endParaRPr lang="cs-CZ" sz="1200" dirty="0">
                        <a:effectLst/>
                        <a:latin typeface="Arial" panose="020B0604020202020204" pitchFamily="34" charset="0"/>
                        <a:ea typeface="Calibri" panose="020F0502020204030204" pitchFamily="34" charset="0"/>
                        <a:cs typeface="Arial" panose="020B0604020202020204" pitchFamily="34" charset="0"/>
                      </a:endParaRPr>
                    </a:p>
                  </a:txBody>
                  <a:tcPr marL="42282" marR="42282" marT="0" marB="0" anchor="ctr"/>
                </a:tc>
                <a:extLst>
                  <a:ext uri="{0D108BD9-81ED-4DB2-BD59-A6C34878D82A}">
                    <a16:rowId xmlns:a16="http://schemas.microsoft.com/office/drawing/2014/main" val="3113890354"/>
                  </a:ext>
                </a:extLst>
              </a:tr>
              <a:tr h="541266">
                <a:tc vMerge="1">
                  <a:txBody>
                    <a:bodyPr/>
                    <a:lstStyle/>
                    <a:p>
                      <a:endParaRPr lang="cs-CZ"/>
                    </a:p>
                  </a:txBody>
                  <a:tcPr/>
                </a:tc>
                <a:tc>
                  <a:txBody>
                    <a:bodyPr/>
                    <a:lstStyle/>
                    <a:p>
                      <a:pPr marL="540385" indent="-540385" algn="l">
                        <a:lnSpc>
                          <a:spcPct val="107000"/>
                        </a:lnSpc>
                        <a:spcAft>
                          <a:spcPts val="600"/>
                        </a:spcAft>
                        <a:tabLst>
                          <a:tab pos="2576195" algn="ctr"/>
                        </a:tabLst>
                      </a:pPr>
                      <a:r>
                        <a:rPr lang="cs-CZ" sz="1200" dirty="0">
                          <a:effectLst/>
                          <a:latin typeface="Arial" panose="020B0604020202020204" pitchFamily="34" charset="0"/>
                          <a:cs typeface="Arial" panose="020B0604020202020204" pitchFamily="34" charset="0"/>
                        </a:rPr>
                        <a:t>201 – 300</a:t>
                      </a:r>
                      <a:endParaRPr lang="cs-CZ" sz="1200" dirty="0">
                        <a:effectLst/>
                        <a:latin typeface="Arial" panose="020B0604020202020204" pitchFamily="34" charset="0"/>
                        <a:ea typeface="Calibri" panose="020F0502020204030204" pitchFamily="34" charset="0"/>
                        <a:cs typeface="Arial" panose="020B0604020202020204" pitchFamily="34" charset="0"/>
                      </a:endParaRPr>
                    </a:p>
                  </a:txBody>
                  <a:tcPr marL="42282" marR="42282" marT="0" marB="0" anchor="ctr"/>
                </a:tc>
                <a:tc>
                  <a:txBody>
                    <a:bodyPr/>
                    <a:lstStyle/>
                    <a:p>
                      <a:pPr marL="540385" indent="-540385" algn="ctr">
                        <a:lnSpc>
                          <a:spcPct val="107000"/>
                        </a:lnSpc>
                        <a:spcAft>
                          <a:spcPts val="600"/>
                        </a:spcAft>
                      </a:pPr>
                      <a:r>
                        <a:rPr lang="cs-CZ" sz="1200" dirty="0">
                          <a:effectLst/>
                          <a:latin typeface="Arial" panose="020B0604020202020204" pitchFamily="34" charset="0"/>
                          <a:cs typeface="Arial" panose="020B0604020202020204" pitchFamily="34" charset="0"/>
                        </a:rPr>
                        <a:t>16 </a:t>
                      </a:r>
                      <a:endParaRPr lang="cs-CZ" sz="1200" dirty="0">
                        <a:effectLst/>
                        <a:latin typeface="Arial" panose="020B0604020202020204" pitchFamily="34" charset="0"/>
                        <a:ea typeface="Calibri" panose="020F0502020204030204" pitchFamily="34" charset="0"/>
                        <a:cs typeface="Arial" panose="020B0604020202020204" pitchFamily="34" charset="0"/>
                      </a:endParaRPr>
                    </a:p>
                  </a:txBody>
                  <a:tcPr marL="42282" marR="42282" marT="0" marB="0" anchor="ctr"/>
                </a:tc>
                <a:extLst>
                  <a:ext uri="{0D108BD9-81ED-4DB2-BD59-A6C34878D82A}">
                    <a16:rowId xmlns:a16="http://schemas.microsoft.com/office/drawing/2014/main" val="3715657606"/>
                  </a:ext>
                </a:extLst>
              </a:tr>
              <a:tr h="541266">
                <a:tc vMerge="1">
                  <a:txBody>
                    <a:bodyPr/>
                    <a:lstStyle/>
                    <a:p>
                      <a:endParaRPr lang="cs-CZ"/>
                    </a:p>
                  </a:txBody>
                  <a:tcPr/>
                </a:tc>
                <a:tc>
                  <a:txBody>
                    <a:bodyPr/>
                    <a:lstStyle/>
                    <a:p>
                      <a:pPr marL="540385" indent="-540385" algn="l">
                        <a:lnSpc>
                          <a:spcPct val="107000"/>
                        </a:lnSpc>
                        <a:spcAft>
                          <a:spcPts val="600"/>
                        </a:spcAft>
                        <a:tabLst>
                          <a:tab pos="2576195" algn="ctr"/>
                        </a:tabLst>
                      </a:pPr>
                      <a:r>
                        <a:rPr lang="cs-CZ" sz="1200" dirty="0">
                          <a:effectLst/>
                          <a:latin typeface="Arial" panose="020B0604020202020204" pitchFamily="34" charset="0"/>
                          <a:cs typeface="Arial" panose="020B0604020202020204" pitchFamily="34" charset="0"/>
                        </a:rPr>
                        <a:t>301 – 400</a:t>
                      </a:r>
                      <a:endParaRPr lang="cs-CZ" sz="1200" dirty="0">
                        <a:effectLst/>
                        <a:latin typeface="Arial" panose="020B0604020202020204" pitchFamily="34" charset="0"/>
                        <a:ea typeface="Calibri" panose="020F0502020204030204" pitchFamily="34" charset="0"/>
                        <a:cs typeface="Arial" panose="020B0604020202020204" pitchFamily="34" charset="0"/>
                      </a:endParaRPr>
                    </a:p>
                  </a:txBody>
                  <a:tcPr marL="42282" marR="42282" marT="0" marB="0" anchor="ctr"/>
                </a:tc>
                <a:tc>
                  <a:txBody>
                    <a:bodyPr/>
                    <a:lstStyle/>
                    <a:p>
                      <a:pPr marL="540385" indent="-540385" algn="ctr">
                        <a:lnSpc>
                          <a:spcPct val="107000"/>
                        </a:lnSpc>
                        <a:spcAft>
                          <a:spcPts val="600"/>
                        </a:spcAft>
                      </a:pPr>
                      <a:r>
                        <a:rPr lang="cs-CZ" sz="1200" dirty="0">
                          <a:effectLst/>
                          <a:latin typeface="Arial" panose="020B0604020202020204" pitchFamily="34" charset="0"/>
                          <a:cs typeface="Arial" panose="020B0604020202020204" pitchFamily="34" charset="0"/>
                        </a:rPr>
                        <a:t>14 </a:t>
                      </a:r>
                      <a:endParaRPr lang="cs-CZ" sz="1200" dirty="0">
                        <a:effectLst/>
                        <a:latin typeface="Arial" panose="020B0604020202020204" pitchFamily="34" charset="0"/>
                        <a:ea typeface="Calibri" panose="020F0502020204030204" pitchFamily="34" charset="0"/>
                        <a:cs typeface="Arial" panose="020B0604020202020204" pitchFamily="34" charset="0"/>
                      </a:endParaRPr>
                    </a:p>
                  </a:txBody>
                  <a:tcPr marL="42282" marR="42282" marT="0" marB="0" anchor="ctr"/>
                </a:tc>
                <a:extLst>
                  <a:ext uri="{0D108BD9-81ED-4DB2-BD59-A6C34878D82A}">
                    <a16:rowId xmlns:a16="http://schemas.microsoft.com/office/drawing/2014/main" val="3380653884"/>
                  </a:ext>
                </a:extLst>
              </a:tr>
              <a:tr h="541266">
                <a:tc vMerge="1">
                  <a:txBody>
                    <a:bodyPr/>
                    <a:lstStyle/>
                    <a:p>
                      <a:endParaRPr lang="cs-CZ"/>
                    </a:p>
                  </a:txBody>
                  <a:tcPr/>
                </a:tc>
                <a:tc>
                  <a:txBody>
                    <a:bodyPr/>
                    <a:lstStyle/>
                    <a:p>
                      <a:pPr marL="540385" indent="-540385" algn="l">
                        <a:lnSpc>
                          <a:spcPct val="107000"/>
                        </a:lnSpc>
                        <a:spcAft>
                          <a:spcPts val="600"/>
                        </a:spcAft>
                        <a:tabLst>
                          <a:tab pos="2576195" algn="ctr"/>
                        </a:tabLst>
                      </a:pPr>
                      <a:r>
                        <a:rPr lang="cs-CZ" sz="1200" dirty="0">
                          <a:effectLst/>
                          <a:latin typeface="Arial" panose="020B0604020202020204" pitchFamily="34" charset="0"/>
                          <a:cs typeface="Arial" panose="020B0604020202020204" pitchFamily="34" charset="0"/>
                        </a:rPr>
                        <a:t>401 – 500</a:t>
                      </a:r>
                      <a:endParaRPr lang="cs-CZ" sz="1200" dirty="0">
                        <a:effectLst/>
                        <a:latin typeface="Arial" panose="020B0604020202020204" pitchFamily="34" charset="0"/>
                        <a:ea typeface="Calibri" panose="020F0502020204030204" pitchFamily="34" charset="0"/>
                        <a:cs typeface="Arial" panose="020B0604020202020204" pitchFamily="34" charset="0"/>
                      </a:endParaRPr>
                    </a:p>
                  </a:txBody>
                  <a:tcPr marL="42282" marR="42282" marT="0" marB="0" anchor="ctr"/>
                </a:tc>
                <a:tc>
                  <a:txBody>
                    <a:bodyPr/>
                    <a:lstStyle/>
                    <a:p>
                      <a:pPr marL="540385" indent="-540385" algn="ctr">
                        <a:lnSpc>
                          <a:spcPct val="107000"/>
                        </a:lnSpc>
                        <a:spcAft>
                          <a:spcPts val="600"/>
                        </a:spcAft>
                      </a:pPr>
                      <a:r>
                        <a:rPr lang="cs-CZ" sz="1200" dirty="0">
                          <a:effectLst/>
                          <a:latin typeface="Arial" panose="020B0604020202020204" pitchFamily="34" charset="0"/>
                          <a:cs typeface="Arial" panose="020B0604020202020204" pitchFamily="34" charset="0"/>
                        </a:rPr>
                        <a:t>10 </a:t>
                      </a:r>
                      <a:endParaRPr lang="cs-CZ" sz="1200" dirty="0">
                        <a:effectLst/>
                        <a:latin typeface="Arial" panose="020B0604020202020204" pitchFamily="34" charset="0"/>
                        <a:ea typeface="Calibri" panose="020F0502020204030204" pitchFamily="34" charset="0"/>
                        <a:cs typeface="Arial" panose="020B0604020202020204" pitchFamily="34" charset="0"/>
                      </a:endParaRPr>
                    </a:p>
                  </a:txBody>
                  <a:tcPr marL="42282" marR="42282" marT="0" marB="0" anchor="ctr"/>
                </a:tc>
                <a:extLst>
                  <a:ext uri="{0D108BD9-81ED-4DB2-BD59-A6C34878D82A}">
                    <a16:rowId xmlns:a16="http://schemas.microsoft.com/office/drawing/2014/main" val="3274200279"/>
                  </a:ext>
                </a:extLst>
              </a:tr>
            </a:tbl>
          </a:graphicData>
        </a:graphic>
      </p:graphicFrame>
    </p:spTree>
    <p:extLst>
      <p:ext uri="{BB962C8B-B14F-4D97-AF65-F5344CB8AC3E}">
        <p14:creationId xmlns:p14="http://schemas.microsoft.com/office/powerpoint/2010/main" val="37166140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cký objekt 6">
            <a:extLst>
              <a:ext uri="{FF2B5EF4-FFF2-40B4-BE49-F238E27FC236}">
                <a16:creationId xmlns:a16="http://schemas.microsoft.com/office/drawing/2014/main" id="{7F005F39-F40F-D346-82E7-15471EBD534F}"/>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0" y="0"/>
            <a:ext cx="2111835" cy="1521065"/>
          </a:xfrm>
          <a:prstGeom prst="rect">
            <a:avLst/>
          </a:prstGeom>
        </p:spPr>
      </p:pic>
      <p:sp>
        <p:nvSpPr>
          <p:cNvPr id="18" name="Nadpis 17">
            <a:extLst>
              <a:ext uri="{FF2B5EF4-FFF2-40B4-BE49-F238E27FC236}">
                <a16:creationId xmlns:a16="http://schemas.microsoft.com/office/drawing/2014/main" id="{85D1CE5D-F808-2E45-8B02-BFE390F67473}"/>
              </a:ext>
            </a:extLst>
          </p:cNvPr>
          <p:cNvSpPr>
            <a:spLocks noGrp="1"/>
          </p:cNvSpPr>
          <p:nvPr>
            <p:ph type="title"/>
          </p:nvPr>
        </p:nvSpPr>
        <p:spPr>
          <a:xfrm>
            <a:off x="1042737" y="593558"/>
            <a:ext cx="10732168" cy="705854"/>
          </a:xfrm>
        </p:spPr>
        <p:txBody>
          <a:bodyPr anchor="t">
            <a:normAutofit/>
          </a:bodyPr>
          <a:lstStyle/>
          <a:p>
            <a:pPr algn="ctr"/>
            <a:r>
              <a:rPr lang="cs-CZ" sz="3200" b="1" dirty="0">
                <a:solidFill>
                  <a:schemeClr val="tx2"/>
                </a:solidFill>
                <a:latin typeface="Calibri" panose="020F0502020204030204" pitchFamily="34" charset="0"/>
                <a:ea typeface="Inter" panose="02000503000000020004" pitchFamily="2" charset="0"/>
                <a:cs typeface="Calibri" panose="020F0502020204030204" pitchFamily="34" charset="0"/>
              </a:rPr>
              <a:t>Program obnovy venkova Olomouckého kraje</a:t>
            </a:r>
          </a:p>
        </p:txBody>
      </p:sp>
      <p:sp>
        <p:nvSpPr>
          <p:cNvPr id="19" name="Zástupný obsah 18">
            <a:extLst>
              <a:ext uri="{FF2B5EF4-FFF2-40B4-BE49-F238E27FC236}">
                <a16:creationId xmlns:a16="http://schemas.microsoft.com/office/drawing/2014/main" id="{EAB38407-8379-8D4F-A618-E21007843527}"/>
              </a:ext>
            </a:extLst>
          </p:cNvPr>
          <p:cNvSpPr>
            <a:spLocks noGrp="1"/>
          </p:cNvSpPr>
          <p:nvPr>
            <p:ph idx="1"/>
          </p:nvPr>
        </p:nvSpPr>
        <p:spPr>
          <a:xfrm>
            <a:off x="838200" y="1521065"/>
            <a:ext cx="10515600" cy="5056938"/>
          </a:xfrm>
        </p:spPr>
        <p:txBody>
          <a:bodyPr>
            <a:normAutofit/>
          </a:bodyPr>
          <a:lstStyle/>
          <a:p>
            <a:pPr marL="0" lvl="0" indent="0" algn="just" fontAlgn="base">
              <a:lnSpc>
                <a:spcPct val="100000"/>
              </a:lnSpc>
              <a:spcBef>
                <a:spcPct val="0"/>
              </a:spcBef>
              <a:buClr>
                <a:srgbClr val="003366"/>
              </a:buClr>
              <a:buNone/>
              <a:defRPr/>
            </a:pPr>
            <a:r>
              <a:rPr lang="cs-CZ" sz="2000" b="1" dirty="0">
                <a:solidFill>
                  <a:srgbClr val="0070C0"/>
                </a:solidFill>
                <a:latin typeface="Arial" charset="0"/>
              </a:rPr>
              <a:t>01_01_03_Podpora přípravy projektové dokumentace</a:t>
            </a:r>
          </a:p>
          <a:p>
            <a:pPr marL="0" indent="0" algn="just" fontAlgn="base">
              <a:lnSpc>
                <a:spcPct val="100000"/>
              </a:lnSpc>
              <a:spcBef>
                <a:spcPct val="0"/>
              </a:spcBef>
              <a:buClr>
                <a:srgbClr val="003366"/>
              </a:buClr>
              <a:buNone/>
              <a:defRPr/>
            </a:pPr>
            <a:r>
              <a:rPr lang="cs-CZ" sz="2000" dirty="0">
                <a:solidFill>
                  <a:srgbClr val="0070C0"/>
                </a:solidFill>
                <a:latin typeface="Arial" charset="0"/>
              </a:rPr>
              <a:t>Kritéria hodnocení žádostí:</a:t>
            </a:r>
          </a:p>
          <a:p>
            <a:pPr marL="0" indent="0" algn="just" fontAlgn="base">
              <a:lnSpc>
                <a:spcPct val="100000"/>
              </a:lnSpc>
              <a:spcBef>
                <a:spcPct val="0"/>
              </a:spcBef>
              <a:buClr>
                <a:srgbClr val="003366"/>
              </a:buClr>
              <a:buNone/>
              <a:defRPr/>
            </a:pPr>
            <a:r>
              <a:rPr lang="cs-CZ" sz="2000" dirty="0">
                <a:solidFill>
                  <a:srgbClr val="0070C0"/>
                </a:solidFill>
                <a:latin typeface="Arial" charset="0"/>
              </a:rPr>
              <a:t>         </a:t>
            </a:r>
          </a:p>
          <a:p>
            <a:pPr marL="0" indent="0" algn="just" fontAlgn="base">
              <a:lnSpc>
                <a:spcPct val="100000"/>
              </a:lnSpc>
              <a:spcBef>
                <a:spcPct val="0"/>
              </a:spcBef>
              <a:buClr>
                <a:srgbClr val="003366"/>
              </a:buClr>
              <a:buNone/>
              <a:defRPr/>
            </a:pPr>
            <a:endParaRPr lang="cs-CZ" sz="2000" dirty="0">
              <a:solidFill>
                <a:srgbClr val="0070C0"/>
              </a:solidFill>
              <a:latin typeface="Arial" charset="0"/>
            </a:endParaRPr>
          </a:p>
          <a:p>
            <a:pPr marL="0" indent="0" algn="just" fontAlgn="base">
              <a:lnSpc>
                <a:spcPct val="100000"/>
              </a:lnSpc>
              <a:spcBef>
                <a:spcPct val="0"/>
              </a:spcBef>
              <a:buClr>
                <a:srgbClr val="003366"/>
              </a:buClr>
              <a:buNone/>
              <a:defRPr/>
            </a:pPr>
            <a:endParaRPr lang="cs-CZ" sz="2000" dirty="0">
              <a:solidFill>
                <a:srgbClr val="0070C0"/>
              </a:solidFill>
              <a:latin typeface="Arial" charset="0"/>
            </a:endParaRPr>
          </a:p>
          <a:p>
            <a:pPr marL="0" indent="0" algn="just" fontAlgn="base">
              <a:lnSpc>
                <a:spcPct val="100000"/>
              </a:lnSpc>
              <a:spcBef>
                <a:spcPct val="0"/>
              </a:spcBef>
              <a:buClr>
                <a:srgbClr val="003366"/>
              </a:buClr>
              <a:buNone/>
              <a:defRPr/>
            </a:pPr>
            <a:endParaRPr lang="cs-CZ" sz="2000" dirty="0">
              <a:solidFill>
                <a:srgbClr val="0070C0"/>
              </a:solidFill>
              <a:latin typeface="Arial" charset="0"/>
            </a:endParaRPr>
          </a:p>
          <a:p>
            <a:pPr marL="0" indent="0" algn="just" fontAlgn="base">
              <a:lnSpc>
                <a:spcPct val="100000"/>
              </a:lnSpc>
              <a:spcBef>
                <a:spcPct val="0"/>
              </a:spcBef>
              <a:buClr>
                <a:srgbClr val="003366"/>
              </a:buClr>
              <a:buNone/>
              <a:defRPr/>
            </a:pPr>
            <a:endParaRPr lang="cs-CZ" sz="2000" dirty="0">
              <a:solidFill>
                <a:srgbClr val="0070C0"/>
              </a:solidFill>
              <a:latin typeface="Arial" charset="0"/>
            </a:endParaRPr>
          </a:p>
          <a:p>
            <a:pPr algn="just" fontAlgn="base">
              <a:lnSpc>
                <a:spcPct val="100000"/>
              </a:lnSpc>
              <a:spcBef>
                <a:spcPct val="0"/>
              </a:spcBef>
              <a:buClr>
                <a:srgbClr val="003366"/>
              </a:buClr>
              <a:buFont typeface="Wingdings" panose="05000000000000000000" pitchFamily="2" charset="2"/>
              <a:buChar char="§"/>
              <a:defRPr/>
            </a:pPr>
            <a:endParaRPr lang="cs-CZ" sz="2000" dirty="0">
              <a:solidFill>
                <a:srgbClr val="0070C0"/>
              </a:solidFill>
              <a:latin typeface="Arial" charset="0"/>
            </a:endParaRPr>
          </a:p>
          <a:p>
            <a:pPr algn="just" fontAlgn="base">
              <a:lnSpc>
                <a:spcPct val="100000"/>
              </a:lnSpc>
              <a:spcBef>
                <a:spcPct val="0"/>
              </a:spcBef>
              <a:buClr>
                <a:srgbClr val="003366"/>
              </a:buClr>
              <a:buFont typeface="Wingdings" panose="05000000000000000000" pitchFamily="2" charset="2"/>
              <a:buChar char="§"/>
              <a:defRPr/>
            </a:pPr>
            <a:endParaRPr lang="cs-CZ" sz="2000" dirty="0">
              <a:solidFill>
                <a:srgbClr val="0070C0"/>
              </a:solidFill>
              <a:latin typeface="Arial" charset="0"/>
            </a:endParaRPr>
          </a:p>
          <a:p>
            <a:pPr algn="just" fontAlgn="base">
              <a:lnSpc>
                <a:spcPct val="100000"/>
              </a:lnSpc>
              <a:spcBef>
                <a:spcPct val="0"/>
              </a:spcBef>
              <a:buClr>
                <a:srgbClr val="003366"/>
              </a:buClr>
              <a:defRPr/>
            </a:pPr>
            <a:endParaRPr lang="cs-CZ" sz="2000" dirty="0">
              <a:solidFill>
                <a:srgbClr val="0070C0"/>
              </a:solidFill>
              <a:latin typeface="Arial" charset="0"/>
            </a:endParaRPr>
          </a:p>
          <a:p>
            <a:pPr marL="0" indent="0">
              <a:buNone/>
            </a:pPr>
            <a:endParaRPr lang="cs-CZ" sz="1400" dirty="0">
              <a:solidFill>
                <a:schemeClr val="tx2"/>
              </a:solidFill>
              <a:latin typeface="Inter" panose="02000503000000020004" pitchFamily="2" charset="0"/>
              <a:ea typeface="Inter" panose="02000503000000020004" pitchFamily="2" charset="0"/>
            </a:endParaRPr>
          </a:p>
        </p:txBody>
      </p:sp>
      <p:sp>
        <p:nvSpPr>
          <p:cNvPr id="6" name="Zástupný symbol pro číslo snímku 5">
            <a:extLst>
              <a:ext uri="{FF2B5EF4-FFF2-40B4-BE49-F238E27FC236}">
                <a16:creationId xmlns:a16="http://schemas.microsoft.com/office/drawing/2014/main" id="{8F97B5B9-D8B0-F645-A37F-C2085B5EC2FC}"/>
              </a:ext>
            </a:extLst>
          </p:cNvPr>
          <p:cNvSpPr>
            <a:spLocks noGrp="1"/>
          </p:cNvSpPr>
          <p:nvPr>
            <p:ph type="sldNum" sz="quarter" idx="12"/>
          </p:nvPr>
        </p:nvSpPr>
        <p:spPr/>
        <p:txBody>
          <a:bodyPr/>
          <a:lstStyle/>
          <a:p>
            <a:fld id="{F756C1FA-8DED-774F-A9BF-965BD70CC5BD}" type="slidenum">
              <a:rPr lang="cs-CZ" smtClean="0">
                <a:solidFill>
                  <a:schemeClr val="tx2"/>
                </a:solidFill>
              </a:rPr>
              <a:t>36</a:t>
            </a:fld>
            <a:endParaRPr lang="cs-CZ" dirty="0">
              <a:solidFill>
                <a:schemeClr val="tx2"/>
              </a:solidFill>
            </a:endParaRPr>
          </a:p>
        </p:txBody>
      </p:sp>
      <p:graphicFrame>
        <p:nvGraphicFramePr>
          <p:cNvPr id="2" name="Tabulka 1">
            <a:extLst>
              <a:ext uri="{FF2B5EF4-FFF2-40B4-BE49-F238E27FC236}">
                <a16:creationId xmlns:a16="http://schemas.microsoft.com/office/drawing/2014/main" id="{7B285FCB-0C41-787C-4B9A-54BA8AF6635B}"/>
              </a:ext>
            </a:extLst>
          </p:cNvPr>
          <p:cNvGraphicFramePr>
            <a:graphicFrameLocks noGrp="1"/>
          </p:cNvGraphicFramePr>
          <p:nvPr/>
        </p:nvGraphicFramePr>
        <p:xfrm>
          <a:off x="2111835" y="2354353"/>
          <a:ext cx="7778337" cy="2692657"/>
        </p:xfrm>
        <a:graphic>
          <a:graphicData uri="http://schemas.openxmlformats.org/drawingml/2006/table">
            <a:tbl>
              <a:tblPr firstRow="1" firstCol="1" bandRow="1">
                <a:tableStyleId>{5C22544A-7EE6-4342-B048-85BDC9FD1C3A}</a:tableStyleId>
              </a:tblPr>
              <a:tblGrid>
                <a:gridCol w="1175656">
                  <a:extLst>
                    <a:ext uri="{9D8B030D-6E8A-4147-A177-3AD203B41FA5}">
                      <a16:colId xmlns:a16="http://schemas.microsoft.com/office/drawing/2014/main" val="892012944"/>
                    </a:ext>
                  </a:extLst>
                </a:gridCol>
                <a:gridCol w="4710074">
                  <a:extLst>
                    <a:ext uri="{9D8B030D-6E8A-4147-A177-3AD203B41FA5}">
                      <a16:colId xmlns:a16="http://schemas.microsoft.com/office/drawing/2014/main" val="1396407833"/>
                    </a:ext>
                  </a:extLst>
                </a:gridCol>
                <a:gridCol w="1892607">
                  <a:extLst>
                    <a:ext uri="{9D8B030D-6E8A-4147-A177-3AD203B41FA5}">
                      <a16:colId xmlns:a16="http://schemas.microsoft.com/office/drawing/2014/main" val="748740162"/>
                    </a:ext>
                  </a:extLst>
                </a:gridCol>
              </a:tblGrid>
              <a:tr h="828231">
                <a:tc>
                  <a:txBody>
                    <a:bodyPr/>
                    <a:lstStyle/>
                    <a:p>
                      <a:pPr marL="540385" indent="-540385" algn="ctr">
                        <a:lnSpc>
                          <a:spcPct val="107000"/>
                        </a:lnSpc>
                        <a:spcAft>
                          <a:spcPts val="600"/>
                        </a:spcAft>
                        <a:tabLst>
                          <a:tab pos="2576195" algn="ctr"/>
                        </a:tabLst>
                      </a:pPr>
                      <a:r>
                        <a:rPr lang="cs-CZ" sz="1200" dirty="0">
                          <a:effectLst/>
                          <a:latin typeface="Arial" panose="020B0604020202020204" pitchFamily="34" charset="0"/>
                          <a:cs typeface="Arial" panose="020B0604020202020204" pitchFamily="34" charset="0"/>
                        </a:rPr>
                        <a:t>A2</a:t>
                      </a:r>
                      <a:endParaRPr lang="cs-CZ" sz="1200" dirty="0">
                        <a:effectLst/>
                        <a:latin typeface="Arial" panose="020B0604020202020204" pitchFamily="34" charset="0"/>
                        <a:ea typeface="Calibri" panose="020F0502020204030204" pitchFamily="34" charset="0"/>
                        <a:cs typeface="Arial" panose="020B0604020202020204" pitchFamily="34" charset="0"/>
                      </a:endParaRPr>
                    </a:p>
                  </a:txBody>
                  <a:tcPr marL="28122" marR="28122" marT="0" marB="0" anchor="ctr"/>
                </a:tc>
                <a:tc>
                  <a:txBody>
                    <a:bodyPr/>
                    <a:lstStyle/>
                    <a:p>
                      <a:pPr marL="0" indent="-540385" algn="just">
                        <a:lnSpc>
                          <a:spcPct val="107000"/>
                        </a:lnSpc>
                        <a:spcAft>
                          <a:spcPts val="600"/>
                        </a:spcAft>
                        <a:tabLst>
                          <a:tab pos="2576195" algn="ctr"/>
                        </a:tabLst>
                      </a:pPr>
                      <a:r>
                        <a:rPr lang="cs-CZ" sz="1200" b="1" kern="1200" dirty="0">
                          <a:solidFill>
                            <a:schemeClr val="dk1"/>
                          </a:solidFill>
                          <a:effectLst/>
                          <a:latin typeface="Arial" panose="020B0604020202020204" pitchFamily="34" charset="0"/>
                          <a:ea typeface="+mn-ea"/>
                          <a:cs typeface="Arial" panose="020B0604020202020204" pitchFamily="34" charset="0"/>
                        </a:rPr>
                        <a:t>Počet všech poskytnutých (schválených) dotací žadateli v rámci tohoto dotačního titulu od roku 2021 (2021-2023) </a:t>
                      </a:r>
                    </a:p>
                  </a:txBody>
                  <a:tcPr marL="28122" marR="28122" marT="0" marB="0" anchor="ctr">
                    <a:solidFill>
                      <a:srgbClr val="CBD1DF"/>
                    </a:solidFill>
                  </a:tcPr>
                </a:tc>
                <a:tc>
                  <a:txBody>
                    <a:bodyPr/>
                    <a:lstStyle/>
                    <a:p>
                      <a:pPr marL="540385" indent="-540385" algn="ctr" defTabSz="914400" rtl="0" eaLnBrk="1" latinLnBrk="0" hangingPunct="1">
                        <a:lnSpc>
                          <a:spcPct val="107000"/>
                        </a:lnSpc>
                        <a:spcAft>
                          <a:spcPts val="600"/>
                        </a:spcAft>
                      </a:pPr>
                      <a:r>
                        <a:rPr lang="cs-CZ" sz="1200" kern="1200" dirty="0">
                          <a:solidFill>
                            <a:schemeClr val="dk1"/>
                          </a:solidFill>
                          <a:effectLst/>
                          <a:latin typeface="Arial" panose="020B0604020202020204" pitchFamily="34" charset="0"/>
                          <a:ea typeface="+mn-ea"/>
                          <a:cs typeface="Arial" panose="020B0604020202020204" pitchFamily="34" charset="0"/>
                        </a:rPr>
                        <a:t>Počet bodů (max. 20):</a:t>
                      </a:r>
                    </a:p>
                  </a:txBody>
                  <a:tcPr marL="28122" marR="28122" marT="0" marB="0" anchor="ctr">
                    <a:solidFill>
                      <a:srgbClr val="CBD1DF"/>
                    </a:solidFill>
                  </a:tcPr>
                </a:tc>
                <a:extLst>
                  <a:ext uri="{0D108BD9-81ED-4DB2-BD59-A6C34878D82A}">
                    <a16:rowId xmlns:a16="http://schemas.microsoft.com/office/drawing/2014/main" val="2687096053"/>
                  </a:ext>
                </a:extLst>
              </a:tr>
              <a:tr h="486889">
                <a:tc rowSpan="4">
                  <a:txBody>
                    <a:bodyPr/>
                    <a:lstStyle/>
                    <a:p>
                      <a:pPr marL="540385" indent="-540385" algn="l">
                        <a:lnSpc>
                          <a:spcPct val="107000"/>
                        </a:lnSpc>
                        <a:spcAft>
                          <a:spcPts val="600"/>
                        </a:spcAft>
                        <a:tabLst>
                          <a:tab pos="2576195" algn="ctr"/>
                        </a:tabLst>
                      </a:pPr>
                      <a:r>
                        <a:rPr lang="cs-CZ" sz="1200">
                          <a:effectLst/>
                          <a:latin typeface="Arial" panose="020B0604020202020204" pitchFamily="34" charset="0"/>
                          <a:cs typeface="Arial" panose="020B0604020202020204" pitchFamily="34" charset="0"/>
                        </a:rPr>
                        <a:t> </a:t>
                      </a:r>
                      <a:endParaRPr lang="cs-CZ" sz="1200">
                        <a:effectLst/>
                        <a:latin typeface="Arial" panose="020B0604020202020204" pitchFamily="34" charset="0"/>
                        <a:ea typeface="Calibri" panose="020F0502020204030204" pitchFamily="34" charset="0"/>
                        <a:cs typeface="Arial" panose="020B0604020202020204" pitchFamily="34" charset="0"/>
                      </a:endParaRPr>
                    </a:p>
                  </a:txBody>
                  <a:tcPr marL="28122" marR="28122" marT="0" marB="0" anchor="ctr"/>
                </a:tc>
                <a:tc>
                  <a:txBody>
                    <a:bodyPr/>
                    <a:lstStyle/>
                    <a:p>
                      <a:pPr marL="540385" indent="-540385" algn="l">
                        <a:lnSpc>
                          <a:spcPct val="107000"/>
                        </a:lnSpc>
                        <a:spcAft>
                          <a:spcPts val="600"/>
                        </a:spcAft>
                        <a:tabLst>
                          <a:tab pos="2576195" algn="ctr"/>
                        </a:tabLst>
                      </a:pPr>
                      <a:r>
                        <a:rPr lang="cs-CZ" sz="1200" dirty="0">
                          <a:effectLst/>
                          <a:latin typeface="Arial" panose="020B0604020202020204" pitchFamily="34" charset="0"/>
                          <a:cs typeface="Arial" panose="020B0604020202020204" pitchFamily="34" charset="0"/>
                        </a:rPr>
                        <a:t>0 </a:t>
                      </a:r>
                      <a:endParaRPr lang="cs-CZ" sz="1200" dirty="0">
                        <a:effectLst/>
                        <a:latin typeface="Arial" panose="020B0604020202020204" pitchFamily="34" charset="0"/>
                        <a:ea typeface="Calibri" panose="020F0502020204030204" pitchFamily="34" charset="0"/>
                        <a:cs typeface="Arial" panose="020B0604020202020204" pitchFamily="34" charset="0"/>
                      </a:endParaRPr>
                    </a:p>
                  </a:txBody>
                  <a:tcPr marL="28122" marR="28122" marT="0" marB="0" anchor="ctr"/>
                </a:tc>
                <a:tc>
                  <a:txBody>
                    <a:bodyPr/>
                    <a:lstStyle/>
                    <a:p>
                      <a:pPr marL="540385" indent="-540385" algn="ctr">
                        <a:lnSpc>
                          <a:spcPct val="107000"/>
                        </a:lnSpc>
                        <a:spcAft>
                          <a:spcPts val="600"/>
                        </a:spcAft>
                      </a:pPr>
                      <a:r>
                        <a:rPr lang="cs-CZ" sz="1200" dirty="0">
                          <a:effectLst/>
                          <a:latin typeface="Arial" panose="020B0604020202020204" pitchFamily="34" charset="0"/>
                          <a:cs typeface="Arial" panose="020B0604020202020204" pitchFamily="34" charset="0"/>
                        </a:rPr>
                        <a:t>20 </a:t>
                      </a:r>
                      <a:endParaRPr lang="cs-CZ" sz="1200" dirty="0">
                        <a:effectLst/>
                        <a:latin typeface="Arial" panose="020B0604020202020204" pitchFamily="34" charset="0"/>
                        <a:ea typeface="Calibri" panose="020F0502020204030204" pitchFamily="34" charset="0"/>
                        <a:cs typeface="Arial" panose="020B0604020202020204" pitchFamily="34" charset="0"/>
                      </a:endParaRPr>
                    </a:p>
                  </a:txBody>
                  <a:tcPr marL="28122" marR="28122" marT="0" marB="0" anchor="ctr"/>
                </a:tc>
                <a:extLst>
                  <a:ext uri="{0D108BD9-81ED-4DB2-BD59-A6C34878D82A}">
                    <a16:rowId xmlns:a16="http://schemas.microsoft.com/office/drawing/2014/main" val="339288680"/>
                  </a:ext>
                </a:extLst>
              </a:tr>
              <a:tr h="415636">
                <a:tc vMerge="1">
                  <a:txBody>
                    <a:bodyPr/>
                    <a:lstStyle/>
                    <a:p>
                      <a:endParaRPr lang="cs-CZ"/>
                    </a:p>
                  </a:txBody>
                  <a:tcPr/>
                </a:tc>
                <a:tc>
                  <a:txBody>
                    <a:bodyPr/>
                    <a:lstStyle/>
                    <a:p>
                      <a:pPr marL="540385" indent="-540385" algn="l">
                        <a:lnSpc>
                          <a:spcPct val="107000"/>
                        </a:lnSpc>
                        <a:spcAft>
                          <a:spcPts val="600"/>
                        </a:spcAft>
                        <a:tabLst>
                          <a:tab pos="2576195" algn="ctr"/>
                        </a:tabLst>
                      </a:pPr>
                      <a:r>
                        <a:rPr lang="cs-CZ" sz="1200" dirty="0">
                          <a:effectLst/>
                          <a:latin typeface="Arial" panose="020B0604020202020204" pitchFamily="34" charset="0"/>
                          <a:cs typeface="Arial" panose="020B0604020202020204" pitchFamily="34" charset="0"/>
                        </a:rPr>
                        <a:t>1 </a:t>
                      </a:r>
                      <a:endParaRPr lang="cs-CZ" sz="1200" dirty="0">
                        <a:effectLst/>
                        <a:latin typeface="Arial" panose="020B0604020202020204" pitchFamily="34" charset="0"/>
                        <a:ea typeface="Calibri" panose="020F0502020204030204" pitchFamily="34" charset="0"/>
                        <a:cs typeface="Arial" panose="020B0604020202020204" pitchFamily="34" charset="0"/>
                      </a:endParaRPr>
                    </a:p>
                  </a:txBody>
                  <a:tcPr marL="28122" marR="28122" marT="0" marB="0" anchor="ctr"/>
                </a:tc>
                <a:tc>
                  <a:txBody>
                    <a:bodyPr/>
                    <a:lstStyle/>
                    <a:p>
                      <a:pPr marL="540385" indent="-540385" algn="ctr">
                        <a:lnSpc>
                          <a:spcPct val="107000"/>
                        </a:lnSpc>
                        <a:spcAft>
                          <a:spcPts val="600"/>
                        </a:spcAft>
                      </a:pPr>
                      <a:r>
                        <a:rPr lang="cs-CZ" sz="1200" dirty="0">
                          <a:effectLst/>
                          <a:latin typeface="Arial" panose="020B0604020202020204" pitchFamily="34" charset="0"/>
                          <a:cs typeface="Arial" panose="020B0604020202020204" pitchFamily="34" charset="0"/>
                        </a:rPr>
                        <a:t>15 </a:t>
                      </a:r>
                      <a:endParaRPr lang="cs-CZ" sz="1200" dirty="0">
                        <a:effectLst/>
                        <a:latin typeface="Arial" panose="020B0604020202020204" pitchFamily="34" charset="0"/>
                        <a:ea typeface="Calibri" panose="020F0502020204030204" pitchFamily="34" charset="0"/>
                        <a:cs typeface="Arial" panose="020B0604020202020204" pitchFamily="34" charset="0"/>
                      </a:endParaRPr>
                    </a:p>
                  </a:txBody>
                  <a:tcPr marL="28122" marR="28122" marT="0" marB="0" anchor="ctr"/>
                </a:tc>
                <a:extLst>
                  <a:ext uri="{0D108BD9-81ED-4DB2-BD59-A6C34878D82A}">
                    <a16:rowId xmlns:a16="http://schemas.microsoft.com/office/drawing/2014/main" val="1837523771"/>
                  </a:ext>
                </a:extLst>
              </a:tr>
              <a:tr h="498764">
                <a:tc vMerge="1">
                  <a:txBody>
                    <a:bodyPr/>
                    <a:lstStyle/>
                    <a:p>
                      <a:endParaRPr lang="cs-CZ"/>
                    </a:p>
                  </a:txBody>
                  <a:tcPr/>
                </a:tc>
                <a:tc>
                  <a:txBody>
                    <a:bodyPr/>
                    <a:lstStyle/>
                    <a:p>
                      <a:pPr marL="540385" indent="-540385" algn="l">
                        <a:lnSpc>
                          <a:spcPct val="107000"/>
                        </a:lnSpc>
                        <a:spcAft>
                          <a:spcPts val="600"/>
                        </a:spcAft>
                        <a:tabLst>
                          <a:tab pos="2576195" algn="ctr"/>
                        </a:tabLst>
                      </a:pPr>
                      <a:r>
                        <a:rPr lang="cs-CZ" sz="1200" dirty="0">
                          <a:effectLst/>
                          <a:latin typeface="Arial" panose="020B0604020202020204" pitchFamily="34" charset="0"/>
                          <a:cs typeface="Arial" panose="020B0604020202020204" pitchFamily="34" charset="0"/>
                        </a:rPr>
                        <a:t>2 </a:t>
                      </a:r>
                      <a:endParaRPr lang="cs-CZ" sz="1200" dirty="0">
                        <a:effectLst/>
                        <a:latin typeface="Arial" panose="020B0604020202020204" pitchFamily="34" charset="0"/>
                        <a:ea typeface="Calibri" panose="020F0502020204030204" pitchFamily="34" charset="0"/>
                        <a:cs typeface="Arial" panose="020B0604020202020204" pitchFamily="34" charset="0"/>
                      </a:endParaRPr>
                    </a:p>
                  </a:txBody>
                  <a:tcPr marL="28122" marR="28122" marT="0" marB="0" anchor="ctr"/>
                </a:tc>
                <a:tc>
                  <a:txBody>
                    <a:bodyPr/>
                    <a:lstStyle/>
                    <a:p>
                      <a:pPr marL="540385" indent="-540385" algn="ctr">
                        <a:lnSpc>
                          <a:spcPct val="107000"/>
                        </a:lnSpc>
                        <a:spcAft>
                          <a:spcPts val="600"/>
                        </a:spcAft>
                      </a:pPr>
                      <a:r>
                        <a:rPr lang="cs-CZ" sz="1200" dirty="0">
                          <a:effectLst/>
                          <a:latin typeface="Arial" panose="020B0604020202020204" pitchFamily="34" charset="0"/>
                          <a:ea typeface="Calibri" panose="020F0502020204030204" pitchFamily="34" charset="0"/>
                          <a:cs typeface="Arial" panose="020B0604020202020204" pitchFamily="34" charset="0"/>
                        </a:rPr>
                        <a:t>10</a:t>
                      </a:r>
                    </a:p>
                  </a:txBody>
                  <a:tcPr marL="28122" marR="28122" marT="0" marB="0" anchor="ctr"/>
                </a:tc>
                <a:extLst>
                  <a:ext uri="{0D108BD9-81ED-4DB2-BD59-A6C34878D82A}">
                    <a16:rowId xmlns:a16="http://schemas.microsoft.com/office/drawing/2014/main" val="4257598016"/>
                  </a:ext>
                </a:extLst>
              </a:tr>
              <a:tr h="463137">
                <a:tc vMerge="1">
                  <a:txBody>
                    <a:bodyPr/>
                    <a:lstStyle/>
                    <a:p>
                      <a:endParaRPr lang="cs-CZ"/>
                    </a:p>
                  </a:txBody>
                  <a:tcPr/>
                </a:tc>
                <a:tc>
                  <a:txBody>
                    <a:bodyPr/>
                    <a:lstStyle/>
                    <a:p>
                      <a:pPr marL="540385" indent="-540385" algn="l">
                        <a:lnSpc>
                          <a:spcPct val="107000"/>
                        </a:lnSpc>
                        <a:spcAft>
                          <a:spcPts val="600"/>
                        </a:spcAft>
                        <a:tabLst>
                          <a:tab pos="2576195" algn="ctr"/>
                        </a:tabLst>
                      </a:pPr>
                      <a:r>
                        <a:rPr lang="cs-CZ" sz="1200">
                          <a:effectLst/>
                          <a:latin typeface="Arial" panose="020B0604020202020204" pitchFamily="34" charset="0"/>
                          <a:cs typeface="Arial" panose="020B0604020202020204" pitchFamily="34" charset="0"/>
                        </a:rPr>
                        <a:t>3 </a:t>
                      </a:r>
                      <a:endParaRPr lang="cs-CZ" sz="1200">
                        <a:effectLst/>
                        <a:latin typeface="Arial" panose="020B0604020202020204" pitchFamily="34" charset="0"/>
                        <a:ea typeface="Calibri" panose="020F0502020204030204" pitchFamily="34" charset="0"/>
                        <a:cs typeface="Arial" panose="020B0604020202020204" pitchFamily="34" charset="0"/>
                      </a:endParaRPr>
                    </a:p>
                  </a:txBody>
                  <a:tcPr marL="28122" marR="28122" marT="0" marB="0" anchor="ctr"/>
                </a:tc>
                <a:tc>
                  <a:txBody>
                    <a:bodyPr/>
                    <a:lstStyle/>
                    <a:p>
                      <a:pPr marL="540385" indent="-540385" algn="ctr">
                        <a:lnSpc>
                          <a:spcPct val="107000"/>
                        </a:lnSpc>
                        <a:spcAft>
                          <a:spcPts val="600"/>
                        </a:spcAft>
                      </a:pPr>
                      <a:r>
                        <a:rPr lang="cs-CZ" sz="1200" dirty="0">
                          <a:effectLst/>
                          <a:latin typeface="Arial" panose="020B0604020202020204" pitchFamily="34" charset="0"/>
                          <a:ea typeface="Calibri" panose="020F0502020204030204" pitchFamily="34" charset="0"/>
                          <a:cs typeface="Arial" panose="020B0604020202020204" pitchFamily="34" charset="0"/>
                        </a:rPr>
                        <a:t>5</a:t>
                      </a:r>
                    </a:p>
                  </a:txBody>
                  <a:tcPr marL="28122" marR="28122" marT="0" marB="0" anchor="ctr"/>
                </a:tc>
                <a:extLst>
                  <a:ext uri="{0D108BD9-81ED-4DB2-BD59-A6C34878D82A}">
                    <a16:rowId xmlns:a16="http://schemas.microsoft.com/office/drawing/2014/main" val="2860513691"/>
                  </a:ext>
                </a:extLst>
              </a:tr>
            </a:tbl>
          </a:graphicData>
        </a:graphic>
      </p:graphicFrame>
    </p:spTree>
    <p:extLst>
      <p:ext uri="{BB962C8B-B14F-4D97-AF65-F5344CB8AC3E}">
        <p14:creationId xmlns:p14="http://schemas.microsoft.com/office/powerpoint/2010/main" val="15141299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cký objekt 6">
            <a:extLst>
              <a:ext uri="{FF2B5EF4-FFF2-40B4-BE49-F238E27FC236}">
                <a16:creationId xmlns:a16="http://schemas.microsoft.com/office/drawing/2014/main" id="{7F005F39-F40F-D346-82E7-15471EBD534F}"/>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0" y="0"/>
            <a:ext cx="2111835" cy="1521065"/>
          </a:xfrm>
          <a:prstGeom prst="rect">
            <a:avLst/>
          </a:prstGeom>
        </p:spPr>
      </p:pic>
      <p:sp>
        <p:nvSpPr>
          <p:cNvPr id="18" name="Nadpis 17">
            <a:extLst>
              <a:ext uri="{FF2B5EF4-FFF2-40B4-BE49-F238E27FC236}">
                <a16:creationId xmlns:a16="http://schemas.microsoft.com/office/drawing/2014/main" id="{85D1CE5D-F808-2E45-8B02-BFE390F67473}"/>
              </a:ext>
            </a:extLst>
          </p:cNvPr>
          <p:cNvSpPr>
            <a:spLocks noGrp="1"/>
          </p:cNvSpPr>
          <p:nvPr>
            <p:ph type="title"/>
          </p:nvPr>
        </p:nvSpPr>
        <p:spPr>
          <a:xfrm>
            <a:off x="1042737" y="593558"/>
            <a:ext cx="10732168" cy="705854"/>
          </a:xfrm>
        </p:spPr>
        <p:txBody>
          <a:bodyPr anchor="t">
            <a:normAutofit/>
          </a:bodyPr>
          <a:lstStyle/>
          <a:p>
            <a:pPr algn="ctr"/>
            <a:r>
              <a:rPr lang="cs-CZ" sz="3200" b="1" dirty="0">
                <a:solidFill>
                  <a:schemeClr val="tx2"/>
                </a:solidFill>
                <a:latin typeface="Calibri" panose="020F0502020204030204" pitchFamily="34" charset="0"/>
                <a:ea typeface="Inter" panose="02000503000000020004" pitchFamily="2" charset="0"/>
                <a:cs typeface="Calibri" panose="020F0502020204030204" pitchFamily="34" charset="0"/>
              </a:rPr>
              <a:t>Program obnovy venkova Olomouckého kraje</a:t>
            </a:r>
          </a:p>
        </p:txBody>
      </p:sp>
      <p:sp>
        <p:nvSpPr>
          <p:cNvPr id="19" name="Zástupný obsah 18">
            <a:extLst>
              <a:ext uri="{FF2B5EF4-FFF2-40B4-BE49-F238E27FC236}">
                <a16:creationId xmlns:a16="http://schemas.microsoft.com/office/drawing/2014/main" id="{EAB38407-8379-8D4F-A618-E21007843527}"/>
              </a:ext>
            </a:extLst>
          </p:cNvPr>
          <p:cNvSpPr>
            <a:spLocks noGrp="1"/>
          </p:cNvSpPr>
          <p:nvPr>
            <p:ph idx="1"/>
          </p:nvPr>
        </p:nvSpPr>
        <p:spPr>
          <a:xfrm>
            <a:off x="838200" y="1521065"/>
            <a:ext cx="10515600" cy="5056938"/>
          </a:xfrm>
        </p:spPr>
        <p:txBody>
          <a:bodyPr>
            <a:normAutofit/>
          </a:bodyPr>
          <a:lstStyle/>
          <a:p>
            <a:pPr marL="0" lvl="0" indent="0" algn="just" fontAlgn="base">
              <a:lnSpc>
                <a:spcPct val="100000"/>
              </a:lnSpc>
              <a:spcBef>
                <a:spcPct val="0"/>
              </a:spcBef>
              <a:buClr>
                <a:srgbClr val="003366"/>
              </a:buClr>
              <a:buNone/>
              <a:defRPr/>
            </a:pPr>
            <a:r>
              <a:rPr lang="cs-CZ" sz="2000" b="1" dirty="0">
                <a:solidFill>
                  <a:srgbClr val="0070C0"/>
                </a:solidFill>
                <a:latin typeface="Arial" charset="0"/>
              </a:rPr>
              <a:t>01_01_03_Podpora přípravy projektové dokumentace</a:t>
            </a:r>
          </a:p>
          <a:p>
            <a:pPr marL="0" indent="0" algn="just" fontAlgn="base">
              <a:lnSpc>
                <a:spcPct val="100000"/>
              </a:lnSpc>
              <a:spcBef>
                <a:spcPct val="0"/>
              </a:spcBef>
              <a:buClr>
                <a:srgbClr val="003366"/>
              </a:buClr>
              <a:buNone/>
              <a:defRPr/>
            </a:pPr>
            <a:r>
              <a:rPr lang="cs-CZ" sz="2000" dirty="0">
                <a:solidFill>
                  <a:srgbClr val="0070C0"/>
                </a:solidFill>
                <a:latin typeface="Arial" charset="0"/>
              </a:rPr>
              <a:t>Kritéria hodnocení žádostí:</a:t>
            </a:r>
          </a:p>
          <a:p>
            <a:pPr marL="0" indent="0" algn="just" fontAlgn="base">
              <a:lnSpc>
                <a:spcPct val="100000"/>
              </a:lnSpc>
              <a:spcBef>
                <a:spcPct val="0"/>
              </a:spcBef>
              <a:buClr>
                <a:srgbClr val="003366"/>
              </a:buClr>
              <a:buNone/>
              <a:defRPr/>
            </a:pPr>
            <a:r>
              <a:rPr lang="cs-CZ" sz="2000" dirty="0">
                <a:solidFill>
                  <a:srgbClr val="0070C0"/>
                </a:solidFill>
                <a:latin typeface="Arial" charset="0"/>
              </a:rPr>
              <a:t>         </a:t>
            </a:r>
          </a:p>
          <a:p>
            <a:pPr marL="0" indent="0" algn="just" fontAlgn="base">
              <a:lnSpc>
                <a:spcPct val="100000"/>
              </a:lnSpc>
              <a:spcBef>
                <a:spcPct val="0"/>
              </a:spcBef>
              <a:buClr>
                <a:srgbClr val="003366"/>
              </a:buClr>
              <a:buNone/>
              <a:defRPr/>
            </a:pPr>
            <a:endParaRPr lang="cs-CZ" sz="2000" dirty="0">
              <a:solidFill>
                <a:srgbClr val="0070C0"/>
              </a:solidFill>
              <a:latin typeface="Arial" charset="0"/>
            </a:endParaRPr>
          </a:p>
          <a:p>
            <a:pPr marL="0" indent="0" algn="just" fontAlgn="base">
              <a:lnSpc>
                <a:spcPct val="100000"/>
              </a:lnSpc>
              <a:spcBef>
                <a:spcPct val="0"/>
              </a:spcBef>
              <a:buClr>
                <a:srgbClr val="003366"/>
              </a:buClr>
              <a:buNone/>
              <a:defRPr/>
            </a:pPr>
            <a:endParaRPr lang="cs-CZ" sz="2000" dirty="0">
              <a:solidFill>
                <a:srgbClr val="0070C0"/>
              </a:solidFill>
              <a:latin typeface="Arial" charset="0"/>
            </a:endParaRPr>
          </a:p>
          <a:p>
            <a:pPr marL="0" indent="0" algn="just" fontAlgn="base">
              <a:lnSpc>
                <a:spcPct val="100000"/>
              </a:lnSpc>
              <a:spcBef>
                <a:spcPct val="0"/>
              </a:spcBef>
              <a:buClr>
                <a:srgbClr val="003366"/>
              </a:buClr>
              <a:buNone/>
              <a:defRPr/>
            </a:pPr>
            <a:endParaRPr lang="cs-CZ" sz="2000" dirty="0">
              <a:solidFill>
                <a:srgbClr val="0070C0"/>
              </a:solidFill>
              <a:latin typeface="Arial" charset="0"/>
            </a:endParaRPr>
          </a:p>
          <a:p>
            <a:pPr marL="0" indent="0" algn="just" fontAlgn="base">
              <a:lnSpc>
                <a:spcPct val="100000"/>
              </a:lnSpc>
              <a:spcBef>
                <a:spcPct val="0"/>
              </a:spcBef>
              <a:buClr>
                <a:srgbClr val="003366"/>
              </a:buClr>
              <a:buNone/>
              <a:defRPr/>
            </a:pPr>
            <a:endParaRPr lang="cs-CZ" sz="2000" dirty="0">
              <a:solidFill>
                <a:srgbClr val="0070C0"/>
              </a:solidFill>
              <a:latin typeface="Arial" charset="0"/>
            </a:endParaRPr>
          </a:p>
          <a:p>
            <a:pPr algn="just" fontAlgn="base">
              <a:lnSpc>
                <a:spcPct val="100000"/>
              </a:lnSpc>
              <a:spcBef>
                <a:spcPct val="0"/>
              </a:spcBef>
              <a:buClr>
                <a:srgbClr val="003366"/>
              </a:buClr>
              <a:buFont typeface="Wingdings" panose="05000000000000000000" pitchFamily="2" charset="2"/>
              <a:buChar char="§"/>
              <a:defRPr/>
            </a:pPr>
            <a:endParaRPr lang="cs-CZ" sz="2000" dirty="0">
              <a:solidFill>
                <a:srgbClr val="0070C0"/>
              </a:solidFill>
              <a:latin typeface="Arial" charset="0"/>
            </a:endParaRPr>
          </a:p>
          <a:p>
            <a:pPr algn="just" fontAlgn="base">
              <a:lnSpc>
                <a:spcPct val="100000"/>
              </a:lnSpc>
              <a:spcBef>
                <a:spcPct val="0"/>
              </a:spcBef>
              <a:buClr>
                <a:srgbClr val="003366"/>
              </a:buClr>
              <a:buFont typeface="Wingdings" panose="05000000000000000000" pitchFamily="2" charset="2"/>
              <a:buChar char="§"/>
              <a:defRPr/>
            </a:pPr>
            <a:endParaRPr lang="cs-CZ" sz="2000" dirty="0">
              <a:solidFill>
                <a:srgbClr val="0070C0"/>
              </a:solidFill>
              <a:latin typeface="Arial" charset="0"/>
            </a:endParaRPr>
          </a:p>
          <a:p>
            <a:pPr algn="just" fontAlgn="base">
              <a:lnSpc>
                <a:spcPct val="100000"/>
              </a:lnSpc>
              <a:spcBef>
                <a:spcPct val="0"/>
              </a:spcBef>
              <a:buClr>
                <a:srgbClr val="003366"/>
              </a:buClr>
              <a:defRPr/>
            </a:pPr>
            <a:endParaRPr lang="cs-CZ" sz="2000" dirty="0">
              <a:solidFill>
                <a:srgbClr val="0070C0"/>
              </a:solidFill>
              <a:latin typeface="Arial" charset="0"/>
            </a:endParaRPr>
          </a:p>
          <a:p>
            <a:pPr marL="0" indent="0">
              <a:buNone/>
            </a:pPr>
            <a:endParaRPr lang="cs-CZ" sz="1400" dirty="0">
              <a:solidFill>
                <a:schemeClr val="tx2"/>
              </a:solidFill>
              <a:latin typeface="Inter" panose="02000503000000020004" pitchFamily="2" charset="0"/>
              <a:ea typeface="Inter" panose="02000503000000020004" pitchFamily="2" charset="0"/>
            </a:endParaRPr>
          </a:p>
        </p:txBody>
      </p:sp>
      <p:sp>
        <p:nvSpPr>
          <p:cNvPr id="6" name="Zástupný symbol pro číslo snímku 5">
            <a:extLst>
              <a:ext uri="{FF2B5EF4-FFF2-40B4-BE49-F238E27FC236}">
                <a16:creationId xmlns:a16="http://schemas.microsoft.com/office/drawing/2014/main" id="{8F97B5B9-D8B0-F645-A37F-C2085B5EC2FC}"/>
              </a:ext>
            </a:extLst>
          </p:cNvPr>
          <p:cNvSpPr>
            <a:spLocks noGrp="1"/>
          </p:cNvSpPr>
          <p:nvPr>
            <p:ph type="sldNum" sz="quarter" idx="12"/>
          </p:nvPr>
        </p:nvSpPr>
        <p:spPr/>
        <p:txBody>
          <a:bodyPr/>
          <a:lstStyle/>
          <a:p>
            <a:fld id="{F756C1FA-8DED-774F-A9BF-965BD70CC5BD}" type="slidenum">
              <a:rPr lang="cs-CZ" smtClean="0">
                <a:solidFill>
                  <a:schemeClr val="tx2"/>
                </a:solidFill>
              </a:rPr>
              <a:t>37</a:t>
            </a:fld>
            <a:endParaRPr lang="cs-CZ" dirty="0">
              <a:solidFill>
                <a:schemeClr val="tx2"/>
              </a:solidFill>
            </a:endParaRPr>
          </a:p>
        </p:txBody>
      </p:sp>
      <p:graphicFrame>
        <p:nvGraphicFramePr>
          <p:cNvPr id="3" name="Tabulka 2">
            <a:extLst>
              <a:ext uri="{FF2B5EF4-FFF2-40B4-BE49-F238E27FC236}">
                <a16:creationId xmlns:a16="http://schemas.microsoft.com/office/drawing/2014/main" id="{018DFE93-CAA4-BB8A-482E-592977645492}"/>
              </a:ext>
            </a:extLst>
          </p:cNvPr>
          <p:cNvGraphicFramePr>
            <a:graphicFrameLocks noGrp="1"/>
          </p:cNvGraphicFramePr>
          <p:nvPr>
            <p:extLst>
              <p:ext uri="{D42A27DB-BD31-4B8C-83A1-F6EECF244321}">
                <p14:modId xmlns:p14="http://schemas.microsoft.com/office/powerpoint/2010/main" val="3866838222"/>
              </p:ext>
            </p:extLst>
          </p:nvPr>
        </p:nvGraphicFramePr>
        <p:xfrm>
          <a:off x="2149435" y="2363194"/>
          <a:ext cx="7671459" cy="3372592"/>
        </p:xfrm>
        <a:graphic>
          <a:graphicData uri="http://schemas.openxmlformats.org/drawingml/2006/table">
            <a:tbl>
              <a:tblPr firstRow="1" firstCol="1" bandRow="1">
                <a:tableStyleId>{5C22544A-7EE6-4342-B048-85BDC9FD1C3A}</a:tableStyleId>
              </a:tblPr>
              <a:tblGrid>
                <a:gridCol w="1184563">
                  <a:extLst>
                    <a:ext uri="{9D8B030D-6E8A-4147-A177-3AD203B41FA5}">
                      <a16:colId xmlns:a16="http://schemas.microsoft.com/office/drawing/2014/main" val="3699267196"/>
                    </a:ext>
                  </a:extLst>
                </a:gridCol>
                <a:gridCol w="4659284">
                  <a:extLst>
                    <a:ext uri="{9D8B030D-6E8A-4147-A177-3AD203B41FA5}">
                      <a16:colId xmlns:a16="http://schemas.microsoft.com/office/drawing/2014/main" val="2466774682"/>
                    </a:ext>
                  </a:extLst>
                </a:gridCol>
                <a:gridCol w="1827612">
                  <a:extLst>
                    <a:ext uri="{9D8B030D-6E8A-4147-A177-3AD203B41FA5}">
                      <a16:colId xmlns:a16="http://schemas.microsoft.com/office/drawing/2014/main" val="2979877114"/>
                    </a:ext>
                  </a:extLst>
                </a:gridCol>
              </a:tblGrid>
              <a:tr h="669207">
                <a:tc>
                  <a:txBody>
                    <a:bodyPr/>
                    <a:lstStyle/>
                    <a:p>
                      <a:pPr marL="540385" indent="-540385" algn="ctr">
                        <a:lnSpc>
                          <a:spcPct val="107000"/>
                        </a:lnSpc>
                        <a:spcAft>
                          <a:spcPts val="600"/>
                        </a:spcAft>
                      </a:pPr>
                      <a:r>
                        <a:rPr lang="cs-CZ" sz="1200" dirty="0">
                          <a:effectLst/>
                          <a:latin typeface="Arial" panose="020B0604020202020204" pitchFamily="34" charset="0"/>
                          <a:cs typeface="Arial" panose="020B0604020202020204" pitchFamily="34" charset="0"/>
                        </a:rPr>
                        <a:t>B</a:t>
                      </a:r>
                      <a:endParaRPr lang="cs-CZ" sz="1200" dirty="0">
                        <a:effectLst/>
                        <a:latin typeface="Arial" panose="020B0604020202020204" pitchFamily="34" charset="0"/>
                        <a:ea typeface="Calibri" panose="020F0502020204030204" pitchFamily="34" charset="0"/>
                        <a:cs typeface="Arial" panose="020B0604020202020204" pitchFamily="34" charset="0"/>
                      </a:endParaRPr>
                    </a:p>
                  </a:txBody>
                  <a:tcPr marL="49402" marR="49402" marT="0" marB="0" anchor="ctr"/>
                </a:tc>
                <a:tc gridSpan="2">
                  <a:txBody>
                    <a:bodyPr/>
                    <a:lstStyle/>
                    <a:p>
                      <a:pPr marL="0" indent="-540385" algn="just">
                        <a:lnSpc>
                          <a:spcPct val="107000"/>
                        </a:lnSpc>
                        <a:spcAft>
                          <a:spcPts val="600"/>
                        </a:spcAft>
                      </a:pPr>
                      <a:r>
                        <a:rPr lang="cs-CZ" sz="1200" dirty="0">
                          <a:effectLst/>
                          <a:latin typeface="Arial" panose="020B0604020202020204" pitchFamily="34" charset="0"/>
                          <a:cs typeface="Arial" panose="020B0604020202020204" pitchFamily="34" charset="0"/>
                        </a:rPr>
                        <a:t>Hodnotící kritéria definuje administrátor ve spolupráci s hodnotitelem kritérií B - hodnotí Komise pro rozvoj venkova a zemědělství</a:t>
                      </a:r>
                      <a:endParaRPr lang="cs-CZ" sz="1200" dirty="0">
                        <a:effectLst/>
                        <a:latin typeface="Arial" panose="020B0604020202020204" pitchFamily="34" charset="0"/>
                        <a:ea typeface="Calibri" panose="020F0502020204030204" pitchFamily="34" charset="0"/>
                        <a:cs typeface="Arial" panose="020B0604020202020204" pitchFamily="34" charset="0"/>
                      </a:endParaRPr>
                    </a:p>
                  </a:txBody>
                  <a:tcPr marL="49402" marR="49402" marT="0" marB="0" anchor="ctr"/>
                </a:tc>
                <a:tc hMerge="1">
                  <a:txBody>
                    <a:bodyPr/>
                    <a:lstStyle/>
                    <a:p>
                      <a:endParaRPr lang="cs-CZ"/>
                    </a:p>
                  </a:txBody>
                  <a:tcPr/>
                </a:tc>
                <a:extLst>
                  <a:ext uri="{0D108BD9-81ED-4DB2-BD59-A6C34878D82A}">
                    <a16:rowId xmlns:a16="http://schemas.microsoft.com/office/drawing/2014/main" val="266383361"/>
                  </a:ext>
                </a:extLst>
              </a:tr>
              <a:tr h="801625">
                <a:tc>
                  <a:txBody>
                    <a:bodyPr/>
                    <a:lstStyle/>
                    <a:p>
                      <a:pPr marL="540385" indent="-540385" algn="ctr">
                        <a:lnSpc>
                          <a:spcPct val="107000"/>
                        </a:lnSpc>
                        <a:spcAft>
                          <a:spcPts val="600"/>
                        </a:spcAft>
                        <a:tabLst>
                          <a:tab pos="2576195" algn="ctr"/>
                        </a:tabLst>
                      </a:pPr>
                      <a:r>
                        <a:rPr lang="cs-CZ" sz="1200">
                          <a:effectLst/>
                          <a:latin typeface="Arial" panose="020B0604020202020204" pitchFamily="34" charset="0"/>
                          <a:cs typeface="Arial" panose="020B0604020202020204" pitchFamily="34" charset="0"/>
                        </a:rPr>
                        <a:t>B1</a:t>
                      </a:r>
                      <a:endParaRPr lang="cs-CZ" sz="1200">
                        <a:effectLst/>
                        <a:latin typeface="Arial" panose="020B0604020202020204" pitchFamily="34" charset="0"/>
                        <a:ea typeface="Calibri" panose="020F0502020204030204" pitchFamily="34" charset="0"/>
                        <a:cs typeface="Arial" panose="020B0604020202020204" pitchFamily="34" charset="0"/>
                      </a:endParaRPr>
                    </a:p>
                  </a:txBody>
                  <a:tcPr marL="49402" marR="49402" marT="0" marB="0" anchor="ctr"/>
                </a:tc>
                <a:tc>
                  <a:txBody>
                    <a:bodyPr/>
                    <a:lstStyle/>
                    <a:p>
                      <a:pPr marL="0" indent="-540385" algn="just">
                        <a:lnSpc>
                          <a:spcPct val="107000"/>
                        </a:lnSpc>
                        <a:spcAft>
                          <a:spcPts val="600"/>
                        </a:spcAft>
                        <a:tabLst>
                          <a:tab pos="2576195" algn="ctr"/>
                        </a:tabLst>
                      </a:pPr>
                      <a:r>
                        <a:rPr lang="cs-CZ" sz="1200" b="1" dirty="0">
                          <a:effectLst/>
                          <a:latin typeface="Arial" panose="020B0604020202020204" pitchFamily="34" charset="0"/>
                          <a:cs typeface="Arial" panose="020B0604020202020204" pitchFamily="34" charset="0"/>
                        </a:rPr>
                        <a:t>Soulad se Strategií rozvoje územního obvodu Olomouckého  kraje 2021 - 2027</a:t>
                      </a:r>
                      <a:endParaRPr lang="cs-CZ" sz="1200" b="1" dirty="0">
                        <a:effectLst/>
                        <a:latin typeface="Arial" panose="020B0604020202020204" pitchFamily="34" charset="0"/>
                        <a:ea typeface="Calibri" panose="020F0502020204030204" pitchFamily="34" charset="0"/>
                        <a:cs typeface="Arial" panose="020B0604020202020204" pitchFamily="34" charset="0"/>
                      </a:endParaRPr>
                    </a:p>
                  </a:txBody>
                  <a:tcPr marL="49402" marR="49402" marT="0" marB="0" anchor="ctr"/>
                </a:tc>
                <a:tc>
                  <a:txBody>
                    <a:bodyPr/>
                    <a:lstStyle/>
                    <a:p>
                      <a:pPr marL="540385" indent="-540385" algn="ctr">
                        <a:lnSpc>
                          <a:spcPct val="107000"/>
                        </a:lnSpc>
                        <a:spcAft>
                          <a:spcPts val="600"/>
                        </a:spcAft>
                      </a:pPr>
                      <a:r>
                        <a:rPr lang="cs-CZ" sz="1200" b="1" dirty="0">
                          <a:effectLst/>
                          <a:latin typeface="Arial" panose="020B0604020202020204" pitchFamily="34" charset="0"/>
                          <a:cs typeface="Arial" panose="020B0604020202020204" pitchFamily="34" charset="0"/>
                        </a:rPr>
                        <a:t>Počet bodů (max. 15):</a:t>
                      </a:r>
                      <a:endParaRPr lang="cs-CZ" sz="1200" b="1" dirty="0">
                        <a:effectLst/>
                        <a:latin typeface="Arial" panose="020B0604020202020204" pitchFamily="34" charset="0"/>
                        <a:ea typeface="Calibri" panose="020F0502020204030204" pitchFamily="34" charset="0"/>
                        <a:cs typeface="Arial" panose="020B0604020202020204" pitchFamily="34" charset="0"/>
                      </a:endParaRPr>
                    </a:p>
                  </a:txBody>
                  <a:tcPr marL="49402" marR="49402" marT="0" marB="0" anchor="ctr"/>
                </a:tc>
                <a:extLst>
                  <a:ext uri="{0D108BD9-81ED-4DB2-BD59-A6C34878D82A}">
                    <a16:rowId xmlns:a16="http://schemas.microsoft.com/office/drawing/2014/main" val="1672090096"/>
                  </a:ext>
                </a:extLst>
              </a:tr>
              <a:tr h="633920">
                <a:tc rowSpan="3">
                  <a:txBody>
                    <a:bodyPr/>
                    <a:lstStyle/>
                    <a:p>
                      <a:pPr marL="540385" indent="-540385" algn="l">
                        <a:lnSpc>
                          <a:spcPct val="107000"/>
                        </a:lnSpc>
                        <a:spcAft>
                          <a:spcPts val="600"/>
                        </a:spcAft>
                        <a:tabLst>
                          <a:tab pos="2576195" algn="ctr"/>
                        </a:tabLst>
                      </a:pPr>
                      <a:r>
                        <a:rPr lang="cs-CZ" sz="1200">
                          <a:effectLst/>
                          <a:latin typeface="Arial" panose="020B0604020202020204" pitchFamily="34" charset="0"/>
                          <a:cs typeface="Arial" panose="020B0604020202020204" pitchFamily="34" charset="0"/>
                        </a:rPr>
                        <a:t> </a:t>
                      </a:r>
                      <a:endParaRPr lang="cs-CZ" sz="1200">
                        <a:effectLst/>
                        <a:latin typeface="Arial" panose="020B0604020202020204" pitchFamily="34" charset="0"/>
                        <a:ea typeface="Calibri" panose="020F0502020204030204" pitchFamily="34" charset="0"/>
                        <a:cs typeface="Arial" panose="020B0604020202020204" pitchFamily="34" charset="0"/>
                      </a:endParaRPr>
                    </a:p>
                  </a:txBody>
                  <a:tcPr marL="49402" marR="49402" marT="0" marB="0" anchor="ctr"/>
                </a:tc>
                <a:tc>
                  <a:txBody>
                    <a:bodyPr/>
                    <a:lstStyle/>
                    <a:p>
                      <a:pPr marL="540385" indent="-540385" algn="l">
                        <a:lnSpc>
                          <a:spcPct val="107000"/>
                        </a:lnSpc>
                        <a:spcAft>
                          <a:spcPts val="600"/>
                        </a:spcAft>
                        <a:tabLst>
                          <a:tab pos="2576195" algn="ctr"/>
                        </a:tabLst>
                      </a:pPr>
                      <a:r>
                        <a:rPr lang="cs-CZ" sz="1200">
                          <a:effectLst/>
                          <a:latin typeface="Arial" panose="020B0604020202020204" pitchFamily="34" charset="0"/>
                          <a:cs typeface="Arial" panose="020B0604020202020204" pitchFamily="34" charset="0"/>
                        </a:rPr>
                        <a:t>Plní 3 a více dlouhodobých priorit</a:t>
                      </a:r>
                      <a:endParaRPr lang="cs-CZ" sz="1200">
                        <a:effectLst/>
                        <a:latin typeface="Arial" panose="020B0604020202020204" pitchFamily="34" charset="0"/>
                        <a:ea typeface="Calibri" panose="020F0502020204030204" pitchFamily="34" charset="0"/>
                        <a:cs typeface="Arial" panose="020B0604020202020204" pitchFamily="34" charset="0"/>
                      </a:endParaRPr>
                    </a:p>
                  </a:txBody>
                  <a:tcPr marL="49402" marR="49402" marT="0" marB="0" anchor="ctr"/>
                </a:tc>
                <a:tc>
                  <a:txBody>
                    <a:bodyPr/>
                    <a:lstStyle/>
                    <a:p>
                      <a:pPr marL="540385" indent="-540385" algn="ctr">
                        <a:lnSpc>
                          <a:spcPct val="107000"/>
                        </a:lnSpc>
                        <a:spcAft>
                          <a:spcPts val="600"/>
                        </a:spcAft>
                      </a:pPr>
                      <a:r>
                        <a:rPr lang="cs-CZ" sz="1200" dirty="0">
                          <a:effectLst/>
                          <a:latin typeface="Arial" panose="020B0604020202020204" pitchFamily="34" charset="0"/>
                          <a:cs typeface="Arial" panose="020B0604020202020204" pitchFamily="34" charset="0"/>
                        </a:rPr>
                        <a:t>15 </a:t>
                      </a:r>
                      <a:endParaRPr lang="cs-CZ" sz="1200" dirty="0">
                        <a:effectLst/>
                        <a:latin typeface="Arial" panose="020B0604020202020204" pitchFamily="34" charset="0"/>
                        <a:ea typeface="Calibri" panose="020F0502020204030204" pitchFamily="34" charset="0"/>
                        <a:cs typeface="Arial" panose="020B0604020202020204" pitchFamily="34" charset="0"/>
                      </a:endParaRPr>
                    </a:p>
                  </a:txBody>
                  <a:tcPr marL="49402" marR="49402" marT="0" marB="0" anchor="ctr"/>
                </a:tc>
                <a:extLst>
                  <a:ext uri="{0D108BD9-81ED-4DB2-BD59-A6C34878D82A}">
                    <a16:rowId xmlns:a16="http://schemas.microsoft.com/office/drawing/2014/main" val="1325454241"/>
                  </a:ext>
                </a:extLst>
              </a:tr>
              <a:tr h="633920">
                <a:tc vMerge="1">
                  <a:txBody>
                    <a:bodyPr/>
                    <a:lstStyle/>
                    <a:p>
                      <a:endParaRPr lang="cs-CZ"/>
                    </a:p>
                  </a:txBody>
                  <a:tcPr/>
                </a:tc>
                <a:tc>
                  <a:txBody>
                    <a:bodyPr/>
                    <a:lstStyle/>
                    <a:p>
                      <a:pPr marL="540385" indent="-540385" algn="l">
                        <a:lnSpc>
                          <a:spcPct val="107000"/>
                        </a:lnSpc>
                        <a:spcAft>
                          <a:spcPts val="600"/>
                        </a:spcAft>
                        <a:tabLst>
                          <a:tab pos="2576195" algn="ctr"/>
                        </a:tabLst>
                      </a:pPr>
                      <a:r>
                        <a:rPr lang="cs-CZ" sz="1200" dirty="0">
                          <a:effectLst/>
                          <a:latin typeface="Arial" panose="020B0604020202020204" pitchFamily="34" charset="0"/>
                          <a:cs typeface="Arial" panose="020B0604020202020204" pitchFamily="34" charset="0"/>
                        </a:rPr>
                        <a:t>Plní 2 dlouhodobé priority</a:t>
                      </a:r>
                      <a:endParaRPr lang="cs-CZ" sz="1200" dirty="0">
                        <a:effectLst/>
                        <a:latin typeface="Arial" panose="020B0604020202020204" pitchFamily="34" charset="0"/>
                        <a:ea typeface="Calibri" panose="020F0502020204030204" pitchFamily="34" charset="0"/>
                        <a:cs typeface="Arial" panose="020B0604020202020204" pitchFamily="34" charset="0"/>
                      </a:endParaRPr>
                    </a:p>
                  </a:txBody>
                  <a:tcPr marL="49402" marR="49402" marT="0" marB="0" anchor="ctr"/>
                </a:tc>
                <a:tc>
                  <a:txBody>
                    <a:bodyPr/>
                    <a:lstStyle/>
                    <a:p>
                      <a:pPr marL="540385" indent="-540385" algn="ctr">
                        <a:lnSpc>
                          <a:spcPct val="107000"/>
                        </a:lnSpc>
                        <a:spcAft>
                          <a:spcPts val="600"/>
                        </a:spcAft>
                      </a:pPr>
                      <a:r>
                        <a:rPr lang="cs-CZ" sz="1200" dirty="0">
                          <a:effectLst/>
                          <a:latin typeface="Arial" panose="020B0604020202020204" pitchFamily="34" charset="0"/>
                          <a:cs typeface="Arial" panose="020B0604020202020204" pitchFamily="34" charset="0"/>
                        </a:rPr>
                        <a:t>10 </a:t>
                      </a:r>
                      <a:endParaRPr lang="cs-CZ" sz="1200" dirty="0">
                        <a:effectLst/>
                        <a:latin typeface="Arial" panose="020B0604020202020204" pitchFamily="34" charset="0"/>
                        <a:ea typeface="Calibri" panose="020F0502020204030204" pitchFamily="34" charset="0"/>
                        <a:cs typeface="Arial" panose="020B0604020202020204" pitchFamily="34" charset="0"/>
                      </a:endParaRPr>
                    </a:p>
                  </a:txBody>
                  <a:tcPr marL="49402" marR="49402" marT="0" marB="0" anchor="ctr"/>
                </a:tc>
                <a:extLst>
                  <a:ext uri="{0D108BD9-81ED-4DB2-BD59-A6C34878D82A}">
                    <a16:rowId xmlns:a16="http://schemas.microsoft.com/office/drawing/2014/main" val="3278031627"/>
                  </a:ext>
                </a:extLst>
              </a:tr>
              <a:tr h="633920">
                <a:tc vMerge="1">
                  <a:txBody>
                    <a:bodyPr/>
                    <a:lstStyle/>
                    <a:p>
                      <a:endParaRPr lang="cs-CZ"/>
                    </a:p>
                  </a:txBody>
                  <a:tcPr/>
                </a:tc>
                <a:tc>
                  <a:txBody>
                    <a:bodyPr/>
                    <a:lstStyle/>
                    <a:p>
                      <a:pPr marL="540385" indent="-540385" algn="l">
                        <a:lnSpc>
                          <a:spcPct val="107000"/>
                        </a:lnSpc>
                        <a:spcAft>
                          <a:spcPts val="600"/>
                        </a:spcAft>
                        <a:tabLst>
                          <a:tab pos="2576195" algn="ctr"/>
                        </a:tabLst>
                      </a:pPr>
                      <a:r>
                        <a:rPr lang="cs-CZ" sz="1200">
                          <a:effectLst/>
                          <a:latin typeface="Arial" panose="020B0604020202020204" pitchFamily="34" charset="0"/>
                          <a:cs typeface="Arial" panose="020B0604020202020204" pitchFamily="34" charset="0"/>
                        </a:rPr>
                        <a:t>Plní 1 dlouhodobou prioritu</a:t>
                      </a:r>
                      <a:endParaRPr lang="cs-CZ" sz="1200">
                        <a:effectLst/>
                        <a:latin typeface="Arial" panose="020B0604020202020204" pitchFamily="34" charset="0"/>
                        <a:ea typeface="Calibri" panose="020F0502020204030204" pitchFamily="34" charset="0"/>
                        <a:cs typeface="Arial" panose="020B0604020202020204" pitchFamily="34" charset="0"/>
                      </a:endParaRPr>
                    </a:p>
                  </a:txBody>
                  <a:tcPr marL="49402" marR="49402" marT="0" marB="0" anchor="ctr"/>
                </a:tc>
                <a:tc>
                  <a:txBody>
                    <a:bodyPr/>
                    <a:lstStyle/>
                    <a:p>
                      <a:pPr marL="540385" indent="-540385" algn="ctr">
                        <a:lnSpc>
                          <a:spcPct val="107000"/>
                        </a:lnSpc>
                        <a:spcAft>
                          <a:spcPts val="600"/>
                        </a:spcAft>
                      </a:pPr>
                      <a:r>
                        <a:rPr lang="cs-CZ" sz="1200" dirty="0">
                          <a:effectLst/>
                          <a:latin typeface="Arial" panose="020B0604020202020204" pitchFamily="34" charset="0"/>
                          <a:cs typeface="Arial" panose="020B0604020202020204" pitchFamily="34" charset="0"/>
                        </a:rPr>
                        <a:t>5 </a:t>
                      </a:r>
                      <a:endParaRPr lang="cs-CZ" sz="1200" dirty="0">
                        <a:effectLst/>
                        <a:latin typeface="Arial" panose="020B0604020202020204" pitchFamily="34" charset="0"/>
                        <a:ea typeface="Calibri" panose="020F0502020204030204" pitchFamily="34" charset="0"/>
                        <a:cs typeface="Arial" panose="020B0604020202020204" pitchFamily="34" charset="0"/>
                      </a:endParaRPr>
                    </a:p>
                  </a:txBody>
                  <a:tcPr marL="49402" marR="49402" marT="0" marB="0" anchor="ctr"/>
                </a:tc>
                <a:extLst>
                  <a:ext uri="{0D108BD9-81ED-4DB2-BD59-A6C34878D82A}">
                    <a16:rowId xmlns:a16="http://schemas.microsoft.com/office/drawing/2014/main" val="507487307"/>
                  </a:ext>
                </a:extLst>
              </a:tr>
            </a:tbl>
          </a:graphicData>
        </a:graphic>
      </p:graphicFrame>
    </p:spTree>
    <p:extLst>
      <p:ext uri="{BB962C8B-B14F-4D97-AF65-F5344CB8AC3E}">
        <p14:creationId xmlns:p14="http://schemas.microsoft.com/office/powerpoint/2010/main" val="39088187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cký objekt 6">
            <a:extLst>
              <a:ext uri="{FF2B5EF4-FFF2-40B4-BE49-F238E27FC236}">
                <a16:creationId xmlns:a16="http://schemas.microsoft.com/office/drawing/2014/main" id="{7F005F39-F40F-D346-82E7-15471EBD534F}"/>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0" y="0"/>
            <a:ext cx="2111835" cy="1521065"/>
          </a:xfrm>
          <a:prstGeom prst="rect">
            <a:avLst/>
          </a:prstGeom>
        </p:spPr>
      </p:pic>
      <p:sp>
        <p:nvSpPr>
          <p:cNvPr id="18" name="Nadpis 17">
            <a:extLst>
              <a:ext uri="{FF2B5EF4-FFF2-40B4-BE49-F238E27FC236}">
                <a16:creationId xmlns:a16="http://schemas.microsoft.com/office/drawing/2014/main" id="{85D1CE5D-F808-2E45-8B02-BFE390F67473}"/>
              </a:ext>
            </a:extLst>
          </p:cNvPr>
          <p:cNvSpPr>
            <a:spLocks noGrp="1"/>
          </p:cNvSpPr>
          <p:nvPr>
            <p:ph type="title"/>
          </p:nvPr>
        </p:nvSpPr>
        <p:spPr>
          <a:xfrm>
            <a:off x="1042737" y="593558"/>
            <a:ext cx="10732168" cy="705854"/>
          </a:xfrm>
        </p:spPr>
        <p:txBody>
          <a:bodyPr anchor="t">
            <a:normAutofit/>
          </a:bodyPr>
          <a:lstStyle/>
          <a:p>
            <a:pPr algn="ctr"/>
            <a:r>
              <a:rPr lang="cs-CZ" sz="3200" b="1" dirty="0">
                <a:solidFill>
                  <a:schemeClr val="tx2"/>
                </a:solidFill>
                <a:latin typeface="Calibri" panose="020F0502020204030204" pitchFamily="34" charset="0"/>
                <a:ea typeface="Inter" panose="02000503000000020004" pitchFamily="2" charset="0"/>
                <a:cs typeface="Calibri" panose="020F0502020204030204" pitchFamily="34" charset="0"/>
              </a:rPr>
              <a:t>Program obnovy venkova Olomouckého kraje</a:t>
            </a:r>
          </a:p>
        </p:txBody>
      </p:sp>
      <p:sp>
        <p:nvSpPr>
          <p:cNvPr id="19" name="Zástupný obsah 18">
            <a:extLst>
              <a:ext uri="{FF2B5EF4-FFF2-40B4-BE49-F238E27FC236}">
                <a16:creationId xmlns:a16="http://schemas.microsoft.com/office/drawing/2014/main" id="{EAB38407-8379-8D4F-A618-E21007843527}"/>
              </a:ext>
            </a:extLst>
          </p:cNvPr>
          <p:cNvSpPr>
            <a:spLocks noGrp="1"/>
          </p:cNvSpPr>
          <p:nvPr>
            <p:ph idx="1"/>
          </p:nvPr>
        </p:nvSpPr>
        <p:spPr>
          <a:xfrm>
            <a:off x="838200" y="1521065"/>
            <a:ext cx="10515600" cy="5056938"/>
          </a:xfrm>
        </p:spPr>
        <p:txBody>
          <a:bodyPr>
            <a:normAutofit/>
          </a:bodyPr>
          <a:lstStyle/>
          <a:p>
            <a:pPr marL="0" lvl="0" indent="0" algn="just" fontAlgn="base">
              <a:lnSpc>
                <a:spcPct val="100000"/>
              </a:lnSpc>
              <a:spcBef>
                <a:spcPct val="0"/>
              </a:spcBef>
              <a:buClr>
                <a:srgbClr val="003366"/>
              </a:buClr>
              <a:buNone/>
              <a:defRPr/>
            </a:pPr>
            <a:r>
              <a:rPr lang="cs-CZ" sz="2000" b="1" dirty="0">
                <a:solidFill>
                  <a:srgbClr val="0070C0"/>
                </a:solidFill>
                <a:latin typeface="Arial" charset="0"/>
              </a:rPr>
              <a:t>01_01_03_Podpora přípravy projektové dokumentace</a:t>
            </a:r>
          </a:p>
          <a:p>
            <a:pPr marL="0" indent="0" algn="just" fontAlgn="base">
              <a:lnSpc>
                <a:spcPct val="100000"/>
              </a:lnSpc>
              <a:spcBef>
                <a:spcPct val="0"/>
              </a:spcBef>
              <a:buClr>
                <a:srgbClr val="003366"/>
              </a:buClr>
              <a:buNone/>
              <a:defRPr/>
            </a:pPr>
            <a:r>
              <a:rPr lang="cs-CZ" sz="2000" dirty="0">
                <a:solidFill>
                  <a:srgbClr val="0070C0"/>
                </a:solidFill>
                <a:latin typeface="Arial" charset="0"/>
              </a:rPr>
              <a:t>Kritéria hodnocení žádostí:</a:t>
            </a:r>
          </a:p>
          <a:p>
            <a:pPr marL="0" indent="0" algn="just" fontAlgn="base">
              <a:lnSpc>
                <a:spcPct val="100000"/>
              </a:lnSpc>
              <a:spcBef>
                <a:spcPct val="0"/>
              </a:spcBef>
              <a:buClr>
                <a:srgbClr val="003366"/>
              </a:buClr>
              <a:buNone/>
              <a:defRPr/>
            </a:pPr>
            <a:r>
              <a:rPr lang="cs-CZ" sz="2000" dirty="0">
                <a:solidFill>
                  <a:srgbClr val="0070C0"/>
                </a:solidFill>
                <a:latin typeface="Arial" charset="0"/>
              </a:rPr>
              <a:t>         </a:t>
            </a:r>
          </a:p>
          <a:p>
            <a:pPr marL="0" indent="0" algn="just" fontAlgn="base">
              <a:lnSpc>
                <a:spcPct val="100000"/>
              </a:lnSpc>
              <a:spcBef>
                <a:spcPct val="0"/>
              </a:spcBef>
              <a:buClr>
                <a:srgbClr val="003366"/>
              </a:buClr>
              <a:buNone/>
              <a:defRPr/>
            </a:pPr>
            <a:endParaRPr lang="cs-CZ" sz="2000" dirty="0">
              <a:solidFill>
                <a:srgbClr val="0070C0"/>
              </a:solidFill>
              <a:latin typeface="Arial" charset="0"/>
            </a:endParaRPr>
          </a:p>
          <a:p>
            <a:pPr marL="0" indent="0" algn="just" fontAlgn="base">
              <a:lnSpc>
                <a:spcPct val="100000"/>
              </a:lnSpc>
              <a:spcBef>
                <a:spcPct val="0"/>
              </a:spcBef>
              <a:buClr>
                <a:srgbClr val="003366"/>
              </a:buClr>
              <a:buNone/>
              <a:defRPr/>
            </a:pPr>
            <a:endParaRPr lang="cs-CZ" sz="2000" dirty="0">
              <a:solidFill>
                <a:srgbClr val="0070C0"/>
              </a:solidFill>
              <a:latin typeface="Arial" charset="0"/>
            </a:endParaRPr>
          </a:p>
          <a:p>
            <a:pPr marL="0" indent="0" algn="just" fontAlgn="base">
              <a:lnSpc>
                <a:spcPct val="100000"/>
              </a:lnSpc>
              <a:spcBef>
                <a:spcPct val="0"/>
              </a:spcBef>
              <a:buClr>
                <a:srgbClr val="003366"/>
              </a:buClr>
              <a:buNone/>
              <a:defRPr/>
            </a:pPr>
            <a:endParaRPr lang="cs-CZ" sz="2000" dirty="0">
              <a:solidFill>
                <a:srgbClr val="0070C0"/>
              </a:solidFill>
              <a:latin typeface="Arial" charset="0"/>
            </a:endParaRPr>
          </a:p>
          <a:p>
            <a:pPr marL="0" indent="0" algn="just" fontAlgn="base">
              <a:lnSpc>
                <a:spcPct val="100000"/>
              </a:lnSpc>
              <a:spcBef>
                <a:spcPct val="0"/>
              </a:spcBef>
              <a:buClr>
                <a:srgbClr val="003366"/>
              </a:buClr>
              <a:buNone/>
              <a:defRPr/>
            </a:pPr>
            <a:endParaRPr lang="cs-CZ" sz="2000" dirty="0">
              <a:solidFill>
                <a:srgbClr val="0070C0"/>
              </a:solidFill>
              <a:latin typeface="Arial" charset="0"/>
            </a:endParaRPr>
          </a:p>
          <a:p>
            <a:pPr algn="just" fontAlgn="base">
              <a:lnSpc>
                <a:spcPct val="100000"/>
              </a:lnSpc>
              <a:spcBef>
                <a:spcPct val="0"/>
              </a:spcBef>
              <a:buClr>
                <a:srgbClr val="003366"/>
              </a:buClr>
              <a:buFont typeface="Wingdings" panose="05000000000000000000" pitchFamily="2" charset="2"/>
              <a:buChar char="§"/>
              <a:defRPr/>
            </a:pPr>
            <a:endParaRPr lang="cs-CZ" sz="2000" dirty="0">
              <a:solidFill>
                <a:srgbClr val="0070C0"/>
              </a:solidFill>
              <a:latin typeface="Arial" charset="0"/>
            </a:endParaRPr>
          </a:p>
          <a:p>
            <a:pPr algn="just" fontAlgn="base">
              <a:lnSpc>
                <a:spcPct val="100000"/>
              </a:lnSpc>
              <a:spcBef>
                <a:spcPct val="0"/>
              </a:spcBef>
              <a:buClr>
                <a:srgbClr val="003366"/>
              </a:buClr>
              <a:buFont typeface="Wingdings" panose="05000000000000000000" pitchFamily="2" charset="2"/>
              <a:buChar char="§"/>
              <a:defRPr/>
            </a:pPr>
            <a:endParaRPr lang="cs-CZ" sz="2000" dirty="0">
              <a:solidFill>
                <a:srgbClr val="0070C0"/>
              </a:solidFill>
              <a:latin typeface="Arial" charset="0"/>
            </a:endParaRPr>
          </a:p>
          <a:p>
            <a:pPr algn="just" fontAlgn="base">
              <a:lnSpc>
                <a:spcPct val="100000"/>
              </a:lnSpc>
              <a:spcBef>
                <a:spcPct val="0"/>
              </a:spcBef>
              <a:buClr>
                <a:srgbClr val="003366"/>
              </a:buClr>
              <a:defRPr/>
            </a:pPr>
            <a:endParaRPr lang="cs-CZ" sz="2000" dirty="0">
              <a:solidFill>
                <a:srgbClr val="0070C0"/>
              </a:solidFill>
              <a:latin typeface="Arial" charset="0"/>
            </a:endParaRPr>
          </a:p>
          <a:p>
            <a:pPr marL="0" indent="0">
              <a:buNone/>
            </a:pPr>
            <a:endParaRPr lang="cs-CZ" sz="1400" dirty="0">
              <a:solidFill>
                <a:schemeClr val="tx2"/>
              </a:solidFill>
              <a:latin typeface="Inter" panose="02000503000000020004" pitchFamily="2" charset="0"/>
              <a:ea typeface="Inter" panose="02000503000000020004" pitchFamily="2" charset="0"/>
            </a:endParaRPr>
          </a:p>
        </p:txBody>
      </p:sp>
      <p:sp>
        <p:nvSpPr>
          <p:cNvPr id="6" name="Zástupný symbol pro číslo snímku 5">
            <a:extLst>
              <a:ext uri="{FF2B5EF4-FFF2-40B4-BE49-F238E27FC236}">
                <a16:creationId xmlns:a16="http://schemas.microsoft.com/office/drawing/2014/main" id="{8F97B5B9-D8B0-F645-A37F-C2085B5EC2FC}"/>
              </a:ext>
            </a:extLst>
          </p:cNvPr>
          <p:cNvSpPr>
            <a:spLocks noGrp="1"/>
          </p:cNvSpPr>
          <p:nvPr>
            <p:ph type="sldNum" sz="quarter" idx="12"/>
          </p:nvPr>
        </p:nvSpPr>
        <p:spPr/>
        <p:txBody>
          <a:bodyPr/>
          <a:lstStyle/>
          <a:p>
            <a:fld id="{F756C1FA-8DED-774F-A9BF-965BD70CC5BD}" type="slidenum">
              <a:rPr lang="cs-CZ" smtClean="0">
                <a:solidFill>
                  <a:schemeClr val="tx2"/>
                </a:solidFill>
              </a:rPr>
              <a:t>38</a:t>
            </a:fld>
            <a:endParaRPr lang="cs-CZ" dirty="0">
              <a:solidFill>
                <a:schemeClr val="tx2"/>
              </a:solidFill>
            </a:endParaRPr>
          </a:p>
        </p:txBody>
      </p:sp>
      <p:graphicFrame>
        <p:nvGraphicFramePr>
          <p:cNvPr id="2" name="Tabulka 1">
            <a:extLst>
              <a:ext uri="{FF2B5EF4-FFF2-40B4-BE49-F238E27FC236}">
                <a16:creationId xmlns:a16="http://schemas.microsoft.com/office/drawing/2014/main" id="{84463D53-968E-E1DC-860F-9DFFE9B21A51}"/>
              </a:ext>
            </a:extLst>
          </p:cNvPr>
          <p:cNvGraphicFramePr>
            <a:graphicFrameLocks noGrp="1"/>
          </p:cNvGraphicFramePr>
          <p:nvPr>
            <p:extLst>
              <p:ext uri="{D42A27DB-BD31-4B8C-83A1-F6EECF244321}">
                <p14:modId xmlns:p14="http://schemas.microsoft.com/office/powerpoint/2010/main" val="525109327"/>
              </p:ext>
            </p:extLst>
          </p:nvPr>
        </p:nvGraphicFramePr>
        <p:xfrm>
          <a:off x="2111835" y="2303812"/>
          <a:ext cx="7982191" cy="4052537"/>
        </p:xfrm>
        <a:graphic>
          <a:graphicData uri="http://schemas.openxmlformats.org/drawingml/2006/table">
            <a:tbl>
              <a:tblPr firstRow="1" firstCol="1" bandRow="1">
                <a:tableStyleId>{5C22544A-7EE6-4342-B048-85BDC9FD1C3A}</a:tableStyleId>
              </a:tblPr>
              <a:tblGrid>
                <a:gridCol w="1072496">
                  <a:extLst>
                    <a:ext uri="{9D8B030D-6E8A-4147-A177-3AD203B41FA5}">
                      <a16:colId xmlns:a16="http://schemas.microsoft.com/office/drawing/2014/main" val="2973810950"/>
                    </a:ext>
                  </a:extLst>
                </a:gridCol>
                <a:gridCol w="5152832">
                  <a:extLst>
                    <a:ext uri="{9D8B030D-6E8A-4147-A177-3AD203B41FA5}">
                      <a16:colId xmlns:a16="http://schemas.microsoft.com/office/drawing/2014/main" val="696981858"/>
                    </a:ext>
                  </a:extLst>
                </a:gridCol>
                <a:gridCol w="1756863">
                  <a:extLst>
                    <a:ext uri="{9D8B030D-6E8A-4147-A177-3AD203B41FA5}">
                      <a16:colId xmlns:a16="http://schemas.microsoft.com/office/drawing/2014/main" val="1855568201"/>
                    </a:ext>
                  </a:extLst>
                </a:gridCol>
              </a:tblGrid>
              <a:tr h="686077">
                <a:tc>
                  <a:txBody>
                    <a:bodyPr/>
                    <a:lstStyle/>
                    <a:p>
                      <a:pPr marL="540385" indent="-540385" algn="ctr">
                        <a:lnSpc>
                          <a:spcPct val="107000"/>
                        </a:lnSpc>
                        <a:spcAft>
                          <a:spcPts val="600"/>
                        </a:spcAft>
                        <a:tabLst>
                          <a:tab pos="2576195" algn="ctr"/>
                        </a:tabLst>
                      </a:pPr>
                      <a:r>
                        <a:rPr lang="cs-CZ" sz="1200" dirty="0">
                          <a:effectLst/>
                          <a:latin typeface="Arial" panose="020B0604020202020204" pitchFamily="34" charset="0"/>
                          <a:cs typeface="Arial" panose="020B0604020202020204" pitchFamily="34" charset="0"/>
                        </a:rPr>
                        <a:t>B2</a:t>
                      </a:r>
                      <a:endParaRPr lang="cs-CZ" sz="1200" dirty="0">
                        <a:effectLst/>
                        <a:latin typeface="Arial" panose="020B0604020202020204" pitchFamily="34" charset="0"/>
                        <a:ea typeface="Calibri" panose="020F0502020204030204" pitchFamily="34" charset="0"/>
                        <a:cs typeface="Arial" panose="020B0604020202020204" pitchFamily="34" charset="0"/>
                      </a:endParaRPr>
                    </a:p>
                  </a:txBody>
                  <a:tcPr marL="27736" marR="27736" marT="0" marB="0" anchor="ctr"/>
                </a:tc>
                <a:tc>
                  <a:txBody>
                    <a:bodyPr/>
                    <a:lstStyle/>
                    <a:p>
                      <a:pPr marL="0" indent="-540385" algn="just">
                        <a:lnSpc>
                          <a:spcPct val="107000"/>
                        </a:lnSpc>
                        <a:spcAft>
                          <a:spcPts val="600"/>
                        </a:spcAft>
                        <a:tabLst>
                          <a:tab pos="2576195" algn="ctr"/>
                        </a:tabLst>
                      </a:pPr>
                      <a:r>
                        <a:rPr lang="cs-CZ" sz="1200" dirty="0">
                          <a:solidFill>
                            <a:schemeClr val="tx1"/>
                          </a:solidFill>
                          <a:effectLst/>
                          <a:latin typeface="Arial" panose="020B0604020202020204" pitchFamily="34" charset="0"/>
                          <a:cs typeface="Arial" panose="020B0604020202020204" pitchFamily="34" charset="0"/>
                        </a:rPr>
                        <a:t>Zlepšení kvality života venkovských oblastí, zvýšení atraktivity a zlepšení dostupnosti služeb</a:t>
                      </a:r>
                      <a:endParaRPr lang="cs-CZ"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7736" marR="27736" marT="0" marB="0" anchor="ctr">
                    <a:solidFill>
                      <a:srgbClr val="CBD1DF"/>
                    </a:solidFill>
                  </a:tcPr>
                </a:tc>
                <a:tc>
                  <a:txBody>
                    <a:bodyPr/>
                    <a:lstStyle/>
                    <a:p>
                      <a:pPr marL="540385" indent="-540385" algn="ctr" defTabSz="914400" rtl="0" eaLnBrk="1" latinLnBrk="0" hangingPunct="1">
                        <a:lnSpc>
                          <a:spcPct val="107000"/>
                        </a:lnSpc>
                        <a:spcAft>
                          <a:spcPts val="600"/>
                        </a:spcAft>
                      </a:pPr>
                      <a:r>
                        <a:rPr lang="cs-CZ" sz="1200" b="1" kern="1200" dirty="0">
                          <a:solidFill>
                            <a:schemeClr val="dk1"/>
                          </a:solidFill>
                          <a:effectLst/>
                          <a:latin typeface="Arial" panose="020B0604020202020204" pitchFamily="34" charset="0"/>
                          <a:ea typeface="+mn-ea"/>
                          <a:cs typeface="Arial" panose="020B0604020202020204" pitchFamily="34" charset="0"/>
                        </a:rPr>
                        <a:t>Počet bodů (max. 15):</a:t>
                      </a:r>
                    </a:p>
                  </a:txBody>
                  <a:tcPr marL="27736" marR="27736" marT="0" marB="0" anchor="ctr">
                    <a:solidFill>
                      <a:srgbClr val="CBD1DF"/>
                    </a:solidFill>
                  </a:tcPr>
                </a:tc>
                <a:extLst>
                  <a:ext uri="{0D108BD9-81ED-4DB2-BD59-A6C34878D82A}">
                    <a16:rowId xmlns:a16="http://schemas.microsoft.com/office/drawing/2014/main" val="2379233009"/>
                  </a:ext>
                </a:extLst>
              </a:tr>
              <a:tr h="1384755">
                <a:tc rowSpan="3">
                  <a:txBody>
                    <a:bodyPr/>
                    <a:lstStyle/>
                    <a:p>
                      <a:pPr marL="540385" indent="-540385" algn="l">
                        <a:lnSpc>
                          <a:spcPct val="107000"/>
                        </a:lnSpc>
                        <a:spcAft>
                          <a:spcPts val="600"/>
                        </a:spcAft>
                        <a:tabLst>
                          <a:tab pos="2576195" algn="ctr"/>
                        </a:tabLst>
                      </a:pPr>
                      <a:r>
                        <a:rPr lang="cs-CZ" sz="1200" dirty="0">
                          <a:effectLst/>
                          <a:latin typeface="Arial" panose="020B0604020202020204" pitchFamily="34" charset="0"/>
                          <a:cs typeface="Arial" panose="020B0604020202020204" pitchFamily="34" charset="0"/>
                        </a:rPr>
                        <a:t> </a:t>
                      </a:r>
                    </a:p>
                    <a:p>
                      <a:pPr marL="540385" indent="-540385" algn="l">
                        <a:lnSpc>
                          <a:spcPct val="107000"/>
                        </a:lnSpc>
                        <a:spcAft>
                          <a:spcPts val="600"/>
                        </a:spcAft>
                        <a:tabLst>
                          <a:tab pos="2576195" algn="ctr"/>
                        </a:tabLst>
                      </a:pPr>
                      <a:r>
                        <a:rPr lang="cs-CZ" sz="1200" dirty="0">
                          <a:effectLst/>
                          <a:latin typeface="Arial" panose="020B0604020202020204" pitchFamily="34" charset="0"/>
                          <a:cs typeface="Arial" panose="020B0604020202020204" pitchFamily="34" charset="0"/>
                        </a:rPr>
                        <a:t> </a:t>
                      </a:r>
                    </a:p>
                  </a:txBody>
                  <a:tcPr marL="27736" marR="27736" marT="0" marB="0" anchor="ctr"/>
                </a:tc>
                <a:tc>
                  <a:txBody>
                    <a:bodyPr/>
                    <a:lstStyle/>
                    <a:p>
                      <a:pPr marL="0" indent="-540385" algn="just">
                        <a:lnSpc>
                          <a:spcPct val="107000"/>
                        </a:lnSpc>
                        <a:spcAft>
                          <a:spcPts val="600"/>
                        </a:spcAft>
                        <a:tabLst>
                          <a:tab pos="2576195" algn="ctr"/>
                        </a:tabLst>
                      </a:pPr>
                      <a:r>
                        <a:rPr lang="cs-CZ" sz="1200" dirty="0">
                          <a:effectLst/>
                          <a:latin typeface="Arial" panose="020B0604020202020204" pitchFamily="34" charset="0"/>
                          <a:cs typeface="Arial" panose="020B0604020202020204" pitchFamily="34" charset="0"/>
                        </a:rPr>
                        <a:t>Finančně náročný typ projektů cílící na základní služby obyvatelům –vodovod, kanalizace, ČOV, komunikace a chodníky v centru obce nebo chodníky u frekventovaných silnic, dopravní napojení na hlavní tahy, veřejná doprava (zastávky, terminály veřejné dopravy), ZŠ, MŠ, ordinace, prodejna, víceúčelová budova a kulturní dům, veřejné osvětlení, zadržení vody v krajině, místní energetické koncepce apod.</a:t>
                      </a:r>
                      <a:endParaRPr lang="cs-CZ" sz="1200" dirty="0">
                        <a:effectLst/>
                        <a:latin typeface="Arial" panose="020B0604020202020204" pitchFamily="34" charset="0"/>
                        <a:ea typeface="Calibri" panose="020F0502020204030204" pitchFamily="34" charset="0"/>
                        <a:cs typeface="Arial" panose="020B0604020202020204" pitchFamily="34" charset="0"/>
                      </a:endParaRPr>
                    </a:p>
                  </a:txBody>
                  <a:tcPr marL="27736" marR="27736" marT="0" marB="0" anchor="ctr"/>
                </a:tc>
                <a:tc>
                  <a:txBody>
                    <a:bodyPr/>
                    <a:lstStyle/>
                    <a:p>
                      <a:pPr marL="540385" indent="-540385" algn="ctr">
                        <a:lnSpc>
                          <a:spcPct val="107000"/>
                        </a:lnSpc>
                        <a:spcAft>
                          <a:spcPts val="600"/>
                        </a:spcAft>
                      </a:pPr>
                      <a:r>
                        <a:rPr lang="cs-CZ" sz="1200" dirty="0">
                          <a:effectLst/>
                          <a:latin typeface="Arial" panose="020B0604020202020204" pitchFamily="34" charset="0"/>
                          <a:cs typeface="Arial" panose="020B0604020202020204" pitchFamily="34" charset="0"/>
                        </a:rPr>
                        <a:t>11-15 </a:t>
                      </a:r>
                      <a:endParaRPr lang="cs-CZ" sz="1200" dirty="0">
                        <a:effectLst/>
                        <a:latin typeface="Arial" panose="020B0604020202020204" pitchFamily="34" charset="0"/>
                        <a:ea typeface="Calibri" panose="020F0502020204030204" pitchFamily="34" charset="0"/>
                        <a:cs typeface="Arial" panose="020B0604020202020204" pitchFamily="34" charset="0"/>
                      </a:endParaRPr>
                    </a:p>
                  </a:txBody>
                  <a:tcPr marL="27736" marR="27736" marT="0" marB="0" anchor="ctr"/>
                </a:tc>
                <a:extLst>
                  <a:ext uri="{0D108BD9-81ED-4DB2-BD59-A6C34878D82A}">
                    <a16:rowId xmlns:a16="http://schemas.microsoft.com/office/drawing/2014/main" val="2395687662"/>
                  </a:ext>
                </a:extLst>
              </a:tr>
              <a:tr h="1063216">
                <a:tc vMerge="1">
                  <a:txBody>
                    <a:bodyPr/>
                    <a:lstStyle/>
                    <a:p>
                      <a:pPr marL="540385" indent="-540385" algn="l">
                        <a:lnSpc>
                          <a:spcPct val="107000"/>
                        </a:lnSpc>
                        <a:spcAft>
                          <a:spcPts val="600"/>
                        </a:spcAft>
                        <a:tabLst>
                          <a:tab pos="2576195" algn="ctr"/>
                        </a:tabLst>
                      </a:pPr>
                      <a:r>
                        <a:rPr lang="cs-CZ" sz="1200" dirty="0">
                          <a:effectLst/>
                          <a:latin typeface="Arial" panose="020B0604020202020204" pitchFamily="34" charset="0"/>
                          <a:cs typeface="Arial" panose="020B0604020202020204" pitchFamily="34" charset="0"/>
                        </a:rPr>
                        <a:t> </a:t>
                      </a:r>
                      <a:endParaRPr lang="cs-CZ" sz="1200" dirty="0">
                        <a:effectLst/>
                        <a:latin typeface="Arial" panose="020B0604020202020204" pitchFamily="34" charset="0"/>
                        <a:ea typeface="Calibri" panose="020F0502020204030204" pitchFamily="34" charset="0"/>
                        <a:cs typeface="Arial" panose="020B0604020202020204" pitchFamily="34" charset="0"/>
                      </a:endParaRPr>
                    </a:p>
                  </a:txBody>
                  <a:tcPr marL="27736" marR="27736" marT="0" marB="0" anchor="ctr"/>
                </a:tc>
                <a:tc>
                  <a:txBody>
                    <a:bodyPr/>
                    <a:lstStyle/>
                    <a:p>
                      <a:pPr marL="0" indent="-540385" algn="just">
                        <a:lnSpc>
                          <a:spcPct val="107000"/>
                        </a:lnSpc>
                        <a:spcAft>
                          <a:spcPts val="600"/>
                        </a:spcAft>
                        <a:tabLst>
                          <a:tab pos="2576195" algn="ctr"/>
                        </a:tabLst>
                      </a:pPr>
                      <a:r>
                        <a:rPr lang="cs-CZ" sz="1200" dirty="0">
                          <a:effectLst/>
                          <a:latin typeface="Arial" panose="020B0604020202020204" pitchFamily="34" charset="0"/>
                          <a:cs typeface="Arial" panose="020B0604020202020204" pitchFamily="34" charset="0"/>
                        </a:rPr>
                        <a:t>Projekty na další základní služby obyvatelům – komunikace a chodníky lokálního významu, cyklostezky, hasičská zbrojnice, obecní úřad, rozvoj bydlení a podnikání, parkoviště, nakládání s odpady, veřejná sportoviště, které slouží také jako kulturní a volnočasové centrum, rozhlas apod.</a:t>
                      </a:r>
                      <a:endParaRPr lang="cs-CZ" sz="1200" dirty="0">
                        <a:effectLst/>
                        <a:latin typeface="Arial" panose="020B0604020202020204" pitchFamily="34" charset="0"/>
                        <a:ea typeface="Calibri" panose="020F0502020204030204" pitchFamily="34" charset="0"/>
                        <a:cs typeface="Arial" panose="020B0604020202020204" pitchFamily="34" charset="0"/>
                      </a:endParaRPr>
                    </a:p>
                  </a:txBody>
                  <a:tcPr marL="27736" marR="27736" marT="0" marB="0" anchor="ctr"/>
                </a:tc>
                <a:tc>
                  <a:txBody>
                    <a:bodyPr/>
                    <a:lstStyle/>
                    <a:p>
                      <a:pPr marL="540385" indent="-540385" algn="ctr">
                        <a:lnSpc>
                          <a:spcPct val="107000"/>
                        </a:lnSpc>
                        <a:spcAft>
                          <a:spcPts val="600"/>
                        </a:spcAft>
                      </a:pPr>
                      <a:r>
                        <a:rPr lang="cs-CZ" sz="1200">
                          <a:effectLst/>
                          <a:latin typeface="Arial" panose="020B0604020202020204" pitchFamily="34" charset="0"/>
                          <a:cs typeface="Arial" panose="020B0604020202020204" pitchFamily="34" charset="0"/>
                        </a:rPr>
                        <a:t>6–10 </a:t>
                      </a:r>
                      <a:endParaRPr lang="cs-CZ" sz="1200">
                        <a:effectLst/>
                        <a:latin typeface="Arial" panose="020B0604020202020204" pitchFamily="34" charset="0"/>
                        <a:ea typeface="Calibri" panose="020F0502020204030204" pitchFamily="34" charset="0"/>
                        <a:cs typeface="Arial" panose="020B0604020202020204" pitchFamily="34" charset="0"/>
                      </a:endParaRPr>
                    </a:p>
                  </a:txBody>
                  <a:tcPr marL="27736" marR="27736" marT="0" marB="0" anchor="ctr"/>
                </a:tc>
                <a:extLst>
                  <a:ext uri="{0D108BD9-81ED-4DB2-BD59-A6C34878D82A}">
                    <a16:rowId xmlns:a16="http://schemas.microsoft.com/office/drawing/2014/main" val="2631349203"/>
                  </a:ext>
                </a:extLst>
              </a:tr>
              <a:tr h="918489">
                <a:tc vMerge="1">
                  <a:txBody>
                    <a:bodyPr/>
                    <a:lstStyle/>
                    <a:p>
                      <a:endParaRPr lang="cs-CZ"/>
                    </a:p>
                  </a:txBody>
                  <a:tcPr/>
                </a:tc>
                <a:tc>
                  <a:txBody>
                    <a:bodyPr/>
                    <a:lstStyle/>
                    <a:p>
                      <a:pPr marL="0" indent="-540385" algn="just">
                        <a:lnSpc>
                          <a:spcPct val="107000"/>
                        </a:lnSpc>
                        <a:spcAft>
                          <a:spcPts val="600"/>
                        </a:spcAft>
                        <a:tabLst>
                          <a:tab pos="2576195" algn="ctr"/>
                        </a:tabLst>
                      </a:pPr>
                      <a:r>
                        <a:rPr lang="cs-CZ" sz="1200" dirty="0">
                          <a:effectLst/>
                          <a:latin typeface="Arial" panose="020B0604020202020204" pitchFamily="34" charset="0"/>
                          <a:cs typeface="Arial" panose="020B0604020202020204" pitchFamily="34" charset="0"/>
                        </a:rPr>
                        <a:t>Projekty na ostatní služby obyvatelům – inženýrské sítě, územní studie, malá sportoviště, veřejná prostranství, veřejná zeleň a parky, sklady, technické zázemí a nevyužívané obecní budovy, hřbitov apod.</a:t>
                      </a:r>
                      <a:endParaRPr lang="cs-CZ" sz="1200" dirty="0">
                        <a:effectLst/>
                        <a:latin typeface="Arial" panose="020B0604020202020204" pitchFamily="34" charset="0"/>
                        <a:ea typeface="Calibri" panose="020F0502020204030204" pitchFamily="34" charset="0"/>
                        <a:cs typeface="Arial" panose="020B0604020202020204" pitchFamily="34" charset="0"/>
                      </a:endParaRPr>
                    </a:p>
                  </a:txBody>
                  <a:tcPr marL="27736" marR="27736" marT="0" marB="0" anchor="ctr"/>
                </a:tc>
                <a:tc>
                  <a:txBody>
                    <a:bodyPr/>
                    <a:lstStyle/>
                    <a:p>
                      <a:pPr marL="540385" indent="-540385" algn="ctr">
                        <a:lnSpc>
                          <a:spcPct val="107000"/>
                        </a:lnSpc>
                        <a:spcAft>
                          <a:spcPts val="600"/>
                        </a:spcAft>
                      </a:pPr>
                      <a:r>
                        <a:rPr lang="cs-CZ" sz="1200" dirty="0">
                          <a:effectLst/>
                          <a:latin typeface="Arial" panose="020B0604020202020204" pitchFamily="34" charset="0"/>
                          <a:cs typeface="Arial" panose="020B0604020202020204" pitchFamily="34" charset="0"/>
                        </a:rPr>
                        <a:t>1–5 </a:t>
                      </a:r>
                      <a:endParaRPr lang="cs-CZ" sz="1200" dirty="0">
                        <a:effectLst/>
                        <a:latin typeface="Arial" panose="020B0604020202020204" pitchFamily="34" charset="0"/>
                        <a:ea typeface="Calibri" panose="020F0502020204030204" pitchFamily="34" charset="0"/>
                        <a:cs typeface="Arial" panose="020B0604020202020204" pitchFamily="34" charset="0"/>
                      </a:endParaRPr>
                    </a:p>
                  </a:txBody>
                  <a:tcPr marL="27736" marR="27736" marT="0" marB="0" anchor="ctr"/>
                </a:tc>
                <a:extLst>
                  <a:ext uri="{0D108BD9-81ED-4DB2-BD59-A6C34878D82A}">
                    <a16:rowId xmlns:a16="http://schemas.microsoft.com/office/drawing/2014/main" val="3282984861"/>
                  </a:ext>
                </a:extLst>
              </a:tr>
            </a:tbl>
          </a:graphicData>
        </a:graphic>
      </p:graphicFrame>
    </p:spTree>
    <p:extLst>
      <p:ext uri="{BB962C8B-B14F-4D97-AF65-F5344CB8AC3E}">
        <p14:creationId xmlns:p14="http://schemas.microsoft.com/office/powerpoint/2010/main" val="42638396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cký objekt 6">
            <a:extLst>
              <a:ext uri="{FF2B5EF4-FFF2-40B4-BE49-F238E27FC236}">
                <a16:creationId xmlns:a16="http://schemas.microsoft.com/office/drawing/2014/main" id="{7F005F39-F40F-D346-82E7-15471EBD534F}"/>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0" y="0"/>
            <a:ext cx="2111835" cy="1521065"/>
          </a:xfrm>
          <a:prstGeom prst="rect">
            <a:avLst/>
          </a:prstGeom>
        </p:spPr>
      </p:pic>
      <p:sp>
        <p:nvSpPr>
          <p:cNvPr id="18" name="Nadpis 17">
            <a:extLst>
              <a:ext uri="{FF2B5EF4-FFF2-40B4-BE49-F238E27FC236}">
                <a16:creationId xmlns:a16="http://schemas.microsoft.com/office/drawing/2014/main" id="{85D1CE5D-F808-2E45-8B02-BFE390F67473}"/>
              </a:ext>
            </a:extLst>
          </p:cNvPr>
          <p:cNvSpPr>
            <a:spLocks noGrp="1"/>
          </p:cNvSpPr>
          <p:nvPr>
            <p:ph type="title"/>
          </p:nvPr>
        </p:nvSpPr>
        <p:spPr>
          <a:xfrm>
            <a:off x="1042737" y="593558"/>
            <a:ext cx="10732168" cy="705854"/>
          </a:xfrm>
        </p:spPr>
        <p:txBody>
          <a:bodyPr anchor="t">
            <a:normAutofit/>
          </a:bodyPr>
          <a:lstStyle/>
          <a:p>
            <a:pPr algn="ctr"/>
            <a:r>
              <a:rPr lang="cs-CZ" sz="3200" b="1" dirty="0">
                <a:solidFill>
                  <a:schemeClr val="tx2"/>
                </a:solidFill>
                <a:latin typeface="Calibri" panose="020F0502020204030204" pitchFamily="34" charset="0"/>
                <a:ea typeface="Inter" panose="02000503000000020004" pitchFamily="2" charset="0"/>
                <a:cs typeface="Calibri" panose="020F0502020204030204" pitchFamily="34" charset="0"/>
              </a:rPr>
              <a:t>Program obnovy venkova Olomouckého kraje</a:t>
            </a:r>
          </a:p>
        </p:txBody>
      </p:sp>
      <p:sp>
        <p:nvSpPr>
          <p:cNvPr id="19" name="Zástupný obsah 18">
            <a:extLst>
              <a:ext uri="{FF2B5EF4-FFF2-40B4-BE49-F238E27FC236}">
                <a16:creationId xmlns:a16="http://schemas.microsoft.com/office/drawing/2014/main" id="{EAB38407-8379-8D4F-A618-E21007843527}"/>
              </a:ext>
            </a:extLst>
          </p:cNvPr>
          <p:cNvSpPr>
            <a:spLocks noGrp="1"/>
          </p:cNvSpPr>
          <p:nvPr>
            <p:ph idx="1"/>
          </p:nvPr>
        </p:nvSpPr>
        <p:spPr>
          <a:xfrm>
            <a:off x="838200" y="1521065"/>
            <a:ext cx="10515600" cy="5056938"/>
          </a:xfrm>
        </p:spPr>
        <p:txBody>
          <a:bodyPr>
            <a:normAutofit/>
          </a:bodyPr>
          <a:lstStyle/>
          <a:p>
            <a:pPr marL="0" lvl="0" indent="0" algn="just" fontAlgn="base">
              <a:lnSpc>
                <a:spcPct val="100000"/>
              </a:lnSpc>
              <a:spcBef>
                <a:spcPct val="0"/>
              </a:spcBef>
              <a:buClr>
                <a:srgbClr val="003366"/>
              </a:buClr>
              <a:buNone/>
              <a:defRPr/>
            </a:pPr>
            <a:r>
              <a:rPr lang="cs-CZ" sz="2000" b="1" dirty="0">
                <a:solidFill>
                  <a:srgbClr val="0070C0"/>
                </a:solidFill>
                <a:latin typeface="Arial" charset="0"/>
              </a:rPr>
              <a:t>01_01_03_Podpora přípravy projektové dokumentace</a:t>
            </a:r>
          </a:p>
          <a:p>
            <a:pPr marL="0" indent="0" algn="just" fontAlgn="base">
              <a:lnSpc>
                <a:spcPct val="100000"/>
              </a:lnSpc>
              <a:spcBef>
                <a:spcPct val="0"/>
              </a:spcBef>
              <a:buClr>
                <a:srgbClr val="003366"/>
              </a:buClr>
              <a:buNone/>
              <a:defRPr/>
            </a:pPr>
            <a:r>
              <a:rPr lang="cs-CZ" sz="2000" dirty="0">
                <a:solidFill>
                  <a:srgbClr val="0070C0"/>
                </a:solidFill>
                <a:latin typeface="Arial" charset="0"/>
              </a:rPr>
              <a:t>Kritéria hodnocení žádostí:</a:t>
            </a:r>
          </a:p>
          <a:p>
            <a:pPr marL="0" indent="0" algn="just" fontAlgn="base">
              <a:lnSpc>
                <a:spcPct val="100000"/>
              </a:lnSpc>
              <a:spcBef>
                <a:spcPct val="0"/>
              </a:spcBef>
              <a:buClr>
                <a:srgbClr val="003366"/>
              </a:buClr>
              <a:buNone/>
              <a:defRPr/>
            </a:pPr>
            <a:r>
              <a:rPr lang="cs-CZ" sz="2000" dirty="0">
                <a:solidFill>
                  <a:srgbClr val="0070C0"/>
                </a:solidFill>
                <a:latin typeface="Arial" charset="0"/>
              </a:rPr>
              <a:t>         </a:t>
            </a:r>
          </a:p>
          <a:p>
            <a:pPr marL="0" indent="0" algn="just" fontAlgn="base">
              <a:lnSpc>
                <a:spcPct val="100000"/>
              </a:lnSpc>
              <a:spcBef>
                <a:spcPct val="0"/>
              </a:spcBef>
              <a:buClr>
                <a:srgbClr val="003366"/>
              </a:buClr>
              <a:buNone/>
              <a:defRPr/>
            </a:pPr>
            <a:endParaRPr lang="cs-CZ" sz="2000" dirty="0">
              <a:solidFill>
                <a:srgbClr val="0070C0"/>
              </a:solidFill>
              <a:latin typeface="Arial" charset="0"/>
            </a:endParaRPr>
          </a:p>
          <a:p>
            <a:pPr marL="0" indent="0" algn="just" fontAlgn="base">
              <a:lnSpc>
                <a:spcPct val="100000"/>
              </a:lnSpc>
              <a:spcBef>
                <a:spcPct val="0"/>
              </a:spcBef>
              <a:buClr>
                <a:srgbClr val="003366"/>
              </a:buClr>
              <a:buNone/>
              <a:defRPr/>
            </a:pPr>
            <a:endParaRPr lang="cs-CZ" sz="2000" dirty="0">
              <a:solidFill>
                <a:srgbClr val="0070C0"/>
              </a:solidFill>
              <a:latin typeface="Arial" charset="0"/>
            </a:endParaRPr>
          </a:p>
          <a:p>
            <a:pPr marL="0" indent="0" algn="just" fontAlgn="base">
              <a:lnSpc>
                <a:spcPct val="100000"/>
              </a:lnSpc>
              <a:spcBef>
                <a:spcPct val="0"/>
              </a:spcBef>
              <a:buClr>
                <a:srgbClr val="003366"/>
              </a:buClr>
              <a:buNone/>
              <a:defRPr/>
            </a:pPr>
            <a:endParaRPr lang="cs-CZ" sz="2000" dirty="0">
              <a:solidFill>
                <a:srgbClr val="0070C0"/>
              </a:solidFill>
              <a:latin typeface="Arial" charset="0"/>
            </a:endParaRPr>
          </a:p>
          <a:p>
            <a:pPr marL="0" indent="0" algn="just" fontAlgn="base">
              <a:lnSpc>
                <a:spcPct val="100000"/>
              </a:lnSpc>
              <a:spcBef>
                <a:spcPct val="0"/>
              </a:spcBef>
              <a:buClr>
                <a:srgbClr val="003366"/>
              </a:buClr>
              <a:buNone/>
              <a:defRPr/>
            </a:pPr>
            <a:endParaRPr lang="cs-CZ" sz="2000" dirty="0">
              <a:solidFill>
                <a:srgbClr val="0070C0"/>
              </a:solidFill>
              <a:latin typeface="Arial" charset="0"/>
            </a:endParaRPr>
          </a:p>
          <a:p>
            <a:pPr algn="just" fontAlgn="base">
              <a:lnSpc>
                <a:spcPct val="100000"/>
              </a:lnSpc>
              <a:spcBef>
                <a:spcPct val="0"/>
              </a:spcBef>
              <a:buClr>
                <a:srgbClr val="003366"/>
              </a:buClr>
              <a:buFont typeface="Wingdings" panose="05000000000000000000" pitchFamily="2" charset="2"/>
              <a:buChar char="§"/>
              <a:defRPr/>
            </a:pPr>
            <a:endParaRPr lang="cs-CZ" sz="2000" dirty="0">
              <a:solidFill>
                <a:srgbClr val="0070C0"/>
              </a:solidFill>
              <a:latin typeface="Arial" charset="0"/>
            </a:endParaRPr>
          </a:p>
          <a:p>
            <a:pPr algn="just" fontAlgn="base">
              <a:lnSpc>
                <a:spcPct val="100000"/>
              </a:lnSpc>
              <a:spcBef>
                <a:spcPct val="0"/>
              </a:spcBef>
              <a:buClr>
                <a:srgbClr val="003366"/>
              </a:buClr>
              <a:buFont typeface="Wingdings" panose="05000000000000000000" pitchFamily="2" charset="2"/>
              <a:buChar char="§"/>
              <a:defRPr/>
            </a:pPr>
            <a:endParaRPr lang="cs-CZ" sz="2000" dirty="0">
              <a:solidFill>
                <a:srgbClr val="0070C0"/>
              </a:solidFill>
              <a:latin typeface="Arial" charset="0"/>
            </a:endParaRPr>
          </a:p>
          <a:p>
            <a:pPr algn="just" fontAlgn="base">
              <a:lnSpc>
                <a:spcPct val="100000"/>
              </a:lnSpc>
              <a:spcBef>
                <a:spcPct val="0"/>
              </a:spcBef>
              <a:buClr>
                <a:srgbClr val="003366"/>
              </a:buClr>
              <a:defRPr/>
            </a:pPr>
            <a:endParaRPr lang="cs-CZ" sz="2000" dirty="0">
              <a:solidFill>
                <a:srgbClr val="0070C0"/>
              </a:solidFill>
              <a:latin typeface="Arial" charset="0"/>
            </a:endParaRPr>
          </a:p>
          <a:p>
            <a:pPr marL="0" indent="0">
              <a:buNone/>
            </a:pPr>
            <a:endParaRPr lang="cs-CZ" sz="1400" dirty="0">
              <a:solidFill>
                <a:schemeClr val="tx2"/>
              </a:solidFill>
              <a:latin typeface="Inter" panose="02000503000000020004" pitchFamily="2" charset="0"/>
              <a:ea typeface="Inter" panose="02000503000000020004" pitchFamily="2" charset="0"/>
            </a:endParaRPr>
          </a:p>
        </p:txBody>
      </p:sp>
      <p:sp>
        <p:nvSpPr>
          <p:cNvPr id="6" name="Zástupný symbol pro číslo snímku 5">
            <a:extLst>
              <a:ext uri="{FF2B5EF4-FFF2-40B4-BE49-F238E27FC236}">
                <a16:creationId xmlns:a16="http://schemas.microsoft.com/office/drawing/2014/main" id="{8F97B5B9-D8B0-F645-A37F-C2085B5EC2FC}"/>
              </a:ext>
            </a:extLst>
          </p:cNvPr>
          <p:cNvSpPr>
            <a:spLocks noGrp="1"/>
          </p:cNvSpPr>
          <p:nvPr>
            <p:ph type="sldNum" sz="quarter" idx="12"/>
          </p:nvPr>
        </p:nvSpPr>
        <p:spPr/>
        <p:txBody>
          <a:bodyPr/>
          <a:lstStyle/>
          <a:p>
            <a:fld id="{F756C1FA-8DED-774F-A9BF-965BD70CC5BD}" type="slidenum">
              <a:rPr lang="cs-CZ" smtClean="0">
                <a:solidFill>
                  <a:schemeClr val="tx2"/>
                </a:solidFill>
              </a:rPr>
              <a:t>39</a:t>
            </a:fld>
            <a:endParaRPr lang="cs-CZ" dirty="0">
              <a:solidFill>
                <a:schemeClr val="tx2"/>
              </a:solidFill>
            </a:endParaRPr>
          </a:p>
        </p:txBody>
      </p:sp>
      <p:graphicFrame>
        <p:nvGraphicFramePr>
          <p:cNvPr id="3" name="Tabulka 2">
            <a:extLst>
              <a:ext uri="{FF2B5EF4-FFF2-40B4-BE49-F238E27FC236}">
                <a16:creationId xmlns:a16="http://schemas.microsoft.com/office/drawing/2014/main" id="{C8446A71-52D8-46BC-B100-1EBA3375316C}"/>
              </a:ext>
            </a:extLst>
          </p:cNvPr>
          <p:cNvGraphicFramePr>
            <a:graphicFrameLocks noGrp="1"/>
          </p:cNvGraphicFramePr>
          <p:nvPr>
            <p:extLst>
              <p:ext uri="{D42A27DB-BD31-4B8C-83A1-F6EECF244321}">
                <p14:modId xmlns:p14="http://schemas.microsoft.com/office/powerpoint/2010/main" val="1651572353"/>
              </p:ext>
            </p:extLst>
          </p:nvPr>
        </p:nvGraphicFramePr>
        <p:xfrm>
          <a:off x="2113804" y="2251450"/>
          <a:ext cx="8098975" cy="2996560"/>
        </p:xfrm>
        <a:graphic>
          <a:graphicData uri="http://schemas.openxmlformats.org/drawingml/2006/table">
            <a:tbl>
              <a:tblPr firstRow="1" firstCol="1" bandRow="1">
                <a:tableStyleId>{5C22544A-7EE6-4342-B048-85BDC9FD1C3A}</a:tableStyleId>
              </a:tblPr>
              <a:tblGrid>
                <a:gridCol w="950030">
                  <a:extLst>
                    <a:ext uri="{9D8B030D-6E8A-4147-A177-3AD203B41FA5}">
                      <a16:colId xmlns:a16="http://schemas.microsoft.com/office/drawing/2014/main" val="867185518"/>
                    </a:ext>
                  </a:extLst>
                </a:gridCol>
                <a:gridCol w="5177641">
                  <a:extLst>
                    <a:ext uri="{9D8B030D-6E8A-4147-A177-3AD203B41FA5}">
                      <a16:colId xmlns:a16="http://schemas.microsoft.com/office/drawing/2014/main" val="1374408455"/>
                    </a:ext>
                  </a:extLst>
                </a:gridCol>
                <a:gridCol w="1971304">
                  <a:extLst>
                    <a:ext uri="{9D8B030D-6E8A-4147-A177-3AD203B41FA5}">
                      <a16:colId xmlns:a16="http://schemas.microsoft.com/office/drawing/2014/main" val="4266883295"/>
                    </a:ext>
                  </a:extLst>
                </a:gridCol>
              </a:tblGrid>
              <a:tr h="729256">
                <a:tc>
                  <a:txBody>
                    <a:bodyPr/>
                    <a:lstStyle/>
                    <a:p>
                      <a:pPr marL="540385" indent="-540385" algn="ctr">
                        <a:lnSpc>
                          <a:spcPct val="115000"/>
                        </a:lnSpc>
                        <a:spcAft>
                          <a:spcPts val="600"/>
                        </a:spcAft>
                        <a:tabLst>
                          <a:tab pos="2576195" algn="ctr"/>
                        </a:tabLst>
                      </a:pPr>
                      <a:r>
                        <a:rPr lang="cs-CZ" sz="1200" dirty="0">
                          <a:effectLst/>
                          <a:latin typeface="Arial" panose="020B0604020202020204" pitchFamily="34" charset="0"/>
                          <a:cs typeface="Arial" panose="020B0604020202020204" pitchFamily="34" charset="0"/>
                        </a:rPr>
                        <a:t>B3</a:t>
                      </a:r>
                      <a:endParaRPr lang="cs-CZ" sz="1200" dirty="0">
                        <a:effectLst/>
                        <a:latin typeface="Arial" panose="020B0604020202020204" pitchFamily="34" charset="0"/>
                        <a:ea typeface="Calibri" panose="020F0502020204030204" pitchFamily="34" charset="0"/>
                        <a:cs typeface="Arial" panose="020B0604020202020204" pitchFamily="34" charset="0"/>
                      </a:endParaRPr>
                    </a:p>
                  </a:txBody>
                  <a:tcPr marL="34159" marR="34159" marT="0" marB="0" anchor="ctr"/>
                </a:tc>
                <a:tc>
                  <a:txBody>
                    <a:bodyPr/>
                    <a:lstStyle/>
                    <a:p>
                      <a:pPr marL="540385" indent="-540385" algn="l">
                        <a:lnSpc>
                          <a:spcPct val="115000"/>
                        </a:lnSpc>
                        <a:spcAft>
                          <a:spcPts val="600"/>
                        </a:spcAft>
                        <a:tabLst>
                          <a:tab pos="2576195" algn="ctr"/>
                        </a:tabLst>
                      </a:pPr>
                      <a:r>
                        <a:rPr lang="cs-CZ" sz="1200" b="1" kern="1200" dirty="0">
                          <a:solidFill>
                            <a:schemeClr val="tx1"/>
                          </a:solidFill>
                          <a:effectLst/>
                          <a:latin typeface="Arial" panose="020B0604020202020204" pitchFamily="34" charset="0"/>
                          <a:ea typeface="+mn-ea"/>
                          <a:cs typeface="Arial" panose="020B0604020202020204" pitchFamily="34" charset="0"/>
                        </a:rPr>
                        <a:t>Význam realizace plánovaného záměru z hlediska cílových skupin</a:t>
                      </a:r>
                    </a:p>
                  </a:txBody>
                  <a:tcPr marL="34159" marR="34159" marT="0" marB="0" anchor="ctr">
                    <a:solidFill>
                      <a:srgbClr val="CBD1DF"/>
                    </a:solidFill>
                  </a:tcPr>
                </a:tc>
                <a:tc>
                  <a:txBody>
                    <a:bodyPr/>
                    <a:lstStyle/>
                    <a:p>
                      <a:pPr marL="540385" indent="-540385" algn="ctr">
                        <a:lnSpc>
                          <a:spcPct val="115000"/>
                        </a:lnSpc>
                        <a:spcAft>
                          <a:spcPts val="600"/>
                        </a:spcAft>
                      </a:pPr>
                      <a:r>
                        <a:rPr lang="cs-CZ" sz="1200" b="1" kern="1200" dirty="0">
                          <a:solidFill>
                            <a:schemeClr val="tx1"/>
                          </a:solidFill>
                          <a:effectLst/>
                          <a:latin typeface="Arial" panose="020B0604020202020204" pitchFamily="34" charset="0"/>
                          <a:ea typeface="+mn-ea"/>
                          <a:cs typeface="Arial" panose="020B0604020202020204" pitchFamily="34" charset="0"/>
                        </a:rPr>
                        <a:t>Počet bodů (max. 10):</a:t>
                      </a:r>
                    </a:p>
                  </a:txBody>
                  <a:tcPr marL="34159" marR="34159" marT="0" marB="0" anchor="ctr">
                    <a:solidFill>
                      <a:srgbClr val="CBD1DF"/>
                    </a:solidFill>
                  </a:tcPr>
                </a:tc>
                <a:extLst>
                  <a:ext uri="{0D108BD9-81ED-4DB2-BD59-A6C34878D82A}">
                    <a16:rowId xmlns:a16="http://schemas.microsoft.com/office/drawing/2014/main" val="368221432"/>
                  </a:ext>
                </a:extLst>
              </a:tr>
              <a:tr h="2267304">
                <a:tc>
                  <a:txBody>
                    <a:bodyPr/>
                    <a:lstStyle/>
                    <a:p>
                      <a:pPr marL="540385" indent="-540385" algn="l">
                        <a:lnSpc>
                          <a:spcPct val="115000"/>
                        </a:lnSpc>
                        <a:spcAft>
                          <a:spcPts val="600"/>
                        </a:spcAft>
                        <a:tabLst>
                          <a:tab pos="2576195" algn="ctr"/>
                        </a:tabLst>
                      </a:pPr>
                      <a:r>
                        <a:rPr lang="cs-CZ" sz="1200">
                          <a:effectLst/>
                          <a:latin typeface="Arial" panose="020B0604020202020204" pitchFamily="34" charset="0"/>
                          <a:cs typeface="Arial" panose="020B0604020202020204" pitchFamily="34" charset="0"/>
                        </a:rPr>
                        <a:t> </a:t>
                      </a:r>
                      <a:endParaRPr lang="cs-CZ" sz="1200">
                        <a:effectLst/>
                        <a:latin typeface="Arial" panose="020B0604020202020204" pitchFamily="34" charset="0"/>
                        <a:ea typeface="Calibri" panose="020F0502020204030204" pitchFamily="34" charset="0"/>
                        <a:cs typeface="Arial" panose="020B0604020202020204" pitchFamily="34" charset="0"/>
                      </a:endParaRPr>
                    </a:p>
                  </a:txBody>
                  <a:tcPr marL="34159" marR="34159" marT="0" marB="0" anchor="ctr"/>
                </a:tc>
                <a:tc>
                  <a:txBody>
                    <a:bodyPr/>
                    <a:lstStyle/>
                    <a:p>
                      <a:pPr marL="0" indent="-540385" algn="l">
                        <a:lnSpc>
                          <a:spcPct val="115000"/>
                        </a:lnSpc>
                        <a:spcAft>
                          <a:spcPts val="1200"/>
                        </a:spcAft>
                        <a:tabLst>
                          <a:tab pos="2576195" algn="ctr"/>
                        </a:tabLst>
                      </a:pPr>
                      <a:r>
                        <a:rPr lang="cs-CZ" sz="1200" dirty="0">
                          <a:effectLst/>
                          <a:latin typeface="Arial" panose="020B0604020202020204" pitchFamily="34" charset="0"/>
                          <a:cs typeface="Arial" panose="020B0604020202020204" pitchFamily="34" charset="0"/>
                        </a:rPr>
                        <a:t>Realizace bude mít význam pro obyvatelstvo z hlediska zlepšení občanské vybavenosti v místě realizace</a:t>
                      </a:r>
                    </a:p>
                    <a:p>
                      <a:pPr marL="540385" indent="-540385" algn="l">
                        <a:lnSpc>
                          <a:spcPct val="115000"/>
                        </a:lnSpc>
                        <a:spcAft>
                          <a:spcPts val="1200"/>
                        </a:spcAft>
                        <a:tabLst>
                          <a:tab pos="2576195" algn="ctr"/>
                        </a:tabLst>
                      </a:pPr>
                      <a:r>
                        <a:rPr lang="cs-CZ" sz="1200" dirty="0">
                          <a:effectLst/>
                          <a:latin typeface="Arial" panose="020B0604020202020204" pitchFamily="34" charset="0"/>
                          <a:cs typeface="Arial" panose="020B0604020202020204" pitchFamily="34" charset="0"/>
                        </a:rPr>
                        <a:t>Realizace bude mít význam pro děti a mládež/seniory v místě realizace</a:t>
                      </a:r>
                    </a:p>
                    <a:p>
                      <a:pPr marL="540385" indent="-540385" algn="l">
                        <a:lnSpc>
                          <a:spcPct val="115000"/>
                        </a:lnSpc>
                        <a:spcAft>
                          <a:spcPts val="1200"/>
                        </a:spcAft>
                        <a:tabLst>
                          <a:tab pos="2576195" algn="ctr"/>
                        </a:tabLst>
                      </a:pPr>
                      <a:r>
                        <a:rPr lang="cs-CZ" sz="1200" dirty="0">
                          <a:effectLst/>
                          <a:latin typeface="Arial" panose="020B0604020202020204" pitchFamily="34" charset="0"/>
                          <a:cs typeface="Arial" panose="020B0604020202020204" pitchFamily="34" charset="0"/>
                        </a:rPr>
                        <a:t>Realizace bude mít význam pro životní prostředí v místě realizace</a:t>
                      </a:r>
                    </a:p>
                    <a:p>
                      <a:pPr marL="540385" indent="-540385" algn="l">
                        <a:lnSpc>
                          <a:spcPct val="115000"/>
                        </a:lnSpc>
                        <a:spcAft>
                          <a:spcPts val="600"/>
                        </a:spcAft>
                        <a:tabLst>
                          <a:tab pos="2576195" algn="ctr"/>
                        </a:tabLst>
                      </a:pPr>
                      <a:r>
                        <a:rPr lang="cs-CZ" sz="1200" dirty="0">
                          <a:effectLst/>
                          <a:latin typeface="Arial" panose="020B0604020202020204" pitchFamily="34" charset="0"/>
                          <a:cs typeface="Arial" panose="020B0604020202020204" pitchFamily="34" charset="0"/>
                        </a:rPr>
                        <a:t>Realizace bude mít význam pro zvýšení bezpečnosti v místě realizace</a:t>
                      </a:r>
                      <a:endParaRPr lang="cs-CZ" sz="1200" dirty="0">
                        <a:effectLst/>
                        <a:latin typeface="Arial" panose="020B0604020202020204" pitchFamily="34" charset="0"/>
                        <a:ea typeface="Calibri" panose="020F0502020204030204" pitchFamily="34" charset="0"/>
                        <a:cs typeface="Arial" panose="020B0604020202020204" pitchFamily="34" charset="0"/>
                      </a:endParaRPr>
                    </a:p>
                  </a:txBody>
                  <a:tcPr marL="34159" marR="34159" marT="0" marB="0" anchor="ctr"/>
                </a:tc>
                <a:tc>
                  <a:txBody>
                    <a:bodyPr/>
                    <a:lstStyle/>
                    <a:p>
                      <a:pPr marL="0" indent="-540385" algn="ctr">
                        <a:lnSpc>
                          <a:spcPct val="115000"/>
                        </a:lnSpc>
                        <a:spcAft>
                          <a:spcPts val="600"/>
                        </a:spcAft>
                      </a:pPr>
                      <a:r>
                        <a:rPr lang="cs-CZ" sz="1200" dirty="0">
                          <a:effectLst/>
                          <a:latin typeface="Arial" panose="020B0604020202020204" pitchFamily="34" charset="0"/>
                          <a:cs typeface="Arial" panose="020B0604020202020204" pitchFamily="34" charset="0"/>
                        </a:rPr>
                        <a:t>1 – 10 odstupňována škála bodů, čím větší bude míra naplnění kritérií, tím více bodů</a:t>
                      </a:r>
                      <a:endParaRPr lang="cs-CZ" sz="1200" dirty="0">
                        <a:effectLst/>
                        <a:latin typeface="Arial" panose="020B0604020202020204" pitchFamily="34" charset="0"/>
                        <a:ea typeface="Calibri" panose="020F0502020204030204" pitchFamily="34" charset="0"/>
                        <a:cs typeface="Arial" panose="020B0604020202020204" pitchFamily="34" charset="0"/>
                      </a:endParaRPr>
                    </a:p>
                  </a:txBody>
                  <a:tcPr marL="34159" marR="34159" marT="0" marB="0" anchor="ctr"/>
                </a:tc>
                <a:extLst>
                  <a:ext uri="{0D108BD9-81ED-4DB2-BD59-A6C34878D82A}">
                    <a16:rowId xmlns:a16="http://schemas.microsoft.com/office/drawing/2014/main" val="841963841"/>
                  </a:ext>
                </a:extLst>
              </a:tr>
            </a:tbl>
          </a:graphicData>
        </a:graphic>
      </p:graphicFrame>
    </p:spTree>
    <p:extLst>
      <p:ext uri="{BB962C8B-B14F-4D97-AF65-F5344CB8AC3E}">
        <p14:creationId xmlns:p14="http://schemas.microsoft.com/office/powerpoint/2010/main" val="6016647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cký objekt 6">
            <a:extLst>
              <a:ext uri="{FF2B5EF4-FFF2-40B4-BE49-F238E27FC236}">
                <a16:creationId xmlns:a16="http://schemas.microsoft.com/office/drawing/2014/main" id="{7F005F39-F40F-D346-82E7-15471EBD534F}"/>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0" y="0"/>
            <a:ext cx="2111835" cy="1521065"/>
          </a:xfrm>
          <a:prstGeom prst="rect">
            <a:avLst/>
          </a:prstGeom>
        </p:spPr>
      </p:pic>
      <p:sp>
        <p:nvSpPr>
          <p:cNvPr id="18" name="Nadpis 17">
            <a:extLst>
              <a:ext uri="{FF2B5EF4-FFF2-40B4-BE49-F238E27FC236}">
                <a16:creationId xmlns:a16="http://schemas.microsoft.com/office/drawing/2014/main" id="{85D1CE5D-F808-2E45-8B02-BFE390F67473}"/>
              </a:ext>
            </a:extLst>
          </p:cNvPr>
          <p:cNvSpPr>
            <a:spLocks noGrp="1"/>
          </p:cNvSpPr>
          <p:nvPr>
            <p:ph type="title"/>
          </p:nvPr>
        </p:nvSpPr>
        <p:spPr>
          <a:xfrm>
            <a:off x="1042737" y="593558"/>
            <a:ext cx="10732168" cy="705854"/>
          </a:xfrm>
        </p:spPr>
        <p:txBody>
          <a:bodyPr anchor="t">
            <a:normAutofit/>
          </a:bodyPr>
          <a:lstStyle/>
          <a:p>
            <a:pPr algn="ctr"/>
            <a:r>
              <a:rPr lang="cs-CZ" sz="3200" b="1" dirty="0">
                <a:solidFill>
                  <a:schemeClr val="tx2"/>
                </a:solidFill>
                <a:latin typeface="Calibri" panose="020F0502020204030204" pitchFamily="34" charset="0"/>
                <a:ea typeface="Inter" panose="02000503000000020004" pitchFamily="2" charset="0"/>
                <a:cs typeface="Calibri" panose="020F0502020204030204" pitchFamily="34" charset="0"/>
              </a:rPr>
              <a:t>Program obnovy venkova Olomouckého kraje</a:t>
            </a:r>
          </a:p>
        </p:txBody>
      </p:sp>
      <p:sp>
        <p:nvSpPr>
          <p:cNvPr id="19" name="Zástupný obsah 18">
            <a:extLst>
              <a:ext uri="{FF2B5EF4-FFF2-40B4-BE49-F238E27FC236}">
                <a16:creationId xmlns:a16="http://schemas.microsoft.com/office/drawing/2014/main" id="{EAB38407-8379-8D4F-A618-E21007843527}"/>
              </a:ext>
            </a:extLst>
          </p:cNvPr>
          <p:cNvSpPr>
            <a:spLocks noGrp="1"/>
          </p:cNvSpPr>
          <p:nvPr>
            <p:ph idx="1"/>
          </p:nvPr>
        </p:nvSpPr>
        <p:spPr>
          <a:xfrm>
            <a:off x="838200" y="1521064"/>
            <a:ext cx="10515600" cy="5056939"/>
          </a:xfrm>
        </p:spPr>
        <p:txBody>
          <a:bodyPr>
            <a:normAutofit/>
          </a:bodyPr>
          <a:lstStyle/>
          <a:p>
            <a:pPr marL="0" lvl="0" indent="0" algn="ctr" fontAlgn="base">
              <a:lnSpc>
                <a:spcPct val="100000"/>
              </a:lnSpc>
              <a:spcBef>
                <a:spcPct val="0"/>
              </a:spcBef>
              <a:spcAft>
                <a:spcPts val="600"/>
              </a:spcAft>
              <a:buClr>
                <a:srgbClr val="003366"/>
              </a:buClr>
              <a:buNone/>
              <a:defRPr/>
            </a:pPr>
            <a:r>
              <a:rPr lang="cs-CZ" sz="2300" b="1" dirty="0">
                <a:solidFill>
                  <a:srgbClr val="0070C0"/>
                </a:solidFill>
                <a:latin typeface="Arial" charset="0"/>
              </a:rPr>
              <a:t>Schválení aktualizace Vzorových pravidel dotačního programu Olomouckého kraje pro rok 2024 </a:t>
            </a:r>
          </a:p>
          <a:p>
            <a:pPr marL="0" lvl="0" indent="0" algn="ctr" fontAlgn="base">
              <a:lnSpc>
                <a:spcPct val="100000"/>
              </a:lnSpc>
              <a:spcBef>
                <a:spcPct val="0"/>
              </a:spcBef>
              <a:spcAft>
                <a:spcPts val="1200"/>
              </a:spcAft>
              <a:buClr>
                <a:srgbClr val="003366"/>
              </a:buClr>
              <a:buNone/>
              <a:defRPr/>
            </a:pPr>
            <a:r>
              <a:rPr lang="cs-CZ" sz="2000" b="1" dirty="0">
                <a:solidFill>
                  <a:srgbClr val="0070C0"/>
                </a:solidFill>
                <a:latin typeface="Arial" charset="0"/>
              </a:rPr>
              <a:t>(UZ/15/15/2023 ze dne 19. 6. 2023):</a:t>
            </a:r>
          </a:p>
          <a:p>
            <a:pPr algn="just" fontAlgn="base">
              <a:lnSpc>
                <a:spcPct val="100000"/>
              </a:lnSpc>
              <a:spcBef>
                <a:spcPct val="0"/>
              </a:spcBef>
              <a:spcAft>
                <a:spcPts val="600"/>
              </a:spcAft>
              <a:buClr>
                <a:srgbClr val="003366"/>
              </a:buClr>
              <a:defRPr/>
            </a:pPr>
            <a:r>
              <a:rPr lang="cs-CZ" sz="2000" dirty="0">
                <a:solidFill>
                  <a:srgbClr val="0070C0"/>
                </a:solidFill>
                <a:latin typeface="Arial" charset="0"/>
              </a:rPr>
              <a:t>upraven zejména čl. 8., odst. 8.2., odst. 8.5. a odst. 8.6. na základě změny v legislativě (povinnost u některých subjektů mít datovou schránku), </a:t>
            </a:r>
          </a:p>
          <a:p>
            <a:pPr algn="just" fontAlgn="base">
              <a:lnSpc>
                <a:spcPct val="100000"/>
              </a:lnSpc>
              <a:spcBef>
                <a:spcPct val="0"/>
              </a:spcBef>
              <a:spcAft>
                <a:spcPts val="600"/>
              </a:spcAft>
              <a:buClr>
                <a:srgbClr val="003366"/>
              </a:buClr>
              <a:defRPr/>
            </a:pPr>
            <a:r>
              <a:rPr lang="cs-CZ" sz="2000" dirty="0">
                <a:solidFill>
                  <a:srgbClr val="0070C0"/>
                </a:solidFill>
                <a:latin typeface="Arial" charset="0"/>
              </a:rPr>
              <a:t>vypuštění možnosti nahradit úplný výpis z evidence skutečných majitelů, částečným výpisem v odst. 8.4., bod 9 i v žádosti,</a:t>
            </a:r>
          </a:p>
          <a:p>
            <a:pPr algn="just" fontAlgn="base">
              <a:lnSpc>
                <a:spcPct val="100000"/>
              </a:lnSpc>
              <a:spcBef>
                <a:spcPct val="0"/>
              </a:spcBef>
              <a:spcAft>
                <a:spcPts val="600"/>
              </a:spcAft>
              <a:buClr>
                <a:srgbClr val="003366"/>
              </a:buClr>
              <a:defRPr/>
            </a:pPr>
            <a:r>
              <a:rPr lang="cs-CZ" sz="2000" dirty="0">
                <a:solidFill>
                  <a:srgbClr val="0070C0"/>
                </a:solidFill>
                <a:latin typeface="Arial" charset="0"/>
              </a:rPr>
              <a:t>doplněn řádek v Části 3 žádosti na rozdělení požadované výše dotace z rozpočtu Olomouckého kraje na částky pro neinvestiční a investiční část</a:t>
            </a:r>
          </a:p>
          <a:p>
            <a:pPr algn="just" fontAlgn="base">
              <a:lnSpc>
                <a:spcPct val="100000"/>
              </a:lnSpc>
              <a:spcBef>
                <a:spcPct val="0"/>
              </a:spcBef>
              <a:spcAft>
                <a:spcPts val="600"/>
              </a:spcAft>
              <a:buClr>
                <a:srgbClr val="003366"/>
              </a:buClr>
              <a:defRPr/>
            </a:pPr>
            <a:r>
              <a:rPr lang="cs-CZ" sz="2000" dirty="0">
                <a:solidFill>
                  <a:srgbClr val="0070C0"/>
                </a:solidFill>
                <a:latin typeface="Arial" charset="0"/>
              </a:rPr>
              <a:t>dále byly zapracovány technické úpravy a doplněna návaznost na platnou legislativu (povinnost u některých subjektů mít datovou schránku) v žádosti i u vzorových smluv.</a:t>
            </a:r>
          </a:p>
          <a:p>
            <a:pPr marL="0" indent="0">
              <a:buNone/>
            </a:pPr>
            <a:endParaRPr lang="cs-CZ" sz="1050" dirty="0">
              <a:solidFill>
                <a:schemeClr val="tx2"/>
              </a:solidFill>
              <a:latin typeface="Inter" panose="02000503000000020004" pitchFamily="2" charset="0"/>
              <a:ea typeface="Inter" panose="02000503000000020004" pitchFamily="2" charset="0"/>
            </a:endParaRPr>
          </a:p>
          <a:p>
            <a:pPr marL="0" indent="0">
              <a:buNone/>
            </a:pPr>
            <a:endParaRPr lang="cs-CZ" sz="1400" dirty="0">
              <a:solidFill>
                <a:schemeClr val="tx2"/>
              </a:solidFill>
              <a:latin typeface="Inter" panose="02000503000000020004" pitchFamily="2" charset="0"/>
              <a:ea typeface="Inter" panose="02000503000000020004" pitchFamily="2" charset="0"/>
            </a:endParaRPr>
          </a:p>
        </p:txBody>
      </p:sp>
      <p:sp>
        <p:nvSpPr>
          <p:cNvPr id="6" name="Zástupný symbol pro číslo snímku 5">
            <a:extLst>
              <a:ext uri="{FF2B5EF4-FFF2-40B4-BE49-F238E27FC236}">
                <a16:creationId xmlns:a16="http://schemas.microsoft.com/office/drawing/2014/main" id="{8F97B5B9-D8B0-F645-A37F-C2085B5EC2FC}"/>
              </a:ext>
            </a:extLst>
          </p:cNvPr>
          <p:cNvSpPr>
            <a:spLocks noGrp="1"/>
          </p:cNvSpPr>
          <p:nvPr>
            <p:ph type="sldNum" sz="quarter" idx="12"/>
          </p:nvPr>
        </p:nvSpPr>
        <p:spPr/>
        <p:txBody>
          <a:bodyPr/>
          <a:lstStyle/>
          <a:p>
            <a:fld id="{F756C1FA-8DED-774F-A9BF-965BD70CC5BD}" type="slidenum">
              <a:rPr lang="cs-CZ" smtClean="0">
                <a:solidFill>
                  <a:schemeClr val="tx2"/>
                </a:solidFill>
              </a:rPr>
              <a:t>4</a:t>
            </a:fld>
            <a:endParaRPr lang="cs-CZ" dirty="0">
              <a:solidFill>
                <a:schemeClr val="tx2"/>
              </a:solidFill>
            </a:endParaRPr>
          </a:p>
        </p:txBody>
      </p:sp>
    </p:spTree>
    <p:extLst>
      <p:ext uri="{BB962C8B-B14F-4D97-AF65-F5344CB8AC3E}">
        <p14:creationId xmlns:p14="http://schemas.microsoft.com/office/powerpoint/2010/main" val="184464662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cký objekt 6">
            <a:extLst>
              <a:ext uri="{FF2B5EF4-FFF2-40B4-BE49-F238E27FC236}">
                <a16:creationId xmlns:a16="http://schemas.microsoft.com/office/drawing/2014/main" id="{7F005F39-F40F-D346-82E7-15471EBD534F}"/>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0" y="0"/>
            <a:ext cx="2111835" cy="1521065"/>
          </a:xfrm>
          <a:prstGeom prst="rect">
            <a:avLst/>
          </a:prstGeom>
        </p:spPr>
      </p:pic>
      <p:sp>
        <p:nvSpPr>
          <p:cNvPr id="18" name="Nadpis 17">
            <a:extLst>
              <a:ext uri="{FF2B5EF4-FFF2-40B4-BE49-F238E27FC236}">
                <a16:creationId xmlns:a16="http://schemas.microsoft.com/office/drawing/2014/main" id="{85D1CE5D-F808-2E45-8B02-BFE390F67473}"/>
              </a:ext>
            </a:extLst>
          </p:cNvPr>
          <p:cNvSpPr>
            <a:spLocks noGrp="1"/>
          </p:cNvSpPr>
          <p:nvPr>
            <p:ph type="title"/>
          </p:nvPr>
        </p:nvSpPr>
        <p:spPr>
          <a:xfrm>
            <a:off x="1042737" y="593558"/>
            <a:ext cx="10732168" cy="705854"/>
          </a:xfrm>
        </p:spPr>
        <p:txBody>
          <a:bodyPr anchor="t">
            <a:normAutofit/>
          </a:bodyPr>
          <a:lstStyle/>
          <a:p>
            <a:pPr algn="ctr"/>
            <a:r>
              <a:rPr lang="cs-CZ" sz="3200" b="1" dirty="0">
                <a:solidFill>
                  <a:schemeClr val="tx2"/>
                </a:solidFill>
                <a:latin typeface="Calibri" panose="020F0502020204030204" pitchFamily="34" charset="0"/>
                <a:ea typeface="Inter" panose="02000503000000020004" pitchFamily="2" charset="0"/>
                <a:cs typeface="Calibri" panose="020F0502020204030204" pitchFamily="34" charset="0"/>
              </a:rPr>
              <a:t>Program obnovy venkova Olomouckého kraje</a:t>
            </a:r>
          </a:p>
        </p:txBody>
      </p:sp>
      <p:sp>
        <p:nvSpPr>
          <p:cNvPr id="19" name="Zástupný obsah 18">
            <a:extLst>
              <a:ext uri="{FF2B5EF4-FFF2-40B4-BE49-F238E27FC236}">
                <a16:creationId xmlns:a16="http://schemas.microsoft.com/office/drawing/2014/main" id="{EAB38407-8379-8D4F-A618-E21007843527}"/>
              </a:ext>
            </a:extLst>
          </p:cNvPr>
          <p:cNvSpPr>
            <a:spLocks noGrp="1"/>
          </p:cNvSpPr>
          <p:nvPr>
            <p:ph idx="1"/>
          </p:nvPr>
        </p:nvSpPr>
        <p:spPr>
          <a:xfrm>
            <a:off x="838200" y="1521065"/>
            <a:ext cx="10515600" cy="5056938"/>
          </a:xfrm>
        </p:spPr>
        <p:txBody>
          <a:bodyPr>
            <a:normAutofit/>
          </a:bodyPr>
          <a:lstStyle/>
          <a:p>
            <a:pPr marL="0" lvl="0" indent="0" algn="just" fontAlgn="base">
              <a:lnSpc>
                <a:spcPct val="100000"/>
              </a:lnSpc>
              <a:spcBef>
                <a:spcPct val="0"/>
              </a:spcBef>
              <a:buClr>
                <a:srgbClr val="003366"/>
              </a:buClr>
              <a:buNone/>
              <a:defRPr/>
            </a:pPr>
            <a:r>
              <a:rPr lang="cs-CZ" sz="2000" b="1" dirty="0">
                <a:solidFill>
                  <a:srgbClr val="0070C0"/>
                </a:solidFill>
                <a:latin typeface="Arial" charset="0"/>
              </a:rPr>
              <a:t>01_01_03_Podpora přípravy projektové dokumentace</a:t>
            </a:r>
          </a:p>
          <a:p>
            <a:pPr marL="0" indent="0" algn="just" fontAlgn="base">
              <a:lnSpc>
                <a:spcPct val="100000"/>
              </a:lnSpc>
              <a:spcBef>
                <a:spcPct val="0"/>
              </a:spcBef>
              <a:buClr>
                <a:srgbClr val="003366"/>
              </a:buClr>
              <a:buNone/>
              <a:defRPr/>
            </a:pPr>
            <a:r>
              <a:rPr lang="cs-CZ" sz="2000" dirty="0">
                <a:solidFill>
                  <a:srgbClr val="0070C0"/>
                </a:solidFill>
                <a:latin typeface="Arial" charset="0"/>
              </a:rPr>
              <a:t>Kritéria hodnocení žádostí:</a:t>
            </a:r>
          </a:p>
          <a:p>
            <a:pPr marL="0" indent="0" algn="just" fontAlgn="base">
              <a:lnSpc>
                <a:spcPct val="100000"/>
              </a:lnSpc>
              <a:spcBef>
                <a:spcPct val="0"/>
              </a:spcBef>
              <a:buClr>
                <a:srgbClr val="003366"/>
              </a:buClr>
              <a:buNone/>
              <a:defRPr/>
            </a:pPr>
            <a:r>
              <a:rPr lang="cs-CZ" sz="2000" dirty="0">
                <a:solidFill>
                  <a:srgbClr val="0070C0"/>
                </a:solidFill>
                <a:latin typeface="Arial" charset="0"/>
              </a:rPr>
              <a:t>         </a:t>
            </a:r>
          </a:p>
          <a:p>
            <a:pPr marL="0" indent="0" algn="just" fontAlgn="base">
              <a:lnSpc>
                <a:spcPct val="100000"/>
              </a:lnSpc>
              <a:spcBef>
                <a:spcPct val="0"/>
              </a:spcBef>
              <a:buClr>
                <a:srgbClr val="003366"/>
              </a:buClr>
              <a:buNone/>
              <a:defRPr/>
            </a:pPr>
            <a:endParaRPr lang="cs-CZ" sz="2000" dirty="0">
              <a:solidFill>
                <a:srgbClr val="0070C0"/>
              </a:solidFill>
              <a:latin typeface="Arial" charset="0"/>
            </a:endParaRPr>
          </a:p>
          <a:p>
            <a:pPr marL="0" indent="0" algn="just" fontAlgn="base">
              <a:lnSpc>
                <a:spcPct val="100000"/>
              </a:lnSpc>
              <a:spcBef>
                <a:spcPct val="0"/>
              </a:spcBef>
              <a:buClr>
                <a:srgbClr val="003366"/>
              </a:buClr>
              <a:buNone/>
              <a:defRPr/>
            </a:pPr>
            <a:endParaRPr lang="cs-CZ" sz="2000" dirty="0">
              <a:solidFill>
                <a:srgbClr val="0070C0"/>
              </a:solidFill>
              <a:latin typeface="Arial" charset="0"/>
            </a:endParaRPr>
          </a:p>
          <a:p>
            <a:pPr marL="0" indent="0" algn="just" fontAlgn="base">
              <a:lnSpc>
                <a:spcPct val="100000"/>
              </a:lnSpc>
              <a:spcBef>
                <a:spcPct val="0"/>
              </a:spcBef>
              <a:buClr>
                <a:srgbClr val="003366"/>
              </a:buClr>
              <a:buNone/>
              <a:defRPr/>
            </a:pPr>
            <a:endParaRPr lang="cs-CZ" sz="2000" dirty="0">
              <a:solidFill>
                <a:srgbClr val="0070C0"/>
              </a:solidFill>
              <a:latin typeface="Arial" charset="0"/>
            </a:endParaRPr>
          </a:p>
          <a:p>
            <a:pPr marL="0" indent="0" algn="just" fontAlgn="base">
              <a:lnSpc>
                <a:spcPct val="100000"/>
              </a:lnSpc>
              <a:spcBef>
                <a:spcPct val="0"/>
              </a:spcBef>
              <a:buClr>
                <a:srgbClr val="003366"/>
              </a:buClr>
              <a:buNone/>
              <a:defRPr/>
            </a:pPr>
            <a:endParaRPr lang="cs-CZ" sz="2000" dirty="0">
              <a:solidFill>
                <a:srgbClr val="0070C0"/>
              </a:solidFill>
              <a:latin typeface="Arial" charset="0"/>
            </a:endParaRPr>
          </a:p>
          <a:p>
            <a:pPr algn="just" fontAlgn="base">
              <a:lnSpc>
                <a:spcPct val="100000"/>
              </a:lnSpc>
              <a:spcBef>
                <a:spcPct val="0"/>
              </a:spcBef>
              <a:buClr>
                <a:srgbClr val="003366"/>
              </a:buClr>
              <a:buFont typeface="Wingdings" panose="05000000000000000000" pitchFamily="2" charset="2"/>
              <a:buChar char="§"/>
              <a:defRPr/>
            </a:pPr>
            <a:endParaRPr lang="cs-CZ" sz="2000" dirty="0">
              <a:solidFill>
                <a:srgbClr val="0070C0"/>
              </a:solidFill>
              <a:latin typeface="Arial" charset="0"/>
            </a:endParaRPr>
          </a:p>
          <a:p>
            <a:pPr algn="just" fontAlgn="base">
              <a:lnSpc>
                <a:spcPct val="100000"/>
              </a:lnSpc>
              <a:spcBef>
                <a:spcPct val="0"/>
              </a:spcBef>
              <a:buClr>
                <a:srgbClr val="003366"/>
              </a:buClr>
              <a:buFont typeface="Wingdings" panose="05000000000000000000" pitchFamily="2" charset="2"/>
              <a:buChar char="§"/>
              <a:defRPr/>
            </a:pPr>
            <a:endParaRPr lang="cs-CZ" sz="2000" dirty="0">
              <a:solidFill>
                <a:srgbClr val="0070C0"/>
              </a:solidFill>
              <a:latin typeface="Arial" charset="0"/>
            </a:endParaRPr>
          </a:p>
          <a:p>
            <a:pPr algn="just" fontAlgn="base">
              <a:lnSpc>
                <a:spcPct val="100000"/>
              </a:lnSpc>
              <a:spcBef>
                <a:spcPct val="0"/>
              </a:spcBef>
              <a:buClr>
                <a:srgbClr val="003366"/>
              </a:buClr>
              <a:defRPr/>
            </a:pPr>
            <a:endParaRPr lang="cs-CZ" sz="2000" dirty="0">
              <a:solidFill>
                <a:srgbClr val="0070C0"/>
              </a:solidFill>
              <a:latin typeface="Arial" charset="0"/>
            </a:endParaRPr>
          </a:p>
          <a:p>
            <a:pPr marL="0" indent="0">
              <a:buNone/>
            </a:pPr>
            <a:endParaRPr lang="cs-CZ" sz="1400" dirty="0">
              <a:solidFill>
                <a:schemeClr val="tx2"/>
              </a:solidFill>
              <a:latin typeface="Inter" panose="02000503000000020004" pitchFamily="2" charset="0"/>
              <a:ea typeface="Inter" panose="02000503000000020004" pitchFamily="2" charset="0"/>
            </a:endParaRPr>
          </a:p>
        </p:txBody>
      </p:sp>
      <p:sp>
        <p:nvSpPr>
          <p:cNvPr id="6" name="Zástupný symbol pro číslo snímku 5">
            <a:extLst>
              <a:ext uri="{FF2B5EF4-FFF2-40B4-BE49-F238E27FC236}">
                <a16:creationId xmlns:a16="http://schemas.microsoft.com/office/drawing/2014/main" id="{8F97B5B9-D8B0-F645-A37F-C2085B5EC2FC}"/>
              </a:ext>
            </a:extLst>
          </p:cNvPr>
          <p:cNvSpPr>
            <a:spLocks noGrp="1"/>
          </p:cNvSpPr>
          <p:nvPr>
            <p:ph type="sldNum" sz="quarter" idx="12"/>
          </p:nvPr>
        </p:nvSpPr>
        <p:spPr/>
        <p:txBody>
          <a:bodyPr/>
          <a:lstStyle/>
          <a:p>
            <a:fld id="{F756C1FA-8DED-774F-A9BF-965BD70CC5BD}" type="slidenum">
              <a:rPr lang="cs-CZ" smtClean="0">
                <a:solidFill>
                  <a:schemeClr val="tx2"/>
                </a:solidFill>
              </a:rPr>
              <a:t>40</a:t>
            </a:fld>
            <a:endParaRPr lang="cs-CZ" dirty="0">
              <a:solidFill>
                <a:schemeClr val="tx2"/>
              </a:solidFill>
            </a:endParaRPr>
          </a:p>
        </p:txBody>
      </p:sp>
      <p:graphicFrame>
        <p:nvGraphicFramePr>
          <p:cNvPr id="2" name="Tabulka 1">
            <a:extLst>
              <a:ext uri="{FF2B5EF4-FFF2-40B4-BE49-F238E27FC236}">
                <a16:creationId xmlns:a16="http://schemas.microsoft.com/office/drawing/2014/main" id="{B4066DF8-B003-1A15-D9CC-2137C9629133}"/>
              </a:ext>
            </a:extLst>
          </p:cNvPr>
          <p:cNvGraphicFramePr>
            <a:graphicFrameLocks noGrp="1"/>
          </p:cNvGraphicFramePr>
          <p:nvPr>
            <p:extLst>
              <p:ext uri="{D42A27DB-BD31-4B8C-83A1-F6EECF244321}">
                <p14:modId xmlns:p14="http://schemas.microsoft.com/office/powerpoint/2010/main" val="2600594060"/>
              </p:ext>
            </p:extLst>
          </p:nvPr>
        </p:nvGraphicFramePr>
        <p:xfrm>
          <a:off x="2088878" y="2256312"/>
          <a:ext cx="8147651" cy="4008131"/>
        </p:xfrm>
        <a:graphic>
          <a:graphicData uri="http://schemas.openxmlformats.org/drawingml/2006/table">
            <a:tbl>
              <a:tblPr firstRow="1" firstCol="1" bandRow="1">
                <a:tableStyleId>{5C22544A-7EE6-4342-B048-85BDC9FD1C3A}</a:tableStyleId>
              </a:tblPr>
              <a:tblGrid>
                <a:gridCol w="1003510">
                  <a:extLst>
                    <a:ext uri="{9D8B030D-6E8A-4147-A177-3AD203B41FA5}">
                      <a16:colId xmlns:a16="http://schemas.microsoft.com/office/drawing/2014/main" val="2522678037"/>
                    </a:ext>
                  </a:extLst>
                </a:gridCol>
                <a:gridCol w="5422220">
                  <a:extLst>
                    <a:ext uri="{9D8B030D-6E8A-4147-A177-3AD203B41FA5}">
                      <a16:colId xmlns:a16="http://schemas.microsoft.com/office/drawing/2014/main" val="3768460440"/>
                    </a:ext>
                  </a:extLst>
                </a:gridCol>
                <a:gridCol w="1721921">
                  <a:extLst>
                    <a:ext uri="{9D8B030D-6E8A-4147-A177-3AD203B41FA5}">
                      <a16:colId xmlns:a16="http://schemas.microsoft.com/office/drawing/2014/main" val="1370872695"/>
                    </a:ext>
                  </a:extLst>
                </a:gridCol>
              </a:tblGrid>
              <a:tr h="778259">
                <a:tc>
                  <a:txBody>
                    <a:bodyPr/>
                    <a:lstStyle/>
                    <a:p>
                      <a:pPr marL="540385" indent="-540385" algn="ctr">
                        <a:lnSpc>
                          <a:spcPct val="107000"/>
                        </a:lnSpc>
                        <a:spcAft>
                          <a:spcPts val="600"/>
                        </a:spcAft>
                      </a:pPr>
                      <a:r>
                        <a:rPr lang="cs-CZ" sz="1200" dirty="0">
                          <a:effectLst/>
                          <a:latin typeface="Arial" panose="020B0604020202020204" pitchFamily="34" charset="0"/>
                          <a:cs typeface="Arial" panose="020B0604020202020204" pitchFamily="34" charset="0"/>
                        </a:rPr>
                        <a:t>C</a:t>
                      </a:r>
                      <a:endParaRPr lang="cs-CZ"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gridSpan="2">
                  <a:txBody>
                    <a:bodyPr/>
                    <a:lstStyle/>
                    <a:p>
                      <a:pPr marL="0" indent="-540385" algn="just">
                        <a:lnSpc>
                          <a:spcPct val="107000"/>
                        </a:lnSpc>
                        <a:spcAft>
                          <a:spcPts val="600"/>
                        </a:spcAft>
                      </a:pPr>
                      <a:r>
                        <a:rPr lang="cs-CZ" sz="1200" dirty="0">
                          <a:effectLst/>
                          <a:latin typeface="Arial" panose="020B0604020202020204" pitchFamily="34" charset="0"/>
                          <a:cs typeface="Arial" panose="020B0604020202020204" pitchFamily="34" charset="0"/>
                        </a:rPr>
                        <a:t>Hodnotící kritéria definuje administrátor ve spolupráci s hodnotící komisí.  Jedná se o hodnocení významu projektu z pohledu poskytovatele dotace – hodnotí Rada Olomouckého kraje</a:t>
                      </a:r>
                      <a:endParaRPr lang="cs-CZ"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hMerge="1">
                  <a:txBody>
                    <a:bodyPr/>
                    <a:lstStyle/>
                    <a:p>
                      <a:endParaRPr lang="cs-CZ"/>
                    </a:p>
                  </a:txBody>
                  <a:tcPr/>
                </a:tc>
                <a:extLst>
                  <a:ext uri="{0D108BD9-81ED-4DB2-BD59-A6C34878D82A}">
                    <a16:rowId xmlns:a16="http://schemas.microsoft.com/office/drawing/2014/main" val="556981698"/>
                  </a:ext>
                </a:extLst>
              </a:tr>
              <a:tr h="630957">
                <a:tc>
                  <a:txBody>
                    <a:bodyPr/>
                    <a:lstStyle/>
                    <a:p>
                      <a:pPr marL="540385" indent="-540385" algn="ctr">
                        <a:lnSpc>
                          <a:spcPct val="107000"/>
                        </a:lnSpc>
                        <a:spcAft>
                          <a:spcPts val="600"/>
                        </a:spcAft>
                        <a:tabLst>
                          <a:tab pos="2576195" algn="ctr"/>
                        </a:tabLst>
                      </a:pPr>
                      <a:r>
                        <a:rPr lang="cs-CZ" sz="1200">
                          <a:effectLst/>
                          <a:latin typeface="Arial" panose="020B0604020202020204" pitchFamily="34" charset="0"/>
                          <a:cs typeface="Arial" panose="020B0604020202020204" pitchFamily="34" charset="0"/>
                        </a:rPr>
                        <a:t>   C1</a:t>
                      </a:r>
                      <a:endParaRPr lang="cs-CZ"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540385" indent="-540385" algn="just">
                        <a:lnSpc>
                          <a:spcPct val="107000"/>
                        </a:lnSpc>
                        <a:spcAft>
                          <a:spcPts val="600"/>
                        </a:spcAft>
                        <a:tabLst>
                          <a:tab pos="2576195" algn="ctr"/>
                        </a:tabLst>
                      </a:pPr>
                      <a:r>
                        <a:rPr lang="cs-CZ" sz="1200" b="1" dirty="0">
                          <a:effectLst/>
                          <a:latin typeface="Arial" panose="020B0604020202020204" pitchFamily="34" charset="0"/>
                          <a:cs typeface="Arial" panose="020B0604020202020204" pitchFamily="34" charset="0"/>
                        </a:rPr>
                        <a:t>Posouzení významu projektu pro Olomoucký kraj</a:t>
                      </a:r>
                      <a:endParaRPr lang="cs-CZ" sz="12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540385" indent="-540385" algn="ctr">
                        <a:lnSpc>
                          <a:spcPct val="107000"/>
                        </a:lnSpc>
                        <a:spcAft>
                          <a:spcPts val="600"/>
                        </a:spcAft>
                      </a:pPr>
                      <a:r>
                        <a:rPr lang="cs-CZ" sz="1200" b="1" dirty="0">
                          <a:effectLst/>
                          <a:latin typeface="Arial" panose="020B0604020202020204" pitchFamily="34" charset="0"/>
                          <a:cs typeface="Arial" panose="020B0604020202020204" pitchFamily="34" charset="0"/>
                        </a:rPr>
                        <a:t>Počet bodů (max. 10):</a:t>
                      </a:r>
                      <a:endParaRPr lang="cs-CZ" sz="12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80561790"/>
                  </a:ext>
                </a:extLst>
              </a:tr>
              <a:tr h="866305">
                <a:tc rowSpan="3">
                  <a:txBody>
                    <a:bodyPr/>
                    <a:lstStyle/>
                    <a:p>
                      <a:pPr marL="540385" indent="-540385" algn="l">
                        <a:lnSpc>
                          <a:spcPct val="107000"/>
                        </a:lnSpc>
                        <a:spcAft>
                          <a:spcPts val="600"/>
                        </a:spcAft>
                        <a:tabLst>
                          <a:tab pos="2576195" algn="ctr"/>
                        </a:tabLst>
                      </a:pPr>
                      <a:r>
                        <a:rPr lang="cs-CZ" sz="1200" dirty="0">
                          <a:effectLst/>
                          <a:latin typeface="Arial" panose="020B0604020202020204" pitchFamily="34" charset="0"/>
                          <a:cs typeface="Arial" panose="020B0604020202020204" pitchFamily="34" charset="0"/>
                        </a:rPr>
                        <a:t> </a:t>
                      </a:r>
                    </a:p>
                    <a:p>
                      <a:pPr marL="540385" indent="-540385" algn="l">
                        <a:lnSpc>
                          <a:spcPct val="107000"/>
                        </a:lnSpc>
                        <a:spcAft>
                          <a:spcPts val="600"/>
                        </a:spcAft>
                        <a:tabLst>
                          <a:tab pos="2576195" algn="ctr"/>
                        </a:tabLst>
                      </a:pPr>
                      <a:r>
                        <a:rPr lang="cs-CZ" sz="1200" dirty="0">
                          <a:effectLst/>
                          <a:latin typeface="Arial" panose="020B0604020202020204" pitchFamily="34" charset="0"/>
                          <a:cs typeface="Arial" panose="020B0604020202020204" pitchFamily="34" charset="0"/>
                        </a:rPr>
                        <a:t> </a:t>
                      </a:r>
                    </a:p>
                    <a:p>
                      <a:pPr marL="540385" indent="-540385" algn="l">
                        <a:lnSpc>
                          <a:spcPct val="107000"/>
                        </a:lnSpc>
                        <a:spcAft>
                          <a:spcPts val="600"/>
                        </a:spcAft>
                        <a:tabLst>
                          <a:tab pos="2576195" algn="ctr"/>
                        </a:tabLst>
                      </a:pPr>
                      <a:r>
                        <a:rPr lang="cs-CZ" sz="1200" dirty="0">
                          <a:effectLst/>
                          <a:latin typeface="Arial" panose="020B0604020202020204" pitchFamily="34" charset="0"/>
                          <a:cs typeface="Arial" panose="020B0604020202020204" pitchFamily="34" charset="0"/>
                        </a:rPr>
                        <a:t> </a:t>
                      </a:r>
                    </a:p>
                  </a:txBody>
                  <a:tcPr marL="68580" marR="68580" marT="0" marB="0" anchor="ctr"/>
                </a:tc>
                <a:tc>
                  <a:txBody>
                    <a:bodyPr/>
                    <a:lstStyle/>
                    <a:p>
                      <a:pPr marL="0" indent="-540385" algn="just">
                        <a:lnSpc>
                          <a:spcPct val="107000"/>
                        </a:lnSpc>
                        <a:spcAft>
                          <a:spcPts val="600"/>
                        </a:spcAft>
                        <a:tabLst>
                          <a:tab pos="2576195" algn="ctr"/>
                        </a:tabLst>
                      </a:pPr>
                      <a:r>
                        <a:rPr lang="cs-CZ" sz="1200" dirty="0">
                          <a:effectLst/>
                          <a:latin typeface="Arial" panose="020B0604020202020204" pitchFamily="34" charset="0"/>
                          <a:cs typeface="Arial" panose="020B0604020202020204" pitchFamily="34" charset="0"/>
                        </a:rPr>
                        <a:t>Mimořádný zájem Olomouckého kraje na realizaci projektu s ohledem na již realizované, či připravované projekty žadatele, Olomouckého kraje nebo jiného partnera</a:t>
                      </a:r>
                      <a:endParaRPr lang="cs-CZ"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540385" indent="-540385" algn="ctr">
                        <a:lnSpc>
                          <a:spcPct val="107000"/>
                        </a:lnSpc>
                        <a:spcAft>
                          <a:spcPts val="600"/>
                        </a:spcAft>
                      </a:pPr>
                      <a:r>
                        <a:rPr lang="cs-CZ" sz="1200">
                          <a:effectLst/>
                          <a:latin typeface="Arial" panose="020B0604020202020204" pitchFamily="34" charset="0"/>
                          <a:cs typeface="Arial" panose="020B0604020202020204" pitchFamily="34" charset="0"/>
                        </a:rPr>
                        <a:t>10</a:t>
                      </a:r>
                      <a:endParaRPr lang="cs-CZ"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667553713"/>
                  </a:ext>
                </a:extLst>
              </a:tr>
              <a:tr h="866305">
                <a:tc vMerge="1">
                  <a:txBody>
                    <a:bodyPr/>
                    <a:lstStyle/>
                    <a:p>
                      <a:pPr marL="540385" indent="-540385" algn="l">
                        <a:lnSpc>
                          <a:spcPct val="107000"/>
                        </a:lnSpc>
                        <a:spcAft>
                          <a:spcPts val="600"/>
                        </a:spcAft>
                        <a:tabLst>
                          <a:tab pos="2576195" algn="ctr"/>
                        </a:tabLst>
                      </a:pPr>
                      <a:r>
                        <a:rPr lang="cs-CZ" sz="1200" dirty="0">
                          <a:effectLst/>
                          <a:latin typeface="Arial" panose="020B0604020202020204" pitchFamily="34" charset="0"/>
                          <a:cs typeface="Arial" panose="020B0604020202020204" pitchFamily="34" charset="0"/>
                        </a:rPr>
                        <a:t> </a:t>
                      </a:r>
                      <a:endParaRPr lang="cs-CZ"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indent="-540385" algn="just">
                        <a:lnSpc>
                          <a:spcPct val="107000"/>
                        </a:lnSpc>
                        <a:spcAft>
                          <a:spcPts val="600"/>
                        </a:spcAft>
                        <a:tabLst>
                          <a:tab pos="2576195" algn="ctr"/>
                        </a:tabLst>
                      </a:pPr>
                      <a:r>
                        <a:rPr lang="cs-CZ" sz="1200" dirty="0">
                          <a:effectLst/>
                          <a:latin typeface="Arial" panose="020B0604020202020204" pitchFamily="34" charset="0"/>
                          <a:cs typeface="Arial" panose="020B0604020202020204" pitchFamily="34" charset="0"/>
                        </a:rPr>
                        <a:t>Velký zájem Olomouckého kraje na realizaci projektu s ohledem na již realizované, či připravované projekty žadatele, Olomouckého kraje nebo jiného partnera</a:t>
                      </a:r>
                      <a:endParaRPr lang="cs-CZ"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540385" indent="-540385" algn="ctr">
                        <a:lnSpc>
                          <a:spcPct val="107000"/>
                        </a:lnSpc>
                        <a:spcAft>
                          <a:spcPts val="600"/>
                        </a:spcAft>
                      </a:pPr>
                      <a:r>
                        <a:rPr lang="cs-CZ" sz="1200" dirty="0">
                          <a:effectLst/>
                          <a:latin typeface="Arial" panose="020B0604020202020204" pitchFamily="34" charset="0"/>
                          <a:cs typeface="Arial" panose="020B0604020202020204" pitchFamily="34" charset="0"/>
                        </a:rPr>
                        <a:t>7</a:t>
                      </a:r>
                      <a:endParaRPr lang="cs-CZ"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22606334"/>
                  </a:ext>
                </a:extLst>
              </a:tr>
              <a:tr h="866305">
                <a:tc vMerge="1">
                  <a:txBody>
                    <a:bodyPr/>
                    <a:lstStyle/>
                    <a:p>
                      <a:pPr marL="540385" indent="-540385" algn="l">
                        <a:lnSpc>
                          <a:spcPct val="107000"/>
                        </a:lnSpc>
                        <a:spcAft>
                          <a:spcPts val="600"/>
                        </a:spcAft>
                        <a:tabLst>
                          <a:tab pos="2576195" algn="ctr"/>
                        </a:tabLst>
                      </a:pPr>
                      <a:r>
                        <a:rPr lang="cs-CZ" sz="1200" dirty="0">
                          <a:effectLst/>
                          <a:latin typeface="Arial" panose="020B0604020202020204" pitchFamily="34" charset="0"/>
                          <a:cs typeface="Arial" panose="020B0604020202020204" pitchFamily="34" charset="0"/>
                        </a:rPr>
                        <a:t> </a:t>
                      </a:r>
                      <a:endParaRPr lang="cs-CZ"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indent="-540385" algn="just">
                        <a:lnSpc>
                          <a:spcPct val="107000"/>
                        </a:lnSpc>
                        <a:spcAft>
                          <a:spcPts val="600"/>
                        </a:spcAft>
                        <a:tabLst>
                          <a:tab pos="2576195" algn="ctr"/>
                        </a:tabLst>
                      </a:pPr>
                      <a:r>
                        <a:rPr lang="cs-CZ" sz="1200" dirty="0">
                          <a:effectLst/>
                          <a:latin typeface="Arial" panose="020B0604020202020204" pitchFamily="34" charset="0"/>
                          <a:cs typeface="Arial" panose="020B0604020202020204" pitchFamily="34" charset="0"/>
                        </a:rPr>
                        <a:t>Realizace akce nemá zásadní význam pro Olomoucký kraj s ohledem na již realizované, či připravované projekty žadatele, Olomouckého kraje nebo jiného partnera</a:t>
                      </a:r>
                      <a:endParaRPr lang="cs-CZ"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540385" indent="-540385" algn="ctr">
                        <a:lnSpc>
                          <a:spcPct val="107000"/>
                        </a:lnSpc>
                        <a:spcAft>
                          <a:spcPts val="600"/>
                        </a:spcAft>
                      </a:pPr>
                      <a:r>
                        <a:rPr lang="cs-CZ" sz="1200" dirty="0">
                          <a:effectLst/>
                          <a:latin typeface="Arial" panose="020B0604020202020204" pitchFamily="34" charset="0"/>
                          <a:cs typeface="Arial" panose="020B0604020202020204" pitchFamily="34" charset="0"/>
                        </a:rPr>
                        <a:t>3</a:t>
                      </a:r>
                      <a:endParaRPr lang="cs-CZ"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831150325"/>
                  </a:ext>
                </a:extLst>
              </a:tr>
            </a:tbl>
          </a:graphicData>
        </a:graphic>
      </p:graphicFrame>
    </p:spTree>
    <p:extLst>
      <p:ext uri="{BB962C8B-B14F-4D97-AF65-F5344CB8AC3E}">
        <p14:creationId xmlns:p14="http://schemas.microsoft.com/office/powerpoint/2010/main" val="285118962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cký objekt 6">
            <a:extLst>
              <a:ext uri="{FF2B5EF4-FFF2-40B4-BE49-F238E27FC236}">
                <a16:creationId xmlns:a16="http://schemas.microsoft.com/office/drawing/2014/main" id="{7F005F39-F40F-D346-82E7-15471EBD534F}"/>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0" y="0"/>
            <a:ext cx="2111835" cy="1521065"/>
          </a:xfrm>
          <a:prstGeom prst="rect">
            <a:avLst/>
          </a:prstGeom>
        </p:spPr>
      </p:pic>
      <p:sp>
        <p:nvSpPr>
          <p:cNvPr id="18" name="Nadpis 17">
            <a:extLst>
              <a:ext uri="{FF2B5EF4-FFF2-40B4-BE49-F238E27FC236}">
                <a16:creationId xmlns:a16="http://schemas.microsoft.com/office/drawing/2014/main" id="{85D1CE5D-F808-2E45-8B02-BFE390F67473}"/>
              </a:ext>
            </a:extLst>
          </p:cNvPr>
          <p:cNvSpPr>
            <a:spLocks noGrp="1"/>
          </p:cNvSpPr>
          <p:nvPr>
            <p:ph type="title"/>
          </p:nvPr>
        </p:nvSpPr>
        <p:spPr>
          <a:xfrm>
            <a:off x="1042737" y="593558"/>
            <a:ext cx="10732168" cy="705854"/>
          </a:xfrm>
        </p:spPr>
        <p:txBody>
          <a:bodyPr anchor="t">
            <a:normAutofit/>
          </a:bodyPr>
          <a:lstStyle/>
          <a:p>
            <a:pPr algn="ctr"/>
            <a:r>
              <a:rPr lang="cs-CZ" sz="3200" b="1" dirty="0">
                <a:solidFill>
                  <a:schemeClr val="tx2"/>
                </a:solidFill>
                <a:latin typeface="Calibri" panose="020F0502020204030204" pitchFamily="34" charset="0"/>
                <a:ea typeface="Inter" panose="02000503000000020004" pitchFamily="2" charset="0"/>
                <a:cs typeface="Calibri" panose="020F0502020204030204" pitchFamily="34" charset="0"/>
              </a:rPr>
              <a:t>Program obnovy venkova Olomouckého kraje</a:t>
            </a:r>
          </a:p>
        </p:txBody>
      </p:sp>
      <p:sp>
        <p:nvSpPr>
          <p:cNvPr id="19" name="Zástupný obsah 18">
            <a:extLst>
              <a:ext uri="{FF2B5EF4-FFF2-40B4-BE49-F238E27FC236}">
                <a16:creationId xmlns:a16="http://schemas.microsoft.com/office/drawing/2014/main" id="{EAB38407-8379-8D4F-A618-E21007843527}"/>
              </a:ext>
            </a:extLst>
          </p:cNvPr>
          <p:cNvSpPr>
            <a:spLocks noGrp="1"/>
          </p:cNvSpPr>
          <p:nvPr>
            <p:ph idx="1"/>
          </p:nvPr>
        </p:nvSpPr>
        <p:spPr>
          <a:xfrm>
            <a:off x="838200" y="1521065"/>
            <a:ext cx="10515600" cy="5056938"/>
          </a:xfrm>
        </p:spPr>
        <p:txBody>
          <a:bodyPr>
            <a:normAutofit/>
          </a:bodyPr>
          <a:lstStyle/>
          <a:p>
            <a:pPr marL="0" lvl="0" indent="0" algn="just" fontAlgn="base">
              <a:lnSpc>
                <a:spcPct val="100000"/>
              </a:lnSpc>
              <a:spcBef>
                <a:spcPct val="0"/>
              </a:spcBef>
              <a:buClr>
                <a:srgbClr val="003366"/>
              </a:buClr>
              <a:buNone/>
              <a:defRPr/>
            </a:pPr>
            <a:r>
              <a:rPr lang="cs-CZ" sz="2000" b="1" dirty="0">
                <a:solidFill>
                  <a:srgbClr val="0070C0"/>
                </a:solidFill>
                <a:latin typeface="Arial" charset="0"/>
              </a:rPr>
              <a:t>01_01_03_Podpora přípravy projektové dokumentace</a:t>
            </a:r>
          </a:p>
          <a:p>
            <a:pPr marL="0" indent="0" algn="just" fontAlgn="base">
              <a:lnSpc>
                <a:spcPct val="100000"/>
              </a:lnSpc>
              <a:spcBef>
                <a:spcPct val="0"/>
              </a:spcBef>
              <a:buClr>
                <a:srgbClr val="003366"/>
              </a:buClr>
              <a:buNone/>
              <a:defRPr/>
            </a:pPr>
            <a:r>
              <a:rPr lang="cs-CZ" sz="2000" dirty="0">
                <a:solidFill>
                  <a:srgbClr val="0070C0"/>
                </a:solidFill>
                <a:latin typeface="Arial" charset="0"/>
              </a:rPr>
              <a:t>Kritéria hodnocení žádostí:</a:t>
            </a:r>
          </a:p>
          <a:p>
            <a:pPr marL="0" indent="0" algn="just" fontAlgn="base">
              <a:lnSpc>
                <a:spcPct val="100000"/>
              </a:lnSpc>
              <a:spcBef>
                <a:spcPct val="0"/>
              </a:spcBef>
              <a:buClr>
                <a:srgbClr val="003366"/>
              </a:buClr>
              <a:buNone/>
              <a:defRPr/>
            </a:pPr>
            <a:r>
              <a:rPr lang="cs-CZ" sz="2000" dirty="0">
                <a:solidFill>
                  <a:srgbClr val="0070C0"/>
                </a:solidFill>
                <a:latin typeface="Arial" charset="0"/>
              </a:rPr>
              <a:t>         </a:t>
            </a:r>
          </a:p>
          <a:p>
            <a:pPr marL="0" indent="0" algn="just" fontAlgn="base">
              <a:lnSpc>
                <a:spcPct val="100000"/>
              </a:lnSpc>
              <a:spcBef>
                <a:spcPct val="0"/>
              </a:spcBef>
              <a:buClr>
                <a:srgbClr val="003366"/>
              </a:buClr>
              <a:buNone/>
              <a:defRPr/>
            </a:pPr>
            <a:endParaRPr lang="cs-CZ" sz="2000" dirty="0">
              <a:solidFill>
                <a:srgbClr val="0070C0"/>
              </a:solidFill>
              <a:latin typeface="Arial" charset="0"/>
            </a:endParaRPr>
          </a:p>
          <a:p>
            <a:pPr marL="0" indent="0" algn="just" fontAlgn="base">
              <a:lnSpc>
                <a:spcPct val="100000"/>
              </a:lnSpc>
              <a:spcBef>
                <a:spcPct val="0"/>
              </a:spcBef>
              <a:buClr>
                <a:srgbClr val="003366"/>
              </a:buClr>
              <a:buNone/>
              <a:defRPr/>
            </a:pPr>
            <a:endParaRPr lang="cs-CZ" sz="2000" dirty="0">
              <a:solidFill>
                <a:srgbClr val="0070C0"/>
              </a:solidFill>
              <a:latin typeface="Arial" charset="0"/>
            </a:endParaRPr>
          </a:p>
          <a:p>
            <a:pPr marL="0" indent="0" algn="just" fontAlgn="base">
              <a:lnSpc>
                <a:spcPct val="100000"/>
              </a:lnSpc>
              <a:spcBef>
                <a:spcPct val="0"/>
              </a:spcBef>
              <a:buClr>
                <a:srgbClr val="003366"/>
              </a:buClr>
              <a:buNone/>
              <a:defRPr/>
            </a:pPr>
            <a:endParaRPr lang="cs-CZ" sz="2000" dirty="0">
              <a:solidFill>
                <a:srgbClr val="0070C0"/>
              </a:solidFill>
              <a:latin typeface="Arial" charset="0"/>
            </a:endParaRPr>
          </a:p>
          <a:p>
            <a:pPr marL="0" indent="0" algn="just" fontAlgn="base">
              <a:lnSpc>
                <a:spcPct val="100000"/>
              </a:lnSpc>
              <a:spcBef>
                <a:spcPct val="0"/>
              </a:spcBef>
              <a:buClr>
                <a:srgbClr val="003366"/>
              </a:buClr>
              <a:buNone/>
              <a:defRPr/>
            </a:pPr>
            <a:endParaRPr lang="cs-CZ" sz="2000" dirty="0">
              <a:solidFill>
                <a:srgbClr val="0070C0"/>
              </a:solidFill>
              <a:latin typeface="Arial" charset="0"/>
            </a:endParaRPr>
          </a:p>
          <a:p>
            <a:pPr algn="just" fontAlgn="base">
              <a:lnSpc>
                <a:spcPct val="100000"/>
              </a:lnSpc>
              <a:spcBef>
                <a:spcPct val="0"/>
              </a:spcBef>
              <a:buClr>
                <a:srgbClr val="003366"/>
              </a:buClr>
              <a:buFont typeface="Wingdings" panose="05000000000000000000" pitchFamily="2" charset="2"/>
              <a:buChar char="§"/>
              <a:defRPr/>
            </a:pPr>
            <a:endParaRPr lang="cs-CZ" sz="2000" dirty="0">
              <a:solidFill>
                <a:srgbClr val="0070C0"/>
              </a:solidFill>
              <a:latin typeface="Arial" charset="0"/>
            </a:endParaRPr>
          </a:p>
          <a:p>
            <a:pPr algn="just" fontAlgn="base">
              <a:lnSpc>
                <a:spcPct val="100000"/>
              </a:lnSpc>
              <a:spcBef>
                <a:spcPct val="0"/>
              </a:spcBef>
              <a:buClr>
                <a:srgbClr val="003366"/>
              </a:buClr>
              <a:buFont typeface="Wingdings" panose="05000000000000000000" pitchFamily="2" charset="2"/>
              <a:buChar char="§"/>
              <a:defRPr/>
            </a:pPr>
            <a:endParaRPr lang="cs-CZ" sz="2000" dirty="0">
              <a:solidFill>
                <a:srgbClr val="0070C0"/>
              </a:solidFill>
              <a:latin typeface="Arial" charset="0"/>
            </a:endParaRPr>
          </a:p>
          <a:p>
            <a:pPr algn="just" fontAlgn="base">
              <a:lnSpc>
                <a:spcPct val="100000"/>
              </a:lnSpc>
              <a:spcBef>
                <a:spcPct val="0"/>
              </a:spcBef>
              <a:buClr>
                <a:srgbClr val="003366"/>
              </a:buClr>
              <a:defRPr/>
            </a:pPr>
            <a:endParaRPr lang="cs-CZ" sz="2000" dirty="0">
              <a:solidFill>
                <a:srgbClr val="0070C0"/>
              </a:solidFill>
              <a:latin typeface="Arial" charset="0"/>
            </a:endParaRPr>
          </a:p>
          <a:p>
            <a:pPr marL="0" indent="0">
              <a:buNone/>
            </a:pPr>
            <a:endParaRPr lang="cs-CZ" sz="1400" dirty="0">
              <a:solidFill>
                <a:schemeClr val="tx2"/>
              </a:solidFill>
              <a:latin typeface="Inter" panose="02000503000000020004" pitchFamily="2" charset="0"/>
              <a:ea typeface="Inter" panose="02000503000000020004" pitchFamily="2" charset="0"/>
            </a:endParaRPr>
          </a:p>
        </p:txBody>
      </p:sp>
      <p:sp>
        <p:nvSpPr>
          <p:cNvPr id="6" name="Zástupný symbol pro číslo snímku 5">
            <a:extLst>
              <a:ext uri="{FF2B5EF4-FFF2-40B4-BE49-F238E27FC236}">
                <a16:creationId xmlns:a16="http://schemas.microsoft.com/office/drawing/2014/main" id="{8F97B5B9-D8B0-F645-A37F-C2085B5EC2FC}"/>
              </a:ext>
            </a:extLst>
          </p:cNvPr>
          <p:cNvSpPr>
            <a:spLocks noGrp="1"/>
          </p:cNvSpPr>
          <p:nvPr>
            <p:ph type="sldNum" sz="quarter" idx="12"/>
          </p:nvPr>
        </p:nvSpPr>
        <p:spPr/>
        <p:txBody>
          <a:bodyPr/>
          <a:lstStyle/>
          <a:p>
            <a:fld id="{F756C1FA-8DED-774F-A9BF-965BD70CC5BD}" type="slidenum">
              <a:rPr lang="cs-CZ" smtClean="0">
                <a:solidFill>
                  <a:schemeClr val="tx2"/>
                </a:solidFill>
              </a:rPr>
              <a:t>41</a:t>
            </a:fld>
            <a:endParaRPr lang="cs-CZ" dirty="0">
              <a:solidFill>
                <a:schemeClr val="tx2"/>
              </a:solidFill>
            </a:endParaRPr>
          </a:p>
        </p:txBody>
      </p:sp>
      <p:graphicFrame>
        <p:nvGraphicFramePr>
          <p:cNvPr id="3" name="Tabulka 2">
            <a:extLst>
              <a:ext uri="{FF2B5EF4-FFF2-40B4-BE49-F238E27FC236}">
                <a16:creationId xmlns:a16="http://schemas.microsoft.com/office/drawing/2014/main" id="{90DBB311-4C2F-5F2D-81CB-8F66A99DCAF1}"/>
              </a:ext>
            </a:extLst>
          </p:cNvPr>
          <p:cNvGraphicFramePr>
            <a:graphicFrameLocks noGrp="1"/>
          </p:cNvGraphicFramePr>
          <p:nvPr>
            <p:extLst>
              <p:ext uri="{D42A27DB-BD31-4B8C-83A1-F6EECF244321}">
                <p14:modId xmlns:p14="http://schemas.microsoft.com/office/powerpoint/2010/main" val="3426362552"/>
              </p:ext>
            </p:extLst>
          </p:nvPr>
        </p:nvGraphicFramePr>
        <p:xfrm>
          <a:off x="2111835" y="2320482"/>
          <a:ext cx="7744684" cy="3498427"/>
        </p:xfrm>
        <a:graphic>
          <a:graphicData uri="http://schemas.openxmlformats.org/drawingml/2006/table">
            <a:tbl>
              <a:tblPr firstRow="1" firstCol="1" bandRow="1">
                <a:tableStyleId>{5C22544A-7EE6-4342-B048-85BDC9FD1C3A}</a:tableStyleId>
              </a:tblPr>
              <a:tblGrid>
                <a:gridCol w="1082627">
                  <a:extLst>
                    <a:ext uri="{9D8B030D-6E8A-4147-A177-3AD203B41FA5}">
                      <a16:colId xmlns:a16="http://schemas.microsoft.com/office/drawing/2014/main" val="1422730541"/>
                    </a:ext>
                  </a:extLst>
                </a:gridCol>
                <a:gridCol w="4940135">
                  <a:extLst>
                    <a:ext uri="{9D8B030D-6E8A-4147-A177-3AD203B41FA5}">
                      <a16:colId xmlns:a16="http://schemas.microsoft.com/office/drawing/2014/main" val="890981310"/>
                    </a:ext>
                  </a:extLst>
                </a:gridCol>
                <a:gridCol w="1721922">
                  <a:extLst>
                    <a:ext uri="{9D8B030D-6E8A-4147-A177-3AD203B41FA5}">
                      <a16:colId xmlns:a16="http://schemas.microsoft.com/office/drawing/2014/main" val="3449283945"/>
                    </a:ext>
                  </a:extLst>
                </a:gridCol>
              </a:tblGrid>
              <a:tr h="867157">
                <a:tc>
                  <a:txBody>
                    <a:bodyPr/>
                    <a:lstStyle/>
                    <a:p>
                      <a:pPr marL="540385" indent="-540385" algn="ctr">
                        <a:lnSpc>
                          <a:spcPct val="107000"/>
                        </a:lnSpc>
                        <a:spcAft>
                          <a:spcPts val="600"/>
                        </a:spcAft>
                        <a:tabLst>
                          <a:tab pos="2576195" algn="ctr"/>
                        </a:tabLst>
                      </a:pPr>
                      <a:r>
                        <a:rPr lang="cs-CZ" sz="1200" dirty="0">
                          <a:solidFill>
                            <a:schemeClr val="bg1"/>
                          </a:solidFill>
                          <a:effectLst/>
                          <a:latin typeface="Arial" panose="020B0604020202020204" pitchFamily="34" charset="0"/>
                          <a:cs typeface="Arial" panose="020B0604020202020204" pitchFamily="34" charset="0"/>
                        </a:rPr>
                        <a:t>C2</a:t>
                      </a:r>
                      <a:endParaRPr lang="cs-CZ" sz="12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1266" marR="41266" marT="0" marB="0" anchor="ctr"/>
                </a:tc>
                <a:tc>
                  <a:txBody>
                    <a:bodyPr/>
                    <a:lstStyle/>
                    <a:p>
                      <a:pPr marL="0" indent="-540385" algn="just">
                        <a:lnSpc>
                          <a:spcPct val="107000"/>
                        </a:lnSpc>
                        <a:spcAft>
                          <a:spcPts val="600"/>
                        </a:spcAft>
                        <a:tabLst>
                          <a:tab pos="2576195" algn="ctr"/>
                        </a:tabLst>
                      </a:pPr>
                      <a:r>
                        <a:rPr lang="cs-CZ" sz="1200" dirty="0">
                          <a:solidFill>
                            <a:schemeClr val="tx1"/>
                          </a:solidFill>
                          <a:effectLst/>
                          <a:latin typeface="Arial" panose="020B0604020202020204" pitchFamily="34" charset="0"/>
                          <a:cs typeface="Arial" panose="020B0604020202020204" pitchFamily="34" charset="0"/>
                        </a:rPr>
                        <a:t>Posouzení regionálního významu projektu z pohledu poskytovatele – vazba projektu na rozvoj hospodářsky a sociálně ohrožených území kraje</a:t>
                      </a:r>
                      <a:endParaRPr lang="cs-CZ"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1266" marR="41266" marT="0" marB="0" anchor="ctr">
                    <a:solidFill>
                      <a:srgbClr val="CBD1DF"/>
                    </a:solidFill>
                  </a:tcPr>
                </a:tc>
                <a:tc>
                  <a:txBody>
                    <a:bodyPr/>
                    <a:lstStyle/>
                    <a:p>
                      <a:pPr marL="540385" indent="-540385" algn="ctr">
                        <a:lnSpc>
                          <a:spcPct val="107000"/>
                        </a:lnSpc>
                        <a:spcAft>
                          <a:spcPts val="600"/>
                        </a:spcAft>
                      </a:pPr>
                      <a:r>
                        <a:rPr lang="cs-CZ" sz="1200" dirty="0">
                          <a:solidFill>
                            <a:schemeClr val="tx1"/>
                          </a:solidFill>
                          <a:effectLst/>
                          <a:latin typeface="Arial" panose="020B0604020202020204" pitchFamily="34" charset="0"/>
                          <a:cs typeface="Arial" panose="020B0604020202020204" pitchFamily="34" charset="0"/>
                        </a:rPr>
                        <a:t>Počet bodů (max. 10):</a:t>
                      </a:r>
                      <a:endParaRPr lang="cs-CZ"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1266" marR="41266" marT="0" marB="0" anchor="ctr">
                    <a:solidFill>
                      <a:srgbClr val="CBD1DF"/>
                    </a:solidFill>
                  </a:tcPr>
                </a:tc>
                <a:extLst>
                  <a:ext uri="{0D108BD9-81ED-4DB2-BD59-A6C34878D82A}">
                    <a16:rowId xmlns:a16="http://schemas.microsoft.com/office/drawing/2014/main" val="2952979825"/>
                  </a:ext>
                </a:extLst>
              </a:tr>
              <a:tr h="877090">
                <a:tc rowSpan="3">
                  <a:txBody>
                    <a:bodyPr/>
                    <a:lstStyle/>
                    <a:p>
                      <a:pPr marL="540385" indent="-540385" algn="l">
                        <a:lnSpc>
                          <a:spcPct val="107000"/>
                        </a:lnSpc>
                        <a:spcAft>
                          <a:spcPts val="600"/>
                        </a:spcAft>
                        <a:tabLst>
                          <a:tab pos="2576195" algn="ctr"/>
                        </a:tabLst>
                      </a:pPr>
                      <a:r>
                        <a:rPr lang="cs-CZ" sz="1200">
                          <a:effectLst/>
                          <a:latin typeface="Arial" panose="020B0604020202020204" pitchFamily="34" charset="0"/>
                          <a:cs typeface="Arial" panose="020B0604020202020204" pitchFamily="34" charset="0"/>
                        </a:rPr>
                        <a:t> </a:t>
                      </a:r>
                      <a:endParaRPr lang="cs-CZ" sz="1200">
                        <a:effectLst/>
                        <a:latin typeface="Arial" panose="020B0604020202020204" pitchFamily="34" charset="0"/>
                        <a:ea typeface="Calibri" panose="020F0502020204030204" pitchFamily="34" charset="0"/>
                        <a:cs typeface="Arial" panose="020B0604020202020204" pitchFamily="34" charset="0"/>
                      </a:endParaRPr>
                    </a:p>
                  </a:txBody>
                  <a:tcPr marL="41266" marR="41266" marT="0" marB="0" anchor="ctr"/>
                </a:tc>
                <a:tc>
                  <a:txBody>
                    <a:bodyPr/>
                    <a:lstStyle/>
                    <a:p>
                      <a:pPr marL="0" indent="-540385" algn="just">
                        <a:lnSpc>
                          <a:spcPct val="107000"/>
                        </a:lnSpc>
                        <a:tabLst>
                          <a:tab pos="2576195" algn="ctr"/>
                        </a:tabLst>
                      </a:pPr>
                      <a:r>
                        <a:rPr lang="cs-CZ" sz="1200" dirty="0">
                          <a:effectLst/>
                          <a:latin typeface="Arial" panose="020B0604020202020204" pitchFamily="34" charset="0"/>
                          <a:cs typeface="Arial" panose="020B0604020202020204" pitchFamily="34" charset="0"/>
                        </a:rPr>
                        <a:t>Projekt je realizován na území obce, která je negativně hodnocena v obou pilířích Soudržnost společenství/Hospodářský rozvoj</a:t>
                      </a:r>
                      <a:endParaRPr lang="cs-CZ" sz="1200" dirty="0">
                        <a:effectLst/>
                        <a:latin typeface="Arial" panose="020B0604020202020204" pitchFamily="34" charset="0"/>
                        <a:ea typeface="Calibri" panose="020F0502020204030204" pitchFamily="34" charset="0"/>
                        <a:cs typeface="Arial" panose="020B0604020202020204" pitchFamily="34" charset="0"/>
                      </a:endParaRPr>
                    </a:p>
                  </a:txBody>
                  <a:tcPr marL="41266" marR="41266" marT="0" marB="0" anchor="ctr"/>
                </a:tc>
                <a:tc>
                  <a:txBody>
                    <a:bodyPr/>
                    <a:lstStyle/>
                    <a:p>
                      <a:pPr marL="540385" indent="-540385" algn="ctr">
                        <a:lnSpc>
                          <a:spcPct val="115000"/>
                        </a:lnSpc>
                      </a:pPr>
                      <a:r>
                        <a:rPr lang="cs-CZ" sz="1200" dirty="0">
                          <a:effectLst/>
                          <a:latin typeface="Arial" panose="020B0604020202020204" pitchFamily="34" charset="0"/>
                          <a:cs typeface="Arial" panose="020B0604020202020204" pitchFamily="34" charset="0"/>
                        </a:rPr>
                        <a:t>10</a:t>
                      </a:r>
                      <a:endParaRPr lang="cs-CZ" sz="1200" dirty="0">
                        <a:effectLst/>
                        <a:latin typeface="Arial" panose="020B0604020202020204" pitchFamily="34" charset="0"/>
                        <a:ea typeface="Calibri" panose="020F0502020204030204" pitchFamily="34" charset="0"/>
                        <a:cs typeface="Arial" panose="020B0604020202020204" pitchFamily="34" charset="0"/>
                      </a:endParaRPr>
                    </a:p>
                  </a:txBody>
                  <a:tcPr marL="41266" marR="41266" marT="0" marB="0" anchor="ctr"/>
                </a:tc>
                <a:extLst>
                  <a:ext uri="{0D108BD9-81ED-4DB2-BD59-A6C34878D82A}">
                    <a16:rowId xmlns:a16="http://schemas.microsoft.com/office/drawing/2014/main" val="1928660697"/>
                  </a:ext>
                </a:extLst>
              </a:tr>
              <a:tr h="877090">
                <a:tc vMerge="1">
                  <a:txBody>
                    <a:bodyPr/>
                    <a:lstStyle/>
                    <a:p>
                      <a:endParaRPr lang="cs-CZ"/>
                    </a:p>
                  </a:txBody>
                  <a:tcPr/>
                </a:tc>
                <a:tc>
                  <a:txBody>
                    <a:bodyPr/>
                    <a:lstStyle/>
                    <a:p>
                      <a:pPr marL="0" indent="-540385" algn="just">
                        <a:lnSpc>
                          <a:spcPct val="107000"/>
                        </a:lnSpc>
                        <a:tabLst>
                          <a:tab pos="2576195" algn="ctr"/>
                        </a:tabLst>
                      </a:pPr>
                      <a:r>
                        <a:rPr lang="cs-CZ" sz="1200" dirty="0">
                          <a:effectLst/>
                          <a:latin typeface="Arial" panose="020B0604020202020204" pitchFamily="34" charset="0"/>
                          <a:cs typeface="Arial" panose="020B0604020202020204" pitchFamily="34" charset="0"/>
                        </a:rPr>
                        <a:t>Projekt je realizován na území obce, která je negativně hodnocena v jednom pilíři ze Soudržnost společenství/Hospodářský rozvoj</a:t>
                      </a:r>
                      <a:endParaRPr lang="cs-CZ" sz="1200" dirty="0">
                        <a:effectLst/>
                        <a:latin typeface="Arial" panose="020B0604020202020204" pitchFamily="34" charset="0"/>
                        <a:ea typeface="Calibri" panose="020F0502020204030204" pitchFamily="34" charset="0"/>
                        <a:cs typeface="Arial" panose="020B0604020202020204" pitchFamily="34" charset="0"/>
                      </a:endParaRPr>
                    </a:p>
                  </a:txBody>
                  <a:tcPr marL="41266" marR="41266" marT="0" marB="0" anchor="ctr"/>
                </a:tc>
                <a:tc>
                  <a:txBody>
                    <a:bodyPr/>
                    <a:lstStyle/>
                    <a:p>
                      <a:pPr marL="540385" indent="-540385" algn="ctr">
                        <a:lnSpc>
                          <a:spcPct val="115000"/>
                        </a:lnSpc>
                      </a:pPr>
                      <a:r>
                        <a:rPr lang="cs-CZ" sz="1200" dirty="0">
                          <a:effectLst/>
                          <a:latin typeface="Arial" panose="020B0604020202020204" pitchFamily="34" charset="0"/>
                          <a:cs typeface="Arial" panose="020B0604020202020204" pitchFamily="34" charset="0"/>
                        </a:rPr>
                        <a:t>7</a:t>
                      </a:r>
                      <a:endParaRPr lang="cs-CZ" sz="1200" dirty="0">
                        <a:effectLst/>
                        <a:latin typeface="Arial" panose="020B0604020202020204" pitchFamily="34" charset="0"/>
                        <a:ea typeface="Calibri" panose="020F0502020204030204" pitchFamily="34" charset="0"/>
                        <a:cs typeface="Arial" panose="020B0604020202020204" pitchFamily="34" charset="0"/>
                      </a:endParaRPr>
                    </a:p>
                  </a:txBody>
                  <a:tcPr marL="41266" marR="41266" marT="0" marB="0" anchor="ctr"/>
                </a:tc>
                <a:extLst>
                  <a:ext uri="{0D108BD9-81ED-4DB2-BD59-A6C34878D82A}">
                    <a16:rowId xmlns:a16="http://schemas.microsoft.com/office/drawing/2014/main" val="2684679798"/>
                  </a:ext>
                </a:extLst>
              </a:tr>
              <a:tr h="877090">
                <a:tc vMerge="1">
                  <a:txBody>
                    <a:bodyPr/>
                    <a:lstStyle/>
                    <a:p>
                      <a:endParaRPr lang="cs-CZ"/>
                    </a:p>
                  </a:txBody>
                  <a:tcPr/>
                </a:tc>
                <a:tc>
                  <a:txBody>
                    <a:bodyPr/>
                    <a:lstStyle/>
                    <a:p>
                      <a:pPr marL="0" indent="-540385" algn="just">
                        <a:lnSpc>
                          <a:spcPct val="107000"/>
                        </a:lnSpc>
                        <a:tabLst>
                          <a:tab pos="2576195" algn="ctr"/>
                        </a:tabLst>
                      </a:pPr>
                      <a:r>
                        <a:rPr lang="cs-CZ" sz="1200" dirty="0">
                          <a:effectLst/>
                          <a:latin typeface="Arial" panose="020B0604020202020204" pitchFamily="34" charset="0"/>
                          <a:cs typeface="Arial" panose="020B0604020202020204" pitchFamily="34" charset="0"/>
                        </a:rPr>
                        <a:t>Projekt je realizován na území obce, která není negativně hodnocena ani v jednom pilíři Soudržnost společenství/Hospodářský rozvoj</a:t>
                      </a:r>
                      <a:endParaRPr lang="cs-CZ" sz="1200" dirty="0">
                        <a:effectLst/>
                        <a:latin typeface="Arial" panose="020B0604020202020204" pitchFamily="34" charset="0"/>
                        <a:ea typeface="Calibri" panose="020F0502020204030204" pitchFamily="34" charset="0"/>
                        <a:cs typeface="Arial" panose="020B0604020202020204" pitchFamily="34" charset="0"/>
                      </a:endParaRPr>
                    </a:p>
                  </a:txBody>
                  <a:tcPr marL="41266" marR="41266" marT="0" marB="0" anchor="ctr"/>
                </a:tc>
                <a:tc>
                  <a:txBody>
                    <a:bodyPr/>
                    <a:lstStyle/>
                    <a:p>
                      <a:pPr marL="540385" indent="-540385" algn="ctr">
                        <a:lnSpc>
                          <a:spcPct val="115000"/>
                        </a:lnSpc>
                      </a:pPr>
                      <a:r>
                        <a:rPr lang="cs-CZ" sz="1200" dirty="0">
                          <a:effectLst/>
                          <a:latin typeface="Arial" panose="020B0604020202020204" pitchFamily="34" charset="0"/>
                          <a:cs typeface="Arial" panose="020B0604020202020204" pitchFamily="34" charset="0"/>
                        </a:rPr>
                        <a:t>3</a:t>
                      </a:r>
                      <a:endParaRPr lang="cs-CZ" sz="1200" dirty="0">
                        <a:effectLst/>
                        <a:latin typeface="Arial" panose="020B0604020202020204" pitchFamily="34" charset="0"/>
                        <a:ea typeface="Calibri" panose="020F0502020204030204" pitchFamily="34" charset="0"/>
                        <a:cs typeface="Arial" panose="020B0604020202020204" pitchFamily="34" charset="0"/>
                      </a:endParaRPr>
                    </a:p>
                  </a:txBody>
                  <a:tcPr marL="41266" marR="41266" marT="0" marB="0" anchor="ctr"/>
                </a:tc>
                <a:extLst>
                  <a:ext uri="{0D108BD9-81ED-4DB2-BD59-A6C34878D82A}">
                    <a16:rowId xmlns:a16="http://schemas.microsoft.com/office/drawing/2014/main" val="3570610557"/>
                  </a:ext>
                </a:extLst>
              </a:tr>
            </a:tbl>
          </a:graphicData>
        </a:graphic>
      </p:graphicFrame>
    </p:spTree>
    <p:extLst>
      <p:ext uri="{BB962C8B-B14F-4D97-AF65-F5344CB8AC3E}">
        <p14:creationId xmlns:p14="http://schemas.microsoft.com/office/powerpoint/2010/main" val="234684925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cký objekt 6">
            <a:extLst>
              <a:ext uri="{FF2B5EF4-FFF2-40B4-BE49-F238E27FC236}">
                <a16:creationId xmlns:a16="http://schemas.microsoft.com/office/drawing/2014/main" id="{7F005F39-F40F-D346-82E7-15471EBD534F}"/>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0" y="0"/>
            <a:ext cx="2111835" cy="1521065"/>
          </a:xfrm>
          <a:prstGeom prst="rect">
            <a:avLst/>
          </a:prstGeom>
        </p:spPr>
      </p:pic>
      <p:sp>
        <p:nvSpPr>
          <p:cNvPr id="18" name="Nadpis 17">
            <a:extLst>
              <a:ext uri="{FF2B5EF4-FFF2-40B4-BE49-F238E27FC236}">
                <a16:creationId xmlns:a16="http://schemas.microsoft.com/office/drawing/2014/main" id="{85D1CE5D-F808-2E45-8B02-BFE390F67473}"/>
              </a:ext>
            </a:extLst>
          </p:cNvPr>
          <p:cNvSpPr>
            <a:spLocks noGrp="1"/>
          </p:cNvSpPr>
          <p:nvPr>
            <p:ph type="title"/>
          </p:nvPr>
        </p:nvSpPr>
        <p:spPr>
          <a:xfrm>
            <a:off x="1138989" y="705852"/>
            <a:ext cx="10635916" cy="593559"/>
          </a:xfrm>
        </p:spPr>
        <p:txBody>
          <a:bodyPr anchor="t">
            <a:normAutofit/>
          </a:bodyPr>
          <a:lstStyle/>
          <a:p>
            <a:pPr algn="ctr"/>
            <a:r>
              <a:rPr lang="cs-CZ" sz="3200" b="1" dirty="0">
                <a:solidFill>
                  <a:schemeClr val="tx2"/>
                </a:solidFill>
                <a:latin typeface="Calibri" panose="020F0502020204030204" pitchFamily="34" charset="0"/>
                <a:ea typeface="Inter" panose="02000503000000020004" pitchFamily="2" charset="0"/>
                <a:cs typeface="Calibri" panose="020F0502020204030204" pitchFamily="34" charset="0"/>
              </a:rPr>
              <a:t>Program obnovy venkova Olomouckého kraje</a:t>
            </a:r>
          </a:p>
        </p:txBody>
      </p:sp>
      <p:graphicFrame>
        <p:nvGraphicFramePr>
          <p:cNvPr id="3" name="Zástupný symbol pro obsah 2"/>
          <p:cNvGraphicFramePr>
            <a:graphicFrameLocks noGrp="1"/>
          </p:cNvGraphicFramePr>
          <p:nvPr>
            <p:ph idx="1"/>
            <p:extLst>
              <p:ext uri="{D42A27DB-BD31-4B8C-83A1-F6EECF244321}">
                <p14:modId xmlns:p14="http://schemas.microsoft.com/office/powerpoint/2010/main" val="360814508"/>
              </p:ext>
            </p:extLst>
          </p:nvPr>
        </p:nvGraphicFramePr>
        <p:xfrm>
          <a:off x="2591700" y="2433654"/>
          <a:ext cx="6719544" cy="3717764"/>
        </p:xfrm>
        <a:graphic>
          <a:graphicData uri="http://schemas.openxmlformats.org/drawingml/2006/table">
            <a:tbl>
              <a:tblPr firstRow="1" firstCol="1" bandRow="1"/>
              <a:tblGrid>
                <a:gridCol w="4782726">
                  <a:extLst>
                    <a:ext uri="{9D8B030D-6E8A-4147-A177-3AD203B41FA5}">
                      <a16:colId xmlns:a16="http://schemas.microsoft.com/office/drawing/2014/main" val="1344016673"/>
                    </a:ext>
                  </a:extLst>
                </a:gridCol>
                <a:gridCol w="1936818">
                  <a:extLst>
                    <a:ext uri="{9D8B030D-6E8A-4147-A177-3AD203B41FA5}">
                      <a16:colId xmlns:a16="http://schemas.microsoft.com/office/drawing/2014/main" val="462848011"/>
                    </a:ext>
                  </a:extLst>
                </a:gridCol>
              </a:tblGrid>
              <a:tr h="656648">
                <a:tc>
                  <a:txBody>
                    <a:bodyPr/>
                    <a:lstStyle/>
                    <a:p>
                      <a:pPr algn="l">
                        <a:lnSpc>
                          <a:spcPct val="107000"/>
                        </a:lnSpc>
                        <a:spcAft>
                          <a:spcPts val="0"/>
                        </a:spcAft>
                      </a:pPr>
                      <a:r>
                        <a:rPr lang="cs-CZ" sz="1200" dirty="0">
                          <a:effectLst/>
                          <a:latin typeface="Arial" panose="020B0604020202020204" pitchFamily="34" charset="0"/>
                          <a:ea typeface="Calibri" panose="020F0502020204030204" pitchFamily="34" charset="0"/>
                          <a:cs typeface="Arial" panose="020B0604020202020204" pitchFamily="34" charset="0"/>
                        </a:rPr>
                        <a:t>Projednání a odsouhlasení návrhu Pravidel dotačního programu POV 2024 včetně hodnotících kritérií členy Komise pro rozvoj venkova a zemědělství</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cs-CZ" sz="1200" dirty="0">
                          <a:effectLst/>
                          <a:latin typeface="Arial" panose="020B0604020202020204" pitchFamily="34" charset="0"/>
                          <a:ea typeface="Calibri" panose="020F0502020204030204" pitchFamily="34" charset="0"/>
                          <a:cs typeface="Arial" panose="020B0604020202020204" pitchFamily="34" charset="0"/>
                        </a:rPr>
                        <a:t>19.10.2023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33488033"/>
                  </a:ext>
                </a:extLst>
              </a:tr>
              <a:tr h="344384">
                <a:tc>
                  <a:txBody>
                    <a:bodyPr/>
                    <a:lstStyle/>
                    <a:p>
                      <a:pPr algn="l">
                        <a:lnSpc>
                          <a:spcPct val="107000"/>
                        </a:lnSpc>
                        <a:spcAft>
                          <a:spcPts val="0"/>
                        </a:spcAft>
                      </a:pPr>
                      <a:r>
                        <a:rPr lang="cs-CZ" sz="1200" dirty="0">
                          <a:effectLst/>
                          <a:latin typeface="Arial" panose="020B0604020202020204" pitchFamily="34" charset="0"/>
                          <a:ea typeface="Calibri" panose="020F0502020204030204" pitchFamily="34" charset="0"/>
                          <a:cs typeface="Arial" panose="020B0604020202020204" pitchFamily="34" charset="0"/>
                        </a:rPr>
                        <a:t>Odsouhlasení Pravidel dotačního programu POV 2024 v ROK</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cs-CZ" sz="1200" dirty="0">
                          <a:effectLst/>
                          <a:latin typeface="Arial" panose="020B0604020202020204" pitchFamily="34" charset="0"/>
                          <a:ea typeface="Calibri" panose="020F0502020204030204" pitchFamily="34" charset="0"/>
                          <a:cs typeface="Arial" panose="020B0604020202020204" pitchFamily="34" charset="0"/>
                        </a:rPr>
                        <a:t>20.11.2023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64286905"/>
                  </a:ext>
                </a:extLst>
              </a:tr>
              <a:tr h="332509">
                <a:tc>
                  <a:txBody>
                    <a:bodyPr/>
                    <a:lstStyle/>
                    <a:p>
                      <a:pPr algn="l">
                        <a:lnSpc>
                          <a:spcPct val="107000"/>
                        </a:lnSpc>
                        <a:spcAft>
                          <a:spcPts val="0"/>
                        </a:spcAft>
                      </a:pPr>
                      <a:r>
                        <a:rPr lang="cs-CZ" sz="1200" dirty="0">
                          <a:effectLst/>
                          <a:latin typeface="Arial" panose="020B0604020202020204" pitchFamily="34" charset="0"/>
                          <a:ea typeface="Calibri" panose="020F0502020204030204" pitchFamily="34" charset="0"/>
                          <a:cs typeface="Arial" panose="020B0604020202020204" pitchFamily="34" charset="0"/>
                        </a:rPr>
                        <a:t>Schválení Pravidel dotačního programu POV 2024 v ZOK</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cs-CZ" sz="1200" dirty="0">
                          <a:effectLst/>
                          <a:latin typeface="Arial" panose="020B0604020202020204" pitchFamily="34" charset="0"/>
                          <a:ea typeface="Calibri" panose="020F0502020204030204" pitchFamily="34" charset="0"/>
                          <a:cs typeface="Arial" panose="020B0604020202020204" pitchFamily="34" charset="0"/>
                        </a:rPr>
                        <a:t>11.12.2023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70492715"/>
                  </a:ext>
                </a:extLst>
              </a:tr>
              <a:tr h="329792">
                <a:tc>
                  <a:txBody>
                    <a:bodyPr/>
                    <a:lstStyle/>
                    <a:p>
                      <a:pPr algn="l">
                        <a:lnSpc>
                          <a:spcPct val="107000"/>
                        </a:lnSpc>
                        <a:spcAft>
                          <a:spcPts val="0"/>
                        </a:spcAft>
                      </a:pPr>
                      <a:r>
                        <a:rPr lang="cs-CZ" sz="1200" dirty="0">
                          <a:effectLst/>
                          <a:latin typeface="Arial" panose="020B0604020202020204" pitchFamily="34" charset="0"/>
                          <a:ea typeface="Calibri" panose="020F0502020204030204" pitchFamily="34" charset="0"/>
                          <a:cs typeface="Arial" panose="020B0604020202020204" pitchFamily="34" charset="0"/>
                        </a:rPr>
                        <a:t>Vyhlášení dotačního programu POV 2024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cs-CZ" sz="1200" dirty="0">
                          <a:effectLst/>
                          <a:latin typeface="Arial" panose="020B0604020202020204" pitchFamily="34" charset="0"/>
                          <a:ea typeface="Calibri" panose="020F0502020204030204" pitchFamily="34" charset="0"/>
                          <a:cs typeface="Arial" panose="020B0604020202020204" pitchFamily="34" charset="0"/>
                        </a:rPr>
                        <a:t>12.12.2023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88789775"/>
                  </a:ext>
                </a:extLst>
              </a:tr>
              <a:tr h="320634">
                <a:tc>
                  <a:txBody>
                    <a:bodyPr/>
                    <a:lstStyle/>
                    <a:p>
                      <a:pPr algn="l">
                        <a:lnSpc>
                          <a:spcPct val="107000"/>
                        </a:lnSpc>
                        <a:spcAft>
                          <a:spcPts val="0"/>
                        </a:spcAft>
                      </a:pPr>
                      <a:r>
                        <a:rPr lang="cs-CZ" sz="1200" dirty="0">
                          <a:effectLst/>
                          <a:latin typeface="Arial" panose="020B0604020202020204" pitchFamily="34" charset="0"/>
                          <a:ea typeface="Calibri" panose="020F0502020204030204" pitchFamily="34" charset="0"/>
                          <a:cs typeface="Arial" panose="020B0604020202020204" pitchFamily="34" charset="0"/>
                        </a:rPr>
                        <a:t>Seminář pro zájemce o poskytnutí dotace z POV 2024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cs-CZ" sz="1200" dirty="0">
                          <a:effectLst/>
                          <a:latin typeface="Arial" panose="020B0604020202020204" pitchFamily="34" charset="0"/>
                          <a:ea typeface="Calibri" panose="020F0502020204030204" pitchFamily="34" charset="0"/>
                          <a:cs typeface="Arial" panose="020B0604020202020204" pitchFamily="34" charset="0"/>
                        </a:rPr>
                        <a:t>leden 2024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7405469"/>
                  </a:ext>
                </a:extLst>
              </a:tr>
              <a:tr h="344384">
                <a:tc>
                  <a:txBody>
                    <a:bodyPr/>
                    <a:lstStyle/>
                    <a:p>
                      <a:pPr algn="l">
                        <a:lnSpc>
                          <a:spcPct val="107000"/>
                        </a:lnSpc>
                        <a:spcAft>
                          <a:spcPts val="0"/>
                        </a:spcAft>
                      </a:pPr>
                      <a:r>
                        <a:rPr lang="cs-CZ" sz="1200" dirty="0">
                          <a:effectLst/>
                          <a:latin typeface="Arial" panose="020B0604020202020204" pitchFamily="34" charset="0"/>
                          <a:ea typeface="Calibri" panose="020F0502020204030204" pitchFamily="34" charset="0"/>
                          <a:cs typeface="Arial" panose="020B0604020202020204" pitchFamily="34" charset="0"/>
                        </a:rPr>
                        <a:t>Sběr žádostí v POV 2024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cs-CZ" sz="1200" dirty="0">
                          <a:effectLst/>
                          <a:latin typeface="Arial" panose="020B0604020202020204" pitchFamily="34" charset="0"/>
                          <a:ea typeface="Calibri" panose="020F0502020204030204" pitchFamily="34" charset="0"/>
                          <a:cs typeface="Arial" panose="020B0604020202020204" pitchFamily="34" charset="0"/>
                        </a:rPr>
                        <a:t>od 22.1. do 5.2.2024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11205554"/>
                  </a:ext>
                </a:extLst>
              </a:tr>
              <a:tr h="415636">
                <a:tc>
                  <a:txBody>
                    <a:bodyPr/>
                    <a:lstStyle/>
                    <a:p>
                      <a:pPr algn="l">
                        <a:lnSpc>
                          <a:spcPct val="107000"/>
                        </a:lnSpc>
                        <a:spcAft>
                          <a:spcPts val="0"/>
                        </a:spcAft>
                      </a:pPr>
                      <a:r>
                        <a:rPr lang="cs-CZ" sz="1200" dirty="0">
                          <a:effectLst/>
                          <a:latin typeface="Arial" panose="020B0604020202020204" pitchFamily="34" charset="0"/>
                          <a:ea typeface="Calibri" panose="020F0502020204030204" pitchFamily="34" charset="0"/>
                          <a:cs typeface="Arial" panose="020B0604020202020204" pitchFamily="34" charset="0"/>
                        </a:rPr>
                        <a:t>Odsouhlasení žádostí v POV 2024 v Komisi pro rozvoj venkova a zemědělství (kritéria "B")</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cs-CZ" sz="1200" dirty="0">
                          <a:effectLst/>
                          <a:latin typeface="Arial" panose="020B0604020202020204" pitchFamily="34" charset="0"/>
                          <a:ea typeface="Calibri" panose="020F0502020204030204" pitchFamily="34" charset="0"/>
                          <a:cs typeface="Arial" panose="020B0604020202020204" pitchFamily="34" charset="0"/>
                        </a:rPr>
                        <a:t>březen 2024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28945220"/>
                  </a:ext>
                </a:extLst>
              </a:tr>
              <a:tr h="320634">
                <a:tc>
                  <a:txBody>
                    <a:bodyPr/>
                    <a:lstStyle/>
                    <a:p>
                      <a:pPr algn="l">
                        <a:lnSpc>
                          <a:spcPct val="107000"/>
                        </a:lnSpc>
                        <a:spcAft>
                          <a:spcPts val="0"/>
                        </a:spcAft>
                      </a:pPr>
                      <a:r>
                        <a:rPr lang="cs-CZ" sz="1200" dirty="0">
                          <a:effectLst/>
                          <a:latin typeface="Arial" panose="020B0604020202020204" pitchFamily="34" charset="0"/>
                          <a:ea typeface="Calibri" panose="020F0502020204030204" pitchFamily="34" charset="0"/>
                          <a:cs typeface="Arial" panose="020B0604020202020204" pitchFamily="34" charset="0"/>
                        </a:rPr>
                        <a:t>Odsouhlasení žádostí v POV 2024 v ROK (kritérium "C")</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cs-CZ" sz="1200" dirty="0">
                          <a:effectLst/>
                          <a:latin typeface="Arial" panose="020B0604020202020204" pitchFamily="34" charset="0"/>
                          <a:ea typeface="Calibri" panose="020F0502020204030204" pitchFamily="34" charset="0"/>
                          <a:cs typeface="Arial" panose="020B0604020202020204" pitchFamily="34" charset="0"/>
                        </a:rPr>
                        <a:t>březen 2024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69727827"/>
                  </a:ext>
                </a:extLst>
              </a:tr>
              <a:tr h="341667">
                <a:tc>
                  <a:txBody>
                    <a:bodyPr/>
                    <a:lstStyle/>
                    <a:p>
                      <a:pPr algn="l">
                        <a:lnSpc>
                          <a:spcPct val="107000"/>
                        </a:lnSpc>
                        <a:spcAft>
                          <a:spcPts val="0"/>
                        </a:spcAft>
                      </a:pPr>
                      <a:r>
                        <a:rPr lang="cs-CZ" sz="1200" dirty="0">
                          <a:effectLst/>
                          <a:latin typeface="Arial" panose="020B0604020202020204" pitchFamily="34" charset="0"/>
                          <a:ea typeface="Calibri" panose="020F0502020204030204" pitchFamily="34" charset="0"/>
                          <a:cs typeface="Arial" panose="020B0604020202020204" pitchFamily="34" charset="0"/>
                        </a:rPr>
                        <a:t>Schválení poskytnutí dotací v POV 2024 v ZOK</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cs-CZ" sz="1200" dirty="0">
                          <a:effectLst/>
                          <a:latin typeface="Arial" panose="020B0604020202020204" pitchFamily="34" charset="0"/>
                          <a:ea typeface="Calibri" panose="020F0502020204030204" pitchFamily="34" charset="0"/>
                          <a:cs typeface="Arial" panose="020B0604020202020204" pitchFamily="34" charset="0"/>
                        </a:rPr>
                        <a:t>duben 2024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63643548"/>
                  </a:ext>
                </a:extLst>
              </a:tr>
              <a:tr h="311476">
                <a:tc>
                  <a:txBody>
                    <a:bodyPr/>
                    <a:lstStyle/>
                    <a:p>
                      <a:pPr algn="l">
                        <a:lnSpc>
                          <a:spcPct val="107000"/>
                        </a:lnSpc>
                        <a:spcAft>
                          <a:spcPts val="0"/>
                        </a:spcAft>
                      </a:pPr>
                      <a:r>
                        <a:rPr lang="cs-CZ" sz="1200" dirty="0">
                          <a:effectLst/>
                          <a:latin typeface="Arial" panose="020B0604020202020204" pitchFamily="34" charset="0"/>
                          <a:ea typeface="Calibri" panose="020F0502020204030204" pitchFamily="34" charset="0"/>
                          <a:cs typeface="Arial" panose="020B0604020202020204" pitchFamily="34" charset="0"/>
                        </a:rPr>
                        <a:t>Předložení vyúčtování poskytnuté dotace v POV 2024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cs-CZ" sz="1200" dirty="0">
                          <a:effectLst/>
                          <a:latin typeface="Arial" panose="020B0604020202020204" pitchFamily="34" charset="0"/>
                          <a:ea typeface="Calibri" panose="020F0502020204030204" pitchFamily="34" charset="0"/>
                          <a:cs typeface="Arial" panose="020B0604020202020204" pitchFamily="34" charset="0"/>
                        </a:rPr>
                        <a:t>do 31. 12. 2024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20138122"/>
                  </a:ext>
                </a:extLst>
              </a:tr>
            </a:tbl>
          </a:graphicData>
        </a:graphic>
      </p:graphicFrame>
      <p:sp>
        <p:nvSpPr>
          <p:cNvPr id="6" name="Zástupný symbol pro číslo snímku 5">
            <a:extLst>
              <a:ext uri="{FF2B5EF4-FFF2-40B4-BE49-F238E27FC236}">
                <a16:creationId xmlns:a16="http://schemas.microsoft.com/office/drawing/2014/main" id="{8F97B5B9-D8B0-F645-A37F-C2085B5EC2FC}"/>
              </a:ext>
            </a:extLst>
          </p:cNvPr>
          <p:cNvSpPr>
            <a:spLocks noGrp="1"/>
          </p:cNvSpPr>
          <p:nvPr>
            <p:ph type="sldNum" sz="quarter" idx="12"/>
          </p:nvPr>
        </p:nvSpPr>
        <p:spPr/>
        <p:txBody>
          <a:bodyPr/>
          <a:lstStyle/>
          <a:p>
            <a:fld id="{F756C1FA-8DED-774F-A9BF-965BD70CC5BD}" type="slidenum">
              <a:rPr lang="cs-CZ" smtClean="0">
                <a:solidFill>
                  <a:schemeClr val="tx2"/>
                </a:solidFill>
              </a:rPr>
              <a:t>42</a:t>
            </a:fld>
            <a:endParaRPr lang="cs-CZ" dirty="0">
              <a:solidFill>
                <a:schemeClr val="tx2"/>
              </a:solidFill>
            </a:endParaRPr>
          </a:p>
        </p:txBody>
      </p:sp>
      <p:sp>
        <p:nvSpPr>
          <p:cNvPr id="4" name="Rectangle 1"/>
          <p:cNvSpPr>
            <a:spLocks noChangeArrowheads="1"/>
          </p:cNvSpPr>
          <p:nvPr/>
        </p:nvSpPr>
        <p:spPr bwMode="auto">
          <a:xfrm>
            <a:off x="1417858" y="1908866"/>
            <a:ext cx="572703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cs-CZ" altLang="cs-CZ" sz="2000" b="1" dirty="0">
                <a:solidFill>
                  <a:srgbClr val="0070C0"/>
                </a:solidFill>
                <a:latin typeface="Arial" charset="0"/>
              </a:rPr>
              <a:t>Návrh harmonogramu realizace POV 2024 </a:t>
            </a:r>
          </a:p>
        </p:txBody>
      </p:sp>
    </p:spTree>
    <p:extLst>
      <p:ext uri="{BB962C8B-B14F-4D97-AF65-F5344CB8AC3E}">
        <p14:creationId xmlns:p14="http://schemas.microsoft.com/office/powerpoint/2010/main" val="180553736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cký objekt 6">
            <a:extLst>
              <a:ext uri="{FF2B5EF4-FFF2-40B4-BE49-F238E27FC236}">
                <a16:creationId xmlns:a16="http://schemas.microsoft.com/office/drawing/2014/main" id="{7F005F39-F40F-D346-82E7-15471EBD534F}"/>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0" y="0"/>
            <a:ext cx="2111835" cy="1521065"/>
          </a:xfrm>
          <a:prstGeom prst="rect">
            <a:avLst/>
          </a:prstGeom>
        </p:spPr>
      </p:pic>
      <p:sp>
        <p:nvSpPr>
          <p:cNvPr id="18" name="Nadpis 17">
            <a:extLst>
              <a:ext uri="{FF2B5EF4-FFF2-40B4-BE49-F238E27FC236}">
                <a16:creationId xmlns:a16="http://schemas.microsoft.com/office/drawing/2014/main" id="{85D1CE5D-F808-2E45-8B02-BFE390F67473}"/>
              </a:ext>
            </a:extLst>
          </p:cNvPr>
          <p:cNvSpPr>
            <a:spLocks noGrp="1"/>
          </p:cNvSpPr>
          <p:nvPr>
            <p:ph type="title"/>
          </p:nvPr>
        </p:nvSpPr>
        <p:spPr>
          <a:xfrm>
            <a:off x="1138989" y="705852"/>
            <a:ext cx="10635916" cy="593559"/>
          </a:xfrm>
        </p:spPr>
        <p:txBody>
          <a:bodyPr anchor="t">
            <a:normAutofit/>
          </a:bodyPr>
          <a:lstStyle/>
          <a:p>
            <a:pPr algn="ctr"/>
            <a:r>
              <a:rPr lang="cs-CZ" sz="3200" b="1" dirty="0">
                <a:solidFill>
                  <a:schemeClr val="tx2"/>
                </a:solidFill>
                <a:latin typeface="Calibri" panose="020F0502020204030204" pitchFamily="34" charset="0"/>
                <a:ea typeface="Inter" panose="02000503000000020004" pitchFamily="2" charset="0"/>
                <a:cs typeface="Calibri" panose="020F0502020204030204" pitchFamily="34" charset="0"/>
              </a:rPr>
              <a:t>Program obnovy venkova Olomouckého kraje</a:t>
            </a:r>
          </a:p>
        </p:txBody>
      </p:sp>
      <p:sp>
        <p:nvSpPr>
          <p:cNvPr id="19" name="Zástupný obsah 18">
            <a:extLst>
              <a:ext uri="{FF2B5EF4-FFF2-40B4-BE49-F238E27FC236}">
                <a16:creationId xmlns:a16="http://schemas.microsoft.com/office/drawing/2014/main" id="{EAB38407-8379-8D4F-A618-E21007843527}"/>
              </a:ext>
            </a:extLst>
          </p:cNvPr>
          <p:cNvSpPr>
            <a:spLocks noGrp="1"/>
          </p:cNvSpPr>
          <p:nvPr>
            <p:ph idx="1"/>
          </p:nvPr>
        </p:nvSpPr>
        <p:spPr>
          <a:xfrm>
            <a:off x="838200" y="1521064"/>
            <a:ext cx="10515600" cy="5056939"/>
          </a:xfrm>
        </p:spPr>
        <p:txBody>
          <a:bodyPr>
            <a:normAutofit/>
          </a:bodyPr>
          <a:lstStyle/>
          <a:p>
            <a:pPr marL="0" indent="0">
              <a:buNone/>
            </a:pPr>
            <a:endParaRPr lang="cs-CZ" sz="1400" dirty="0">
              <a:solidFill>
                <a:schemeClr val="tx2"/>
              </a:solidFill>
              <a:latin typeface="Inter" panose="02000503000000020004" pitchFamily="2" charset="0"/>
              <a:ea typeface="Inter" panose="02000503000000020004" pitchFamily="2" charset="0"/>
            </a:endParaRPr>
          </a:p>
        </p:txBody>
      </p:sp>
      <p:sp>
        <p:nvSpPr>
          <p:cNvPr id="6" name="Zástupný symbol pro číslo snímku 5">
            <a:extLst>
              <a:ext uri="{FF2B5EF4-FFF2-40B4-BE49-F238E27FC236}">
                <a16:creationId xmlns:a16="http://schemas.microsoft.com/office/drawing/2014/main" id="{8F97B5B9-D8B0-F645-A37F-C2085B5EC2FC}"/>
              </a:ext>
            </a:extLst>
          </p:cNvPr>
          <p:cNvSpPr>
            <a:spLocks noGrp="1"/>
          </p:cNvSpPr>
          <p:nvPr>
            <p:ph type="sldNum" sz="quarter" idx="12"/>
          </p:nvPr>
        </p:nvSpPr>
        <p:spPr/>
        <p:txBody>
          <a:bodyPr/>
          <a:lstStyle/>
          <a:p>
            <a:fld id="{F756C1FA-8DED-774F-A9BF-965BD70CC5BD}" type="slidenum">
              <a:rPr lang="cs-CZ" smtClean="0">
                <a:solidFill>
                  <a:schemeClr val="tx2"/>
                </a:solidFill>
              </a:rPr>
              <a:t>43</a:t>
            </a:fld>
            <a:endParaRPr lang="cs-CZ" dirty="0">
              <a:solidFill>
                <a:schemeClr val="tx2"/>
              </a:solidFill>
            </a:endParaRPr>
          </a:p>
        </p:txBody>
      </p:sp>
      <p:sp>
        <p:nvSpPr>
          <p:cNvPr id="8" name="Rectangle 3"/>
          <p:cNvSpPr txBox="1">
            <a:spLocks noChangeArrowheads="1"/>
          </p:cNvSpPr>
          <p:nvPr/>
        </p:nvSpPr>
        <p:spPr bwMode="auto">
          <a:xfrm>
            <a:off x="1379620" y="1600200"/>
            <a:ext cx="7459579"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457200" lvl="1" indent="0" eaLnBrk="1" hangingPunct="1">
              <a:spcBef>
                <a:spcPct val="0"/>
              </a:spcBef>
              <a:buClr>
                <a:srgbClr val="003366"/>
              </a:buClr>
              <a:buFontTx/>
              <a:buNone/>
              <a:defRPr/>
            </a:pPr>
            <a:endParaRPr lang="cs-CZ" sz="1800" dirty="0">
              <a:solidFill>
                <a:srgbClr val="0070C0"/>
              </a:solidFill>
              <a:latin typeface="Arial"/>
            </a:endParaRPr>
          </a:p>
          <a:p>
            <a:pPr marL="457200" lvl="1" indent="0" eaLnBrk="1" hangingPunct="1">
              <a:spcBef>
                <a:spcPct val="0"/>
              </a:spcBef>
              <a:buClr>
                <a:srgbClr val="003366"/>
              </a:buClr>
              <a:buFontTx/>
              <a:buNone/>
              <a:defRPr/>
            </a:pPr>
            <a:endParaRPr lang="cs-CZ" sz="1800" dirty="0">
              <a:solidFill>
                <a:srgbClr val="0070C0"/>
              </a:solidFill>
              <a:latin typeface="Arial"/>
            </a:endParaRPr>
          </a:p>
          <a:p>
            <a:pPr marL="457200" lvl="1" indent="0" eaLnBrk="1" hangingPunct="1">
              <a:spcBef>
                <a:spcPct val="0"/>
              </a:spcBef>
              <a:buClr>
                <a:srgbClr val="003366"/>
              </a:buClr>
              <a:buFontTx/>
              <a:buNone/>
              <a:defRPr/>
            </a:pPr>
            <a:endParaRPr lang="cs-CZ" sz="1800" dirty="0">
              <a:solidFill>
                <a:srgbClr val="0070C0"/>
              </a:solidFill>
              <a:latin typeface="Arial"/>
            </a:endParaRPr>
          </a:p>
          <a:p>
            <a:pPr marL="457200" lvl="1" indent="0" eaLnBrk="1" hangingPunct="1">
              <a:spcBef>
                <a:spcPct val="0"/>
              </a:spcBef>
              <a:buClr>
                <a:srgbClr val="003366"/>
              </a:buClr>
              <a:buFontTx/>
              <a:buNone/>
              <a:defRPr/>
            </a:pPr>
            <a:endParaRPr lang="cs-CZ" sz="1800" dirty="0">
              <a:solidFill>
                <a:srgbClr val="0070C0"/>
              </a:solidFill>
              <a:latin typeface="Arial"/>
            </a:endParaRPr>
          </a:p>
          <a:p>
            <a:pPr marL="457200" lvl="1" indent="0" eaLnBrk="1" hangingPunct="1">
              <a:spcBef>
                <a:spcPct val="0"/>
              </a:spcBef>
              <a:buClr>
                <a:srgbClr val="003366"/>
              </a:buClr>
              <a:buFontTx/>
              <a:buNone/>
              <a:defRPr/>
            </a:pPr>
            <a:endParaRPr lang="cs-CZ" sz="1800" dirty="0">
              <a:solidFill>
                <a:srgbClr val="0070C0"/>
              </a:solidFill>
              <a:latin typeface="Arial"/>
            </a:endParaRPr>
          </a:p>
          <a:p>
            <a:pPr marL="457200" lvl="1" indent="0" eaLnBrk="1" hangingPunct="1">
              <a:spcBef>
                <a:spcPct val="0"/>
              </a:spcBef>
              <a:buClr>
                <a:srgbClr val="003366"/>
              </a:buClr>
              <a:buFontTx/>
              <a:buNone/>
              <a:defRPr/>
            </a:pPr>
            <a:r>
              <a:rPr lang="cs-CZ" dirty="0">
                <a:solidFill>
                  <a:srgbClr val="0070C0"/>
                </a:solidFill>
                <a:latin typeface="Arial"/>
              </a:rPr>
              <a:t>      </a:t>
            </a:r>
            <a:r>
              <a:rPr lang="cs-CZ" b="1" dirty="0">
                <a:solidFill>
                  <a:srgbClr val="0070C0"/>
                </a:solidFill>
                <a:latin typeface="Arial"/>
              </a:rPr>
              <a:t>Děkuji za pozornost</a:t>
            </a:r>
          </a:p>
          <a:p>
            <a:pPr marL="457200" lvl="1" indent="0" eaLnBrk="1" hangingPunct="1">
              <a:spcBef>
                <a:spcPct val="0"/>
              </a:spcBef>
              <a:buClr>
                <a:srgbClr val="003366"/>
              </a:buClr>
              <a:buFontTx/>
              <a:buNone/>
              <a:defRPr/>
            </a:pPr>
            <a:r>
              <a:rPr lang="cs-CZ" b="1" dirty="0">
                <a:solidFill>
                  <a:srgbClr val="0070C0"/>
                </a:solidFill>
                <a:latin typeface="Arial"/>
                <a:sym typeface="Wingdings" panose="05000000000000000000" pitchFamily="2" charset="2"/>
              </a:rPr>
              <a:t>                      </a:t>
            </a:r>
          </a:p>
          <a:p>
            <a:pPr marL="457200" lvl="1" indent="0" eaLnBrk="1" hangingPunct="1">
              <a:spcBef>
                <a:spcPct val="0"/>
              </a:spcBef>
              <a:buClr>
                <a:srgbClr val="003366"/>
              </a:buClr>
              <a:buFontTx/>
              <a:buNone/>
              <a:defRPr/>
            </a:pPr>
            <a:endParaRPr lang="cs-CZ" b="1" dirty="0">
              <a:solidFill>
                <a:srgbClr val="0070C0"/>
              </a:solidFill>
              <a:latin typeface="Arial"/>
            </a:endParaRPr>
          </a:p>
          <a:p>
            <a:pPr marL="457200" lvl="1" indent="0" eaLnBrk="1" hangingPunct="1">
              <a:spcBef>
                <a:spcPct val="0"/>
              </a:spcBef>
              <a:buClr>
                <a:srgbClr val="003366"/>
              </a:buClr>
              <a:buFontTx/>
              <a:buNone/>
              <a:defRPr/>
            </a:pPr>
            <a:r>
              <a:rPr lang="cs-CZ" sz="1800" dirty="0">
                <a:solidFill>
                  <a:srgbClr val="0070C0"/>
                </a:solidFill>
                <a:latin typeface="Arial"/>
              </a:rPr>
              <a:t>                   Ing. David Krmášek</a:t>
            </a:r>
          </a:p>
          <a:p>
            <a:pPr marL="457200" lvl="1" indent="0" eaLnBrk="1" hangingPunct="1">
              <a:spcBef>
                <a:spcPct val="0"/>
              </a:spcBef>
              <a:buClr>
                <a:srgbClr val="003366"/>
              </a:buClr>
              <a:buFontTx/>
              <a:buNone/>
              <a:defRPr/>
            </a:pPr>
            <a:r>
              <a:rPr lang="cs-CZ" sz="1600" dirty="0">
                <a:solidFill>
                  <a:srgbClr val="0070C0"/>
                </a:solidFill>
                <a:latin typeface="Arial"/>
              </a:rPr>
              <a:t>           Odbor strategického rozvoje kraje</a:t>
            </a:r>
          </a:p>
          <a:p>
            <a:pPr marL="457200" lvl="1" indent="0" eaLnBrk="1" hangingPunct="1">
              <a:spcBef>
                <a:spcPct val="0"/>
              </a:spcBef>
              <a:buClr>
                <a:srgbClr val="003366"/>
              </a:buClr>
              <a:buFontTx/>
              <a:buNone/>
              <a:defRPr/>
            </a:pPr>
            <a:r>
              <a:rPr lang="cs-CZ" sz="1600" dirty="0">
                <a:solidFill>
                  <a:srgbClr val="0070C0"/>
                </a:solidFill>
                <a:latin typeface="Arial"/>
              </a:rPr>
              <a:t>             Oddělení regionálního rozvoje</a:t>
            </a:r>
          </a:p>
          <a:p>
            <a:pPr marL="457200" lvl="1" indent="0" eaLnBrk="1" hangingPunct="1">
              <a:spcBef>
                <a:spcPct val="0"/>
              </a:spcBef>
              <a:buClr>
                <a:srgbClr val="003366"/>
              </a:buClr>
              <a:buFontTx/>
              <a:buNone/>
              <a:defRPr/>
            </a:pPr>
            <a:endParaRPr lang="cs-CZ" sz="1600" dirty="0">
              <a:solidFill>
                <a:srgbClr val="0070C0"/>
              </a:solidFill>
              <a:latin typeface="Arial"/>
            </a:endParaRPr>
          </a:p>
          <a:p>
            <a:pPr marL="457200" lvl="1" indent="0" eaLnBrk="1" hangingPunct="1">
              <a:spcBef>
                <a:spcPct val="0"/>
              </a:spcBef>
              <a:buClr>
                <a:srgbClr val="003366"/>
              </a:buClr>
              <a:buFontTx/>
              <a:buNone/>
              <a:defRPr/>
            </a:pPr>
            <a:r>
              <a:rPr lang="cs-CZ" sz="1600" dirty="0">
                <a:solidFill>
                  <a:srgbClr val="0070C0"/>
                </a:solidFill>
                <a:latin typeface="Arial"/>
              </a:rPr>
              <a:t>  </a:t>
            </a:r>
          </a:p>
          <a:p>
            <a:pPr marL="457200" lvl="1" indent="0" eaLnBrk="1" hangingPunct="1">
              <a:spcBef>
                <a:spcPct val="0"/>
              </a:spcBef>
              <a:buClr>
                <a:srgbClr val="003366"/>
              </a:buClr>
              <a:buFontTx/>
              <a:buNone/>
              <a:defRPr/>
            </a:pPr>
            <a:endParaRPr lang="cs-CZ" sz="1600" dirty="0">
              <a:solidFill>
                <a:srgbClr val="0070C0"/>
              </a:solidFill>
              <a:latin typeface="Arial"/>
            </a:endParaRPr>
          </a:p>
        </p:txBody>
      </p:sp>
      <p:pic>
        <p:nvPicPr>
          <p:cNvPr id="9" name="Picture 2" descr="IMG_099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29403" y="1699616"/>
            <a:ext cx="3095993"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798140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cký objekt 6">
            <a:extLst>
              <a:ext uri="{FF2B5EF4-FFF2-40B4-BE49-F238E27FC236}">
                <a16:creationId xmlns:a16="http://schemas.microsoft.com/office/drawing/2014/main" id="{7F005F39-F40F-D346-82E7-15471EBD534F}"/>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0" y="0"/>
            <a:ext cx="2111835" cy="1521065"/>
          </a:xfrm>
          <a:prstGeom prst="rect">
            <a:avLst/>
          </a:prstGeom>
        </p:spPr>
      </p:pic>
      <p:sp>
        <p:nvSpPr>
          <p:cNvPr id="18" name="Nadpis 17">
            <a:extLst>
              <a:ext uri="{FF2B5EF4-FFF2-40B4-BE49-F238E27FC236}">
                <a16:creationId xmlns:a16="http://schemas.microsoft.com/office/drawing/2014/main" id="{85D1CE5D-F808-2E45-8B02-BFE390F67473}"/>
              </a:ext>
            </a:extLst>
          </p:cNvPr>
          <p:cNvSpPr>
            <a:spLocks noGrp="1"/>
          </p:cNvSpPr>
          <p:nvPr>
            <p:ph type="title"/>
          </p:nvPr>
        </p:nvSpPr>
        <p:spPr>
          <a:xfrm>
            <a:off x="1042737" y="593558"/>
            <a:ext cx="10732168" cy="705854"/>
          </a:xfrm>
        </p:spPr>
        <p:txBody>
          <a:bodyPr anchor="t">
            <a:normAutofit/>
          </a:bodyPr>
          <a:lstStyle/>
          <a:p>
            <a:pPr algn="ctr"/>
            <a:r>
              <a:rPr lang="cs-CZ" sz="3200" b="1" dirty="0">
                <a:solidFill>
                  <a:schemeClr val="tx2"/>
                </a:solidFill>
                <a:latin typeface="Calibri" panose="020F0502020204030204" pitchFamily="34" charset="0"/>
                <a:ea typeface="Inter" panose="02000503000000020004" pitchFamily="2" charset="0"/>
                <a:cs typeface="Calibri" panose="020F0502020204030204" pitchFamily="34" charset="0"/>
              </a:rPr>
              <a:t>Program obnovy venkova Olomouckého kraje</a:t>
            </a:r>
          </a:p>
        </p:txBody>
      </p:sp>
      <p:sp>
        <p:nvSpPr>
          <p:cNvPr id="19" name="Zástupný obsah 18">
            <a:extLst>
              <a:ext uri="{FF2B5EF4-FFF2-40B4-BE49-F238E27FC236}">
                <a16:creationId xmlns:a16="http://schemas.microsoft.com/office/drawing/2014/main" id="{EAB38407-8379-8D4F-A618-E21007843527}"/>
              </a:ext>
            </a:extLst>
          </p:cNvPr>
          <p:cNvSpPr>
            <a:spLocks noGrp="1"/>
          </p:cNvSpPr>
          <p:nvPr>
            <p:ph idx="1"/>
          </p:nvPr>
        </p:nvSpPr>
        <p:spPr>
          <a:xfrm>
            <a:off x="838200" y="1521064"/>
            <a:ext cx="10515600" cy="5056939"/>
          </a:xfrm>
        </p:spPr>
        <p:txBody>
          <a:bodyPr>
            <a:normAutofit/>
          </a:bodyPr>
          <a:lstStyle/>
          <a:p>
            <a:pPr marL="0" indent="0" algn="just" fontAlgn="base">
              <a:lnSpc>
                <a:spcPct val="100000"/>
              </a:lnSpc>
              <a:spcBef>
                <a:spcPct val="0"/>
              </a:spcBef>
              <a:buClr>
                <a:srgbClr val="003366"/>
              </a:buClr>
              <a:buNone/>
              <a:defRPr/>
            </a:pPr>
            <a:endParaRPr lang="cs-CZ" sz="2000" dirty="0">
              <a:solidFill>
                <a:srgbClr val="0070C0"/>
              </a:solidFill>
              <a:latin typeface="Arial" charset="0"/>
            </a:endParaRPr>
          </a:p>
          <a:p>
            <a:pPr marL="0" indent="0" algn="just" fontAlgn="base">
              <a:lnSpc>
                <a:spcPct val="100000"/>
              </a:lnSpc>
              <a:spcBef>
                <a:spcPct val="0"/>
              </a:spcBef>
              <a:buClr>
                <a:srgbClr val="003366"/>
              </a:buClr>
              <a:buNone/>
              <a:defRPr/>
            </a:pPr>
            <a:endParaRPr lang="cs-CZ" sz="2000" dirty="0">
              <a:solidFill>
                <a:srgbClr val="0070C0"/>
              </a:solidFill>
              <a:latin typeface="Arial" charset="0"/>
            </a:endParaRPr>
          </a:p>
          <a:p>
            <a:pPr marL="0" indent="0">
              <a:buNone/>
            </a:pPr>
            <a:endParaRPr lang="cs-CZ" sz="1400" dirty="0">
              <a:solidFill>
                <a:schemeClr val="tx2"/>
              </a:solidFill>
              <a:latin typeface="Inter" panose="02000503000000020004" pitchFamily="2" charset="0"/>
              <a:ea typeface="Inter" panose="02000503000000020004" pitchFamily="2" charset="0"/>
            </a:endParaRPr>
          </a:p>
        </p:txBody>
      </p:sp>
      <p:sp>
        <p:nvSpPr>
          <p:cNvPr id="6" name="Zástupný symbol pro číslo snímku 5">
            <a:extLst>
              <a:ext uri="{FF2B5EF4-FFF2-40B4-BE49-F238E27FC236}">
                <a16:creationId xmlns:a16="http://schemas.microsoft.com/office/drawing/2014/main" id="{8F97B5B9-D8B0-F645-A37F-C2085B5EC2FC}"/>
              </a:ext>
            </a:extLst>
          </p:cNvPr>
          <p:cNvSpPr>
            <a:spLocks noGrp="1"/>
          </p:cNvSpPr>
          <p:nvPr>
            <p:ph type="sldNum" sz="quarter" idx="12"/>
          </p:nvPr>
        </p:nvSpPr>
        <p:spPr/>
        <p:txBody>
          <a:bodyPr/>
          <a:lstStyle/>
          <a:p>
            <a:fld id="{F756C1FA-8DED-774F-A9BF-965BD70CC5BD}" type="slidenum">
              <a:rPr lang="cs-CZ" smtClean="0">
                <a:solidFill>
                  <a:schemeClr val="tx2"/>
                </a:solidFill>
              </a:rPr>
              <a:t>5</a:t>
            </a:fld>
            <a:endParaRPr lang="cs-CZ" dirty="0">
              <a:solidFill>
                <a:schemeClr val="tx2"/>
              </a:solidFill>
            </a:endParaRPr>
          </a:p>
        </p:txBody>
      </p:sp>
      <p:pic>
        <p:nvPicPr>
          <p:cNvPr id="5" name="Obrázek 4"/>
          <p:cNvPicPr>
            <a:picLocks noChangeAspect="1"/>
          </p:cNvPicPr>
          <p:nvPr/>
        </p:nvPicPr>
        <p:blipFill>
          <a:blip r:embed="rId4"/>
          <a:stretch>
            <a:fillRect/>
          </a:stretch>
        </p:blipFill>
        <p:spPr>
          <a:xfrm>
            <a:off x="838200" y="1057191"/>
            <a:ext cx="11515725" cy="5305425"/>
          </a:xfrm>
          <a:prstGeom prst="rect">
            <a:avLst/>
          </a:prstGeom>
        </p:spPr>
      </p:pic>
    </p:spTree>
    <p:extLst>
      <p:ext uri="{BB962C8B-B14F-4D97-AF65-F5344CB8AC3E}">
        <p14:creationId xmlns:p14="http://schemas.microsoft.com/office/powerpoint/2010/main" val="30442291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cký objekt 6">
            <a:extLst>
              <a:ext uri="{FF2B5EF4-FFF2-40B4-BE49-F238E27FC236}">
                <a16:creationId xmlns:a16="http://schemas.microsoft.com/office/drawing/2014/main" id="{7F005F39-F40F-D346-82E7-15471EBD534F}"/>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0" y="0"/>
            <a:ext cx="2111835" cy="1521065"/>
          </a:xfrm>
          <a:prstGeom prst="rect">
            <a:avLst/>
          </a:prstGeom>
        </p:spPr>
      </p:pic>
      <p:sp>
        <p:nvSpPr>
          <p:cNvPr id="18" name="Nadpis 17">
            <a:extLst>
              <a:ext uri="{FF2B5EF4-FFF2-40B4-BE49-F238E27FC236}">
                <a16:creationId xmlns:a16="http://schemas.microsoft.com/office/drawing/2014/main" id="{85D1CE5D-F808-2E45-8B02-BFE390F67473}"/>
              </a:ext>
            </a:extLst>
          </p:cNvPr>
          <p:cNvSpPr>
            <a:spLocks noGrp="1"/>
          </p:cNvSpPr>
          <p:nvPr>
            <p:ph type="title"/>
          </p:nvPr>
        </p:nvSpPr>
        <p:spPr>
          <a:xfrm>
            <a:off x="1042737" y="593558"/>
            <a:ext cx="10732168" cy="705854"/>
          </a:xfrm>
        </p:spPr>
        <p:txBody>
          <a:bodyPr anchor="t">
            <a:normAutofit/>
          </a:bodyPr>
          <a:lstStyle/>
          <a:p>
            <a:pPr algn="ctr"/>
            <a:r>
              <a:rPr lang="cs-CZ" sz="3200" b="1" dirty="0">
                <a:solidFill>
                  <a:schemeClr val="tx2"/>
                </a:solidFill>
                <a:latin typeface="Calibri" panose="020F0502020204030204" pitchFamily="34" charset="0"/>
                <a:ea typeface="Inter" panose="02000503000000020004" pitchFamily="2" charset="0"/>
                <a:cs typeface="Calibri" panose="020F0502020204030204" pitchFamily="34" charset="0"/>
              </a:rPr>
              <a:t>Program obnovy venkova Olomouckého kraje</a:t>
            </a:r>
          </a:p>
        </p:txBody>
      </p:sp>
      <p:sp>
        <p:nvSpPr>
          <p:cNvPr id="19" name="Zástupný obsah 18">
            <a:extLst>
              <a:ext uri="{FF2B5EF4-FFF2-40B4-BE49-F238E27FC236}">
                <a16:creationId xmlns:a16="http://schemas.microsoft.com/office/drawing/2014/main" id="{EAB38407-8379-8D4F-A618-E21007843527}"/>
              </a:ext>
            </a:extLst>
          </p:cNvPr>
          <p:cNvSpPr>
            <a:spLocks noGrp="1"/>
          </p:cNvSpPr>
          <p:nvPr>
            <p:ph idx="1"/>
          </p:nvPr>
        </p:nvSpPr>
        <p:spPr>
          <a:xfrm>
            <a:off x="838200" y="1521064"/>
            <a:ext cx="10515600" cy="5056939"/>
          </a:xfrm>
        </p:spPr>
        <p:txBody>
          <a:bodyPr>
            <a:normAutofit/>
          </a:bodyPr>
          <a:lstStyle/>
          <a:p>
            <a:pPr marL="285750" indent="0">
              <a:lnSpc>
                <a:spcPct val="150000"/>
              </a:lnSpc>
              <a:spcBef>
                <a:spcPts val="0"/>
              </a:spcBef>
              <a:buNone/>
            </a:pPr>
            <a:r>
              <a:rPr lang="cs-CZ" altLang="cs-CZ" sz="2000" dirty="0">
                <a:solidFill>
                  <a:srgbClr val="0070C0"/>
                </a:solidFill>
                <a:latin typeface="Arial" charset="0"/>
              </a:rPr>
              <a:t>Program obnovy venkova Olomouckého kraje 2024 - návrh</a:t>
            </a:r>
          </a:p>
          <a:p>
            <a:pPr marL="742950" indent="-457200">
              <a:lnSpc>
                <a:spcPct val="150000"/>
              </a:lnSpc>
              <a:spcBef>
                <a:spcPts val="0"/>
              </a:spcBef>
              <a:buAutoNum type="arabicPeriod"/>
            </a:pPr>
            <a:r>
              <a:rPr lang="cs-CZ" altLang="cs-CZ" sz="2000" dirty="0">
                <a:solidFill>
                  <a:srgbClr val="0070C0"/>
                </a:solidFill>
                <a:latin typeface="Arial" charset="0"/>
              </a:rPr>
              <a:t>Dotační titul č. 1 – 01_01_01_Podpora budování a obnovy infrastruktury obce</a:t>
            </a:r>
          </a:p>
          <a:p>
            <a:pPr marL="742950" indent="-457200">
              <a:lnSpc>
                <a:spcPct val="150000"/>
              </a:lnSpc>
              <a:spcBef>
                <a:spcPts val="0"/>
              </a:spcBef>
              <a:buAutoNum type="arabicPeriod"/>
            </a:pPr>
            <a:r>
              <a:rPr lang="cs-CZ" altLang="cs-CZ" sz="2000" dirty="0">
                <a:solidFill>
                  <a:srgbClr val="0070C0"/>
                </a:solidFill>
                <a:latin typeface="Arial" charset="0"/>
              </a:rPr>
              <a:t>Dotační titul č. 2 – 01_01_02_Podpora zpracování územně plánovací dokumentace</a:t>
            </a:r>
          </a:p>
          <a:p>
            <a:pPr marL="742950" indent="-457200">
              <a:lnSpc>
                <a:spcPct val="150000"/>
              </a:lnSpc>
              <a:spcBef>
                <a:spcPts val="0"/>
              </a:spcBef>
              <a:buAutoNum type="arabicPeriod"/>
            </a:pPr>
            <a:r>
              <a:rPr lang="cs-CZ" altLang="cs-CZ" sz="2000" dirty="0">
                <a:solidFill>
                  <a:srgbClr val="0070C0"/>
                </a:solidFill>
                <a:latin typeface="Arial" charset="0"/>
              </a:rPr>
              <a:t>Dotační titul č. 3 – 01_01_03_Podpora přípravy projektové dokumentace</a:t>
            </a:r>
          </a:p>
          <a:p>
            <a:pPr marL="0" indent="0" algn="just" fontAlgn="base">
              <a:lnSpc>
                <a:spcPct val="100000"/>
              </a:lnSpc>
              <a:spcBef>
                <a:spcPct val="0"/>
              </a:spcBef>
              <a:buClr>
                <a:srgbClr val="003366"/>
              </a:buClr>
              <a:buNone/>
              <a:defRPr/>
            </a:pPr>
            <a:endParaRPr lang="cs-CZ" sz="2000" dirty="0">
              <a:solidFill>
                <a:srgbClr val="0070C0"/>
              </a:solidFill>
              <a:latin typeface="Arial" charset="0"/>
            </a:endParaRPr>
          </a:p>
          <a:p>
            <a:pPr marL="0" indent="0" algn="just" fontAlgn="base">
              <a:lnSpc>
                <a:spcPct val="100000"/>
              </a:lnSpc>
              <a:spcBef>
                <a:spcPct val="0"/>
              </a:spcBef>
              <a:buClr>
                <a:srgbClr val="003366"/>
              </a:buClr>
              <a:buNone/>
              <a:defRPr/>
            </a:pPr>
            <a:r>
              <a:rPr lang="cs-CZ" sz="2000" u="sng" dirty="0" smtClean="0">
                <a:solidFill>
                  <a:srgbClr val="0070C0"/>
                </a:solidFill>
                <a:latin typeface="Arial" charset="0"/>
              </a:rPr>
              <a:t>Harmonogram projednávání návrhu dotačních programů a rozpočtu na rok 2024</a:t>
            </a:r>
          </a:p>
          <a:p>
            <a:pPr marL="0" indent="0" algn="just" fontAlgn="base">
              <a:lnSpc>
                <a:spcPct val="100000"/>
              </a:lnSpc>
              <a:spcBef>
                <a:spcPct val="0"/>
              </a:spcBef>
              <a:buClr>
                <a:srgbClr val="003366"/>
              </a:buClr>
              <a:buNone/>
              <a:defRPr/>
            </a:pPr>
            <a:r>
              <a:rPr lang="cs-CZ" sz="2000" dirty="0" smtClean="0">
                <a:solidFill>
                  <a:srgbClr val="0070C0"/>
                </a:solidFill>
                <a:latin typeface="Arial" charset="0"/>
              </a:rPr>
              <a:t>Návrh alokací je průběžně projednáván vedením Olomouckého kraje, poradními orgány       a proces projednávání bude ukončen odsouhlasením návrhu rozpočtu OK na rok 2024         v ROK 20. 11. 2023 a schválením v ZOK 11. 12. 2023.</a:t>
            </a:r>
            <a:endParaRPr lang="cs-CZ" sz="2000" dirty="0">
              <a:solidFill>
                <a:srgbClr val="0070C0"/>
              </a:solidFill>
              <a:latin typeface="Arial" charset="0"/>
            </a:endParaRPr>
          </a:p>
          <a:p>
            <a:pPr marL="0" indent="0">
              <a:buNone/>
            </a:pPr>
            <a:endParaRPr lang="cs-CZ" sz="1400" dirty="0">
              <a:solidFill>
                <a:schemeClr val="tx2"/>
              </a:solidFill>
              <a:latin typeface="Inter" panose="02000503000000020004" pitchFamily="2" charset="0"/>
              <a:ea typeface="Inter" panose="02000503000000020004" pitchFamily="2" charset="0"/>
            </a:endParaRPr>
          </a:p>
        </p:txBody>
      </p:sp>
      <p:sp>
        <p:nvSpPr>
          <p:cNvPr id="6" name="Zástupný symbol pro číslo snímku 5">
            <a:extLst>
              <a:ext uri="{FF2B5EF4-FFF2-40B4-BE49-F238E27FC236}">
                <a16:creationId xmlns:a16="http://schemas.microsoft.com/office/drawing/2014/main" id="{8F97B5B9-D8B0-F645-A37F-C2085B5EC2FC}"/>
              </a:ext>
            </a:extLst>
          </p:cNvPr>
          <p:cNvSpPr>
            <a:spLocks noGrp="1"/>
          </p:cNvSpPr>
          <p:nvPr>
            <p:ph type="sldNum" sz="quarter" idx="12"/>
          </p:nvPr>
        </p:nvSpPr>
        <p:spPr/>
        <p:txBody>
          <a:bodyPr/>
          <a:lstStyle/>
          <a:p>
            <a:fld id="{F756C1FA-8DED-774F-A9BF-965BD70CC5BD}" type="slidenum">
              <a:rPr lang="cs-CZ" smtClean="0">
                <a:solidFill>
                  <a:schemeClr val="tx2"/>
                </a:solidFill>
              </a:rPr>
              <a:t>6</a:t>
            </a:fld>
            <a:endParaRPr lang="cs-CZ" dirty="0">
              <a:solidFill>
                <a:schemeClr val="tx2"/>
              </a:solidFill>
            </a:endParaRPr>
          </a:p>
        </p:txBody>
      </p:sp>
    </p:spTree>
    <p:extLst>
      <p:ext uri="{BB962C8B-B14F-4D97-AF65-F5344CB8AC3E}">
        <p14:creationId xmlns:p14="http://schemas.microsoft.com/office/powerpoint/2010/main" val="15554800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cký objekt 6">
            <a:extLst>
              <a:ext uri="{FF2B5EF4-FFF2-40B4-BE49-F238E27FC236}">
                <a16:creationId xmlns:a16="http://schemas.microsoft.com/office/drawing/2014/main" id="{7F005F39-F40F-D346-82E7-15471EBD534F}"/>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0" y="0"/>
            <a:ext cx="2111835" cy="1521065"/>
          </a:xfrm>
          <a:prstGeom prst="rect">
            <a:avLst/>
          </a:prstGeom>
        </p:spPr>
      </p:pic>
      <p:sp>
        <p:nvSpPr>
          <p:cNvPr id="18" name="Nadpis 17">
            <a:extLst>
              <a:ext uri="{FF2B5EF4-FFF2-40B4-BE49-F238E27FC236}">
                <a16:creationId xmlns:a16="http://schemas.microsoft.com/office/drawing/2014/main" id="{85D1CE5D-F808-2E45-8B02-BFE390F67473}"/>
              </a:ext>
            </a:extLst>
          </p:cNvPr>
          <p:cNvSpPr>
            <a:spLocks noGrp="1"/>
          </p:cNvSpPr>
          <p:nvPr>
            <p:ph type="title"/>
          </p:nvPr>
        </p:nvSpPr>
        <p:spPr>
          <a:xfrm>
            <a:off x="1042737" y="593558"/>
            <a:ext cx="10732168" cy="705854"/>
          </a:xfrm>
        </p:spPr>
        <p:txBody>
          <a:bodyPr anchor="t">
            <a:normAutofit/>
          </a:bodyPr>
          <a:lstStyle/>
          <a:p>
            <a:pPr algn="ctr"/>
            <a:r>
              <a:rPr lang="cs-CZ" sz="3200" b="1" dirty="0">
                <a:solidFill>
                  <a:schemeClr val="tx2"/>
                </a:solidFill>
                <a:latin typeface="Calibri" panose="020F0502020204030204" pitchFamily="34" charset="0"/>
                <a:ea typeface="Inter" panose="02000503000000020004" pitchFamily="2" charset="0"/>
                <a:cs typeface="Calibri" panose="020F0502020204030204" pitchFamily="34" charset="0"/>
              </a:rPr>
              <a:t>Program obnovy venkova Olomouckého kraje</a:t>
            </a:r>
          </a:p>
        </p:txBody>
      </p:sp>
      <p:sp>
        <p:nvSpPr>
          <p:cNvPr id="19" name="Zástupný obsah 18">
            <a:extLst>
              <a:ext uri="{FF2B5EF4-FFF2-40B4-BE49-F238E27FC236}">
                <a16:creationId xmlns:a16="http://schemas.microsoft.com/office/drawing/2014/main" id="{EAB38407-8379-8D4F-A618-E21007843527}"/>
              </a:ext>
            </a:extLst>
          </p:cNvPr>
          <p:cNvSpPr>
            <a:spLocks noGrp="1"/>
          </p:cNvSpPr>
          <p:nvPr>
            <p:ph idx="1"/>
          </p:nvPr>
        </p:nvSpPr>
        <p:spPr>
          <a:xfrm>
            <a:off x="838200" y="1521065"/>
            <a:ext cx="10515600" cy="5056938"/>
          </a:xfrm>
        </p:spPr>
        <p:txBody>
          <a:bodyPr>
            <a:normAutofit fontScale="92500" lnSpcReduction="20000"/>
          </a:bodyPr>
          <a:lstStyle/>
          <a:p>
            <a:pPr marL="0" lvl="0" indent="0" algn="just" fontAlgn="base">
              <a:lnSpc>
                <a:spcPct val="100000"/>
              </a:lnSpc>
              <a:spcBef>
                <a:spcPts val="600"/>
              </a:spcBef>
              <a:buClr>
                <a:srgbClr val="003366"/>
              </a:buClr>
              <a:buNone/>
              <a:defRPr/>
            </a:pPr>
            <a:r>
              <a:rPr lang="cs-CZ" sz="2000" b="1" dirty="0">
                <a:solidFill>
                  <a:srgbClr val="0070C0"/>
                </a:solidFill>
                <a:latin typeface="Arial" charset="0"/>
              </a:rPr>
              <a:t>       01_01_01_Podpora budování a obnovy infrastruktury obce - návrh</a:t>
            </a:r>
          </a:p>
          <a:p>
            <a:pPr marL="0" lvl="0" indent="0" algn="just" fontAlgn="base">
              <a:lnSpc>
                <a:spcPct val="100000"/>
              </a:lnSpc>
              <a:spcBef>
                <a:spcPts val="600"/>
              </a:spcBef>
              <a:buClr>
                <a:srgbClr val="003366"/>
              </a:buClr>
              <a:buNone/>
              <a:defRPr/>
            </a:pPr>
            <a:endParaRPr lang="cs-CZ" sz="500" b="1" dirty="0">
              <a:solidFill>
                <a:srgbClr val="0070C0"/>
              </a:solidFill>
              <a:latin typeface="Arial" charset="0"/>
            </a:endParaRPr>
          </a:p>
          <a:p>
            <a:pPr lvl="1" fontAlgn="base">
              <a:lnSpc>
                <a:spcPct val="100000"/>
              </a:lnSpc>
              <a:spcBef>
                <a:spcPct val="0"/>
              </a:spcBef>
              <a:spcAft>
                <a:spcPct val="0"/>
              </a:spcAft>
              <a:buClr>
                <a:srgbClr val="003366"/>
              </a:buClr>
              <a:defRPr/>
            </a:pPr>
            <a:r>
              <a:rPr lang="cs-CZ" sz="2000" dirty="0">
                <a:solidFill>
                  <a:srgbClr val="0070C0"/>
                </a:solidFill>
                <a:latin typeface="Arial" charset="0"/>
              </a:rPr>
              <a:t>Alokace – </a:t>
            </a:r>
            <a:r>
              <a:rPr lang="cs-CZ" sz="2100" dirty="0">
                <a:solidFill>
                  <a:srgbClr val="0070C0"/>
                </a:solidFill>
                <a:latin typeface="Arial" charset="0"/>
              </a:rPr>
              <a:t>36 765 000 </a:t>
            </a:r>
            <a:r>
              <a:rPr lang="cs-CZ" sz="2000" dirty="0">
                <a:solidFill>
                  <a:srgbClr val="0070C0"/>
                </a:solidFill>
                <a:latin typeface="Arial" charset="0"/>
              </a:rPr>
              <a:t>Kč (v roce 2023 SR 33 mil., po navýšení 4/2023 cca 46,3 mil. Kč)</a:t>
            </a:r>
          </a:p>
          <a:p>
            <a:pPr lvl="1" fontAlgn="base">
              <a:lnSpc>
                <a:spcPct val="100000"/>
              </a:lnSpc>
              <a:spcBef>
                <a:spcPct val="0"/>
              </a:spcBef>
              <a:spcAft>
                <a:spcPct val="0"/>
              </a:spcAft>
              <a:buClr>
                <a:srgbClr val="003366"/>
              </a:buClr>
              <a:defRPr/>
            </a:pPr>
            <a:r>
              <a:rPr lang="cs-CZ" sz="2000" dirty="0">
                <a:solidFill>
                  <a:srgbClr val="0070C0"/>
                </a:solidFill>
                <a:latin typeface="Arial" charset="0"/>
              </a:rPr>
              <a:t>Žadatelem může být pouze obec do </a:t>
            </a:r>
            <a:r>
              <a:rPr lang="cs-CZ" sz="2100" dirty="0">
                <a:solidFill>
                  <a:srgbClr val="0070C0"/>
                </a:solidFill>
                <a:latin typeface="Arial" charset="0"/>
              </a:rPr>
              <a:t>2 000 </a:t>
            </a:r>
            <a:r>
              <a:rPr lang="cs-CZ" sz="2000" dirty="0">
                <a:solidFill>
                  <a:srgbClr val="0070C0"/>
                </a:solidFill>
                <a:latin typeface="Arial" charset="0"/>
              </a:rPr>
              <a:t>obyvatel</a:t>
            </a:r>
          </a:p>
          <a:p>
            <a:pPr lvl="1" fontAlgn="base">
              <a:lnSpc>
                <a:spcPct val="100000"/>
              </a:lnSpc>
              <a:spcBef>
                <a:spcPct val="0"/>
              </a:spcBef>
              <a:spcAft>
                <a:spcPct val="0"/>
              </a:spcAft>
              <a:buClr>
                <a:srgbClr val="003366"/>
              </a:buClr>
              <a:defRPr/>
            </a:pPr>
            <a:r>
              <a:rPr lang="cs-CZ" sz="2000" dirty="0">
                <a:solidFill>
                  <a:srgbClr val="0070C0"/>
                </a:solidFill>
                <a:latin typeface="Arial" charset="0"/>
              </a:rPr>
              <a:t>Minimální výše dotace: </a:t>
            </a:r>
            <a:r>
              <a:rPr lang="cs-CZ" sz="2100" dirty="0">
                <a:solidFill>
                  <a:srgbClr val="0070C0"/>
                </a:solidFill>
                <a:latin typeface="Arial" charset="0"/>
              </a:rPr>
              <a:t>100</a:t>
            </a:r>
            <a:r>
              <a:rPr lang="cs-CZ" sz="2000" dirty="0">
                <a:solidFill>
                  <a:srgbClr val="0070C0"/>
                </a:solidFill>
                <a:latin typeface="Arial" charset="0"/>
              </a:rPr>
              <a:t> tis. Kč</a:t>
            </a:r>
          </a:p>
          <a:p>
            <a:pPr lvl="1" fontAlgn="base">
              <a:lnSpc>
                <a:spcPct val="100000"/>
              </a:lnSpc>
              <a:spcBef>
                <a:spcPct val="0"/>
              </a:spcBef>
              <a:spcAft>
                <a:spcPct val="0"/>
              </a:spcAft>
              <a:buClr>
                <a:srgbClr val="003366"/>
              </a:buClr>
              <a:defRPr/>
            </a:pPr>
            <a:r>
              <a:rPr lang="cs-CZ" sz="2000" dirty="0">
                <a:solidFill>
                  <a:srgbClr val="0070C0"/>
                </a:solidFill>
                <a:latin typeface="Arial" charset="0"/>
              </a:rPr>
              <a:t>Maximální výše dotace: 600 tis. Kč</a:t>
            </a:r>
          </a:p>
          <a:p>
            <a:pPr lvl="1" fontAlgn="base">
              <a:lnSpc>
                <a:spcPct val="100000"/>
              </a:lnSpc>
              <a:spcBef>
                <a:spcPct val="0"/>
              </a:spcBef>
              <a:spcAft>
                <a:spcPct val="0"/>
              </a:spcAft>
              <a:buClr>
                <a:srgbClr val="003366"/>
              </a:buClr>
              <a:defRPr/>
            </a:pPr>
            <a:r>
              <a:rPr lang="cs-CZ" sz="2000" dirty="0">
                <a:solidFill>
                  <a:srgbClr val="0070C0"/>
                </a:solidFill>
                <a:latin typeface="Arial" charset="0"/>
              </a:rPr>
              <a:t>Investice, </a:t>
            </a:r>
            <a:r>
              <a:rPr lang="cs-CZ" sz="2000" dirty="0" err="1">
                <a:solidFill>
                  <a:srgbClr val="0070C0"/>
                </a:solidFill>
                <a:latin typeface="Arial" charset="0"/>
              </a:rPr>
              <a:t>neinvestice</a:t>
            </a:r>
            <a:r>
              <a:rPr lang="cs-CZ" sz="2000" dirty="0">
                <a:solidFill>
                  <a:srgbClr val="0070C0"/>
                </a:solidFill>
                <a:latin typeface="Arial" charset="0"/>
              </a:rPr>
              <a:t>, investice a zároveň </a:t>
            </a:r>
            <a:r>
              <a:rPr lang="cs-CZ" sz="2000" dirty="0" err="1">
                <a:solidFill>
                  <a:srgbClr val="0070C0"/>
                </a:solidFill>
                <a:latin typeface="Arial" charset="0"/>
              </a:rPr>
              <a:t>neinvestice</a:t>
            </a:r>
            <a:endParaRPr lang="cs-CZ" sz="2000" dirty="0">
              <a:solidFill>
                <a:srgbClr val="0070C0"/>
              </a:solidFill>
              <a:latin typeface="Arial" charset="0"/>
            </a:endParaRPr>
          </a:p>
          <a:p>
            <a:pPr lvl="1" fontAlgn="base">
              <a:lnSpc>
                <a:spcPct val="100000"/>
              </a:lnSpc>
              <a:spcBef>
                <a:spcPct val="0"/>
              </a:spcBef>
              <a:spcAft>
                <a:spcPct val="0"/>
              </a:spcAft>
              <a:buClr>
                <a:srgbClr val="003366"/>
              </a:buClr>
              <a:defRPr/>
            </a:pPr>
            <a:r>
              <a:rPr lang="cs-CZ" sz="2000" dirty="0">
                <a:solidFill>
                  <a:srgbClr val="0070C0"/>
                </a:solidFill>
                <a:latin typeface="Arial" charset="0"/>
              </a:rPr>
              <a:t>Spoluúčast </a:t>
            </a:r>
            <a:r>
              <a:rPr lang="cs-CZ" sz="2100" dirty="0">
                <a:solidFill>
                  <a:srgbClr val="0070C0"/>
                </a:solidFill>
                <a:latin typeface="Arial" charset="0"/>
              </a:rPr>
              <a:t>žadatele, pro obce do 1 000 obyvatel 50 % a pro obce od 1 001 do 2 000 obyvatel 60 %</a:t>
            </a:r>
          </a:p>
          <a:p>
            <a:pPr lvl="1" fontAlgn="base">
              <a:lnSpc>
                <a:spcPct val="100000"/>
              </a:lnSpc>
              <a:spcBef>
                <a:spcPct val="0"/>
              </a:spcBef>
              <a:spcAft>
                <a:spcPct val="0"/>
              </a:spcAft>
              <a:buClr>
                <a:srgbClr val="003366"/>
              </a:buClr>
              <a:defRPr/>
            </a:pPr>
            <a:r>
              <a:rPr lang="cs-CZ" sz="2000" dirty="0">
                <a:solidFill>
                  <a:srgbClr val="0070C0"/>
                </a:solidFill>
                <a:latin typeface="Arial" charset="0"/>
              </a:rPr>
              <a:t>Podpora investičních a neinvestičních akcí obcí zaměřených na následující aktivity:</a:t>
            </a:r>
          </a:p>
          <a:p>
            <a:pPr lvl="2" fontAlgn="base">
              <a:lnSpc>
                <a:spcPct val="100000"/>
              </a:lnSpc>
              <a:spcBef>
                <a:spcPct val="0"/>
              </a:spcBef>
              <a:spcAft>
                <a:spcPct val="0"/>
              </a:spcAft>
              <a:buClr>
                <a:srgbClr val="003366"/>
              </a:buClr>
              <a:defRPr/>
            </a:pPr>
            <a:r>
              <a:rPr lang="cs-CZ" dirty="0">
                <a:solidFill>
                  <a:srgbClr val="0070C0"/>
                </a:solidFill>
                <a:latin typeface="Arial" charset="0"/>
              </a:rPr>
              <a:t>výstavba, rekonstrukce, oprava místních i účelových komunikací, chodníků</a:t>
            </a:r>
            <a:r>
              <a:rPr lang="cs-CZ" sz="2100" dirty="0">
                <a:solidFill>
                  <a:srgbClr val="0070C0"/>
                </a:solidFill>
                <a:latin typeface="Arial" charset="0"/>
              </a:rPr>
              <a:t>, parkovišť a součástí místních i účelových komunikací (mosty, lávky apod.) </a:t>
            </a:r>
          </a:p>
          <a:p>
            <a:pPr lvl="2" fontAlgn="base">
              <a:lnSpc>
                <a:spcPct val="100000"/>
              </a:lnSpc>
              <a:spcBef>
                <a:spcPct val="0"/>
              </a:spcBef>
              <a:spcAft>
                <a:spcPct val="0"/>
              </a:spcAft>
              <a:buClr>
                <a:srgbClr val="003366"/>
              </a:buClr>
              <a:defRPr/>
            </a:pPr>
            <a:r>
              <a:rPr lang="cs-CZ" sz="2100" dirty="0">
                <a:solidFill>
                  <a:srgbClr val="0070C0"/>
                </a:solidFill>
                <a:latin typeface="Arial" charset="0"/>
              </a:rPr>
              <a:t>realizace energeticky úsporných opatření</a:t>
            </a:r>
          </a:p>
          <a:p>
            <a:pPr lvl="2" algn="just" fontAlgn="base">
              <a:lnSpc>
                <a:spcPct val="100000"/>
              </a:lnSpc>
              <a:spcBef>
                <a:spcPct val="0"/>
              </a:spcBef>
              <a:spcAft>
                <a:spcPct val="0"/>
              </a:spcAft>
              <a:buClr>
                <a:srgbClr val="003366"/>
              </a:buClr>
              <a:defRPr/>
            </a:pPr>
            <a:r>
              <a:rPr lang="cs-CZ" dirty="0">
                <a:solidFill>
                  <a:srgbClr val="0070C0"/>
                </a:solidFill>
                <a:latin typeface="Arial" charset="0"/>
              </a:rPr>
              <a:t>výstavba, rekonstrukce, oprava staveb ve vlastnictví obce</a:t>
            </a:r>
          </a:p>
          <a:p>
            <a:pPr lvl="2" algn="just" fontAlgn="base">
              <a:lnSpc>
                <a:spcPct val="100000"/>
              </a:lnSpc>
              <a:spcBef>
                <a:spcPct val="0"/>
              </a:spcBef>
              <a:spcAft>
                <a:spcPct val="0"/>
              </a:spcAft>
              <a:buClr>
                <a:srgbClr val="003366"/>
              </a:buClr>
              <a:defRPr/>
            </a:pPr>
            <a:r>
              <a:rPr lang="cs-CZ" dirty="0">
                <a:solidFill>
                  <a:srgbClr val="0070C0"/>
                </a:solidFill>
                <a:latin typeface="Arial" charset="0"/>
              </a:rPr>
              <a:t>výstavba, rekonstrukce, oprava veřejného osvětlení a veřejného rozhlasu</a:t>
            </a:r>
          </a:p>
          <a:p>
            <a:pPr lvl="2" algn="just" fontAlgn="base">
              <a:lnSpc>
                <a:spcPct val="100000"/>
              </a:lnSpc>
              <a:spcBef>
                <a:spcPct val="0"/>
              </a:spcBef>
              <a:spcAft>
                <a:spcPct val="0"/>
              </a:spcAft>
              <a:buClr>
                <a:srgbClr val="003366"/>
              </a:buClr>
              <a:defRPr/>
            </a:pPr>
            <a:r>
              <a:rPr lang="cs-CZ" sz="2100" dirty="0">
                <a:solidFill>
                  <a:srgbClr val="0070C0"/>
                </a:solidFill>
                <a:latin typeface="Arial" charset="0"/>
              </a:rPr>
              <a:t>výstavba, rekonstrukce, oprava inženýrských sítí</a:t>
            </a:r>
          </a:p>
          <a:p>
            <a:pPr lvl="2" algn="just" fontAlgn="base">
              <a:lnSpc>
                <a:spcPct val="100000"/>
              </a:lnSpc>
              <a:spcBef>
                <a:spcPct val="0"/>
              </a:spcBef>
              <a:spcAft>
                <a:spcPct val="0"/>
              </a:spcAft>
              <a:buClr>
                <a:srgbClr val="003366"/>
              </a:buClr>
              <a:defRPr/>
            </a:pPr>
            <a:r>
              <a:rPr lang="cs-CZ" dirty="0">
                <a:solidFill>
                  <a:srgbClr val="0070C0"/>
                </a:solidFill>
                <a:latin typeface="Arial" charset="0"/>
              </a:rPr>
              <a:t>příprava a realizace protipovodňových opatření (hráze, zatravnění, meze, úpravy na kanalizaci apod.)</a:t>
            </a:r>
          </a:p>
          <a:p>
            <a:pPr lvl="2" fontAlgn="base">
              <a:lnSpc>
                <a:spcPct val="100000"/>
              </a:lnSpc>
              <a:spcBef>
                <a:spcPct val="0"/>
              </a:spcBef>
              <a:spcAft>
                <a:spcPct val="0"/>
              </a:spcAft>
              <a:buClr>
                <a:srgbClr val="003366"/>
              </a:buClr>
              <a:defRPr/>
            </a:pPr>
            <a:r>
              <a:rPr lang="cs-CZ" dirty="0">
                <a:solidFill>
                  <a:srgbClr val="0070C0"/>
                </a:solidFill>
                <a:latin typeface="Arial" charset="0"/>
              </a:rPr>
              <a:t>komplexní úprava veřejného prostranství obce, vč. obnovy a zřizování veřejné zeleně – náves, liniová zeleň, hřbitovy atd.</a:t>
            </a:r>
          </a:p>
          <a:p>
            <a:pPr lvl="2" fontAlgn="base">
              <a:lnSpc>
                <a:spcPct val="100000"/>
              </a:lnSpc>
              <a:spcBef>
                <a:spcPct val="0"/>
              </a:spcBef>
              <a:spcAft>
                <a:spcPct val="0"/>
              </a:spcAft>
              <a:buClr>
                <a:srgbClr val="003366"/>
              </a:buClr>
              <a:defRPr/>
            </a:pPr>
            <a:r>
              <a:rPr lang="cs-CZ" dirty="0">
                <a:solidFill>
                  <a:srgbClr val="0070C0"/>
                </a:solidFill>
                <a:latin typeface="Arial" charset="0"/>
              </a:rPr>
              <a:t>kombinace výše uvedených podporovaných aktivit řadících se do dotačního titulu 1</a:t>
            </a:r>
          </a:p>
          <a:p>
            <a:pPr marL="0" indent="0" algn="just" fontAlgn="base">
              <a:lnSpc>
                <a:spcPct val="100000"/>
              </a:lnSpc>
              <a:spcBef>
                <a:spcPct val="0"/>
              </a:spcBef>
              <a:buClr>
                <a:srgbClr val="003366"/>
              </a:buClr>
              <a:buNone/>
              <a:defRPr/>
            </a:pPr>
            <a:endParaRPr lang="cs-CZ" sz="2000" dirty="0">
              <a:solidFill>
                <a:srgbClr val="0070C0"/>
              </a:solidFill>
              <a:latin typeface="Arial" charset="0"/>
            </a:endParaRPr>
          </a:p>
          <a:p>
            <a:pPr marL="0" indent="0" algn="just" fontAlgn="base">
              <a:lnSpc>
                <a:spcPct val="100000"/>
              </a:lnSpc>
              <a:spcBef>
                <a:spcPct val="0"/>
              </a:spcBef>
              <a:buClr>
                <a:srgbClr val="003366"/>
              </a:buClr>
              <a:buNone/>
              <a:defRPr/>
            </a:pPr>
            <a:endParaRPr lang="cs-CZ" sz="2000" dirty="0">
              <a:solidFill>
                <a:srgbClr val="0070C0"/>
              </a:solidFill>
              <a:latin typeface="Arial" charset="0"/>
            </a:endParaRPr>
          </a:p>
          <a:p>
            <a:pPr algn="just" fontAlgn="base">
              <a:lnSpc>
                <a:spcPct val="100000"/>
              </a:lnSpc>
              <a:spcBef>
                <a:spcPct val="0"/>
              </a:spcBef>
              <a:buClr>
                <a:srgbClr val="003366"/>
              </a:buClr>
              <a:buFont typeface="Wingdings" panose="05000000000000000000" pitchFamily="2" charset="2"/>
              <a:buChar char="§"/>
              <a:defRPr/>
            </a:pPr>
            <a:endParaRPr lang="cs-CZ" sz="2000" dirty="0">
              <a:solidFill>
                <a:srgbClr val="0070C0"/>
              </a:solidFill>
              <a:latin typeface="Arial" charset="0"/>
            </a:endParaRPr>
          </a:p>
          <a:p>
            <a:pPr algn="just" fontAlgn="base">
              <a:lnSpc>
                <a:spcPct val="100000"/>
              </a:lnSpc>
              <a:spcBef>
                <a:spcPct val="0"/>
              </a:spcBef>
              <a:buClr>
                <a:srgbClr val="003366"/>
              </a:buClr>
              <a:buFont typeface="Wingdings" panose="05000000000000000000" pitchFamily="2" charset="2"/>
              <a:buChar char="§"/>
              <a:defRPr/>
            </a:pPr>
            <a:endParaRPr lang="cs-CZ" sz="2000" dirty="0">
              <a:solidFill>
                <a:srgbClr val="0070C0"/>
              </a:solidFill>
              <a:latin typeface="Arial" charset="0"/>
            </a:endParaRPr>
          </a:p>
          <a:p>
            <a:pPr algn="just" fontAlgn="base">
              <a:lnSpc>
                <a:spcPct val="100000"/>
              </a:lnSpc>
              <a:spcBef>
                <a:spcPct val="0"/>
              </a:spcBef>
              <a:buClr>
                <a:srgbClr val="003366"/>
              </a:buClr>
              <a:defRPr/>
            </a:pPr>
            <a:endParaRPr lang="cs-CZ" sz="2000" dirty="0">
              <a:solidFill>
                <a:srgbClr val="0070C0"/>
              </a:solidFill>
              <a:latin typeface="Arial" charset="0"/>
            </a:endParaRPr>
          </a:p>
          <a:p>
            <a:pPr marL="0" indent="0">
              <a:buNone/>
            </a:pPr>
            <a:endParaRPr lang="cs-CZ" sz="1400" dirty="0">
              <a:solidFill>
                <a:schemeClr val="tx2"/>
              </a:solidFill>
              <a:latin typeface="Inter" panose="02000503000000020004" pitchFamily="2" charset="0"/>
              <a:ea typeface="Inter" panose="02000503000000020004" pitchFamily="2" charset="0"/>
            </a:endParaRPr>
          </a:p>
        </p:txBody>
      </p:sp>
      <p:sp>
        <p:nvSpPr>
          <p:cNvPr id="6" name="Zástupný symbol pro číslo snímku 5">
            <a:extLst>
              <a:ext uri="{FF2B5EF4-FFF2-40B4-BE49-F238E27FC236}">
                <a16:creationId xmlns:a16="http://schemas.microsoft.com/office/drawing/2014/main" id="{8F97B5B9-D8B0-F645-A37F-C2085B5EC2FC}"/>
              </a:ext>
            </a:extLst>
          </p:cNvPr>
          <p:cNvSpPr>
            <a:spLocks noGrp="1"/>
          </p:cNvSpPr>
          <p:nvPr>
            <p:ph type="sldNum" sz="quarter" idx="12"/>
          </p:nvPr>
        </p:nvSpPr>
        <p:spPr/>
        <p:txBody>
          <a:bodyPr/>
          <a:lstStyle/>
          <a:p>
            <a:fld id="{F756C1FA-8DED-774F-A9BF-965BD70CC5BD}" type="slidenum">
              <a:rPr lang="cs-CZ" smtClean="0">
                <a:solidFill>
                  <a:schemeClr val="tx2"/>
                </a:solidFill>
              </a:rPr>
              <a:t>7</a:t>
            </a:fld>
            <a:endParaRPr lang="cs-CZ" dirty="0">
              <a:solidFill>
                <a:schemeClr val="tx2"/>
              </a:solidFill>
            </a:endParaRPr>
          </a:p>
        </p:txBody>
      </p:sp>
    </p:spTree>
    <p:extLst>
      <p:ext uri="{BB962C8B-B14F-4D97-AF65-F5344CB8AC3E}">
        <p14:creationId xmlns:p14="http://schemas.microsoft.com/office/powerpoint/2010/main" val="20356682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cký objekt 6">
            <a:extLst>
              <a:ext uri="{FF2B5EF4-FFF2-40B4-BE49-F238E27FC236}">
                <a16:creationId xmlns:a16="http://schemas.microsoft.com/office/drawing/2014/main" id="{7F005F39-F40F-D346-82E7-15471EBD534F}"/>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0" y="0"/>
            <a:ext cx="2111835" cy="1521065"/>
          </a:xfrm>
          <a:prstGeom prst="rect">
            <a:avLst/>
          </a:prstGeom>
        </p:spPr>
      </p:pic>
      <p:sp>
        <p:nvSpPr>
          <p:cNvPr id="18" name="Nadpis 17">
            <a:extLst>
              <a:ext uri="{FF2B5EF4-FFF2-40B4-BE49-F238E27FC236}">
                <a16:creationId xmlns:a16="http://schemas.microsoft.com/office/drawing/2014/main" id="{85D1CE5D-F808-2E45-8B02-BFE390F67473}"/>
              </a:ext>
            </a:extLst>
          </p:cNvPr>
          <p:cNvSpPr>
            <a:spLocks noGrp="1"/>
          </p:cNvSpPr>
          <p:nvPr>
            <p:ph type="title"/>
          </p:nvPr>
        </p:nvSpPr>
        <p:spPr>
          <a:xfrm>
            <a:off x="1042737" y="593558"/>
            <a:ext cx="10732168" cy="705854"/>
          </a:xfrm>
        </p:spPr>
        <p:txBody>
          <a:bodyPr anchor="t">
            <a:normAutofit/>
          </a:bodyPr>
          <a:lstStyle/>
          <a:p>
            <a:pPr algn="ctr"/>
            <a:r>
              <a:rPr lang="cs-CZ" sz="3200" b="1" dirty="0">
                <a:solidFill>
                  <a:schemeClr val="tx2"/>
                </a:solidFill>
                <a:latin typeface="Calibri" panose="020F0502020204030204" pitchFamily="34" charset="0"/>
                <a:ea typeface="Inter" panose="02000503000000020004" pitchFamily="2" charset="0"/>
                <a:cs typeface="Calibri" panose="020F0502020204030204" pitchFamily="34" charset="0"/>
              </a:rPr>
              <a:t>Program obnovy venkova Olomouckého kraje</a:t>
            </a:r>
          </a:p>
        </p:txBody>
      </p:sp>
      <p:sp>
        <p:nvSpPr>
          <p:cNvPr id="19" name="Zástupný obsah 18">
            <a:extLst>
              <a:ext uri="{FF2B5EF4-FFF2-40B4-BE49-F238E27FC236}">
                <a16:creationId xmlns:a16="http://schemas.microsoft.com/office/drawing/2014/main" id="{EAB38407-8379-8D4F-A618-E21007843527}"/>
              </a:ext>
            </a:extLst>
          </p:cNvPr>
          <p:cNvSpPr>
            <a:spLocks noGrp="1"/>
          </p:cNvSpPr>
          <p:nvPr>
            <p:ph idx="1"/>
          </p:nvPr>
        </p:nvSpPr>
        <p:spPr>
          <a:xfrm>
            <a:off x="838200" y="1521065"/>
            <a:ext cx="10515600" cy="5056938"/>
          </a:xfrm>
        </p:spPr>
        <p:txBody>
          <a:bodyPr>
            <a:normAutofit/>
          </a:bodyPr>
          <a:lstStyle/>
          <a:p>
            <a:pPr marL="0" lvl="0" indent="0" algn="just" fontAlgn="base">
              <a:lnSpc>
                <a:spcPct val="100000"/>
              </a:lnSpc>
              <a:spcBef>
                <a:spcPct val="0"/>
              </a:spcBef>
              <a:buClr>
                <a:srgbClr val="003366"/>
              </a:buClr>
              <a:buNone/>
              <a:defRPr/>
            </a:pPr>
            <a:r>
              <a:rPr lang="cs-CZ" sz="2000" b="1" dirty="0">
                <a:solidFill>
                  <a:srgbClr val="0070C0"/>
                </a:solidFill>
                <a:latin typeface="Arial" charset="0"/>
              </a:rPr>
              <a:t>01_01_01_Podpora budování a obnovy infrastruktury obce</a:t>
            </a:r>
          </a:p>
          <a:p>
            <a:pPr marL="0" indent="0" algn="just" fontAlgn="base">
              <a:lnSpc>
                <a:spcPct val="100000"/>
              </a:lnSpc>
              <a:spcBef>
                <a:spcPct val="0"/>
              </a:spcBef>
              <a:buClr>
                <a:srgbClr val="003366"/>
              </a:buClr>
              <a:buNone/>
              <a:defRPr/>
            </a:pPr>
            <a:r>
              <a:rPr lang="cs-CZ" sz="2000" dirty="0">
                <a:solidFill>
                  <a:srgbClr val="0070C0"/>
                </a:solidFill>
                <a:latin typeface="Arial" charset="0"/>
              </a:rPr>
              <a:t>Kritéria hodnocení žádostí:</a:t>
            </a:r>
          </a:p>
          <a:p>
            <a:pPr marL="0" indent="0" algn="just" fontAlgn="base">
              <a:lnSpc>
                <a:spcPct val="100000"/>
              </a:lnSpc>
              <a:spcBef>
                <a:spcPct val="0"/>
              </a:spcBef>
              <a:buClr>
                <a:srgbClr val="003366"/>
              </a:buClr>
              <a:buNone/>
              <a:defRPr/>
            </a:pPr>
            <a:endParaRPr lang="cs-CZ" sz="2000" dirty="0">
              <a:solidFill>
                <a:srgbClr val="0070C0"/>
              </a:solidFill>
              <a:latin typeface="Arial" charset="0"/>
            </a:endParaRPr>
          </a:p>
          <a:p>
            <a:pPr marL="0" indent="0" algn="just" fontAlgn="base">
              <a:lnSpc>
                <a:spcPct val="100000"/>
              </a:lnSpc>
              <a:spcBef>
                <a:spcPct val="0"/>
              </a:spcBef>
              <a:buClr>
                <a:srgbClr val="003366"/>
              </a:buClr>
              <a:buNone/>
              <a:defRPr/>
            </a:pPr>
            <a:endParaRPr lang="cs-CZ" sz="2000" dirty="0">
              <a:solidFill>
                <a:srgbClr val="0070C0"/>
              </a:solidFill>
              <a:latin typeface="Arial" charset="0"/>
            </a:endParaRPr>
          </a:p>
          <a:p>
            <a:pPr marL="0" indent="0" algn="just" fontAlgn="base">
              <a:lnSpc>
                <a:spcPct val="100000"/>
              </a:lnSpc>
              <a:spcBef>
                <a:spcPct val="0"/>
              </a:spcBef>
              <a:buClr>
                <a:srgbClr val="003366"/>
              </a:buClr>
              <a:buNone/>
              <a:defRPr/>
            </a:pPr>
            <a:endParaRPr lang="cs-CZ" sz="2000" dirty="0">
              <a:solidFill>
                <a:srgbClr val="0070C0"/>
              </a:solidFill>
              <a:latin typeface="Arial" charset="0"/>
            </a:endParaRPr>
          </a:p>
          <a:p>
            <a:pPr algn="just" fontAlgn="base">
              <a:lnSpc>
                <a:spcPct val="100000"/>
              </a:lnSpc>
              <a:spcBef>
                <a:spcPct val="0"/>
              </a:spcBef>
              <a:buClr>
                <a:srgbClr val="003366"/>
              </a:buClr>
              <a:buFont typeface="Wingdings" panose="05000000000000000000" pitchFamily="2" charset="2"/>
              <a:buChar char="§"/>
              <a:defRPr/>
            </a:pPr>
            <a:endParaRPr lang="cs-CZ" sz="2000" dirty="0">
              <a:solidFill>
                <a:srgbClr val="0070C0"/>
              </a:solidFill>
              <a:latin typeface="Arial" charset="0"/>
            </a:endParaRPr>
          </a:p>
          <a:p>
            <a:pPr algn="just" fontAlgn="base">
              <a:lnSpc>
                <a:spcPct val="100000"/>
              </a:lnSpc>
              <a:spcBef>
                <a:spcPct val="0"/>
              </a:spcBef>
              <a:buClr>
                <a:srgbClr val="003366"/>
              </a:buClr>
              <a:buFont typeface="Wingdings" panose="05000000000000000000" pitchFamily="2" charset="2"/>
              <a:buChar char="§"/>
              <a:defRPr/>
            </a:pPr>
            <a:endParaRPr lang="cs-CZ" sz="2000" dirty="0">
              <a:solidFill>
                <a:srgbClr val="0070C0"/>
              </a:solidFill>
              <a:latin typeface="Arial" charset="0"/>
            </a:endParaRPr>
          </a:p>
          <a:p>
            <a:pPr algn="just" fontAlgn="base">
              <a:lnSpc>
                <a:spcPct val="100000"/>
              </a:lnSpc>
              <a:spcBef>
                <a:spcPct val="0"/>
              </a:spcBef>
              <a:buClr>
                <a:srgbClr val="003366"/>
              </a:buClr>
              <a:defRPr/>
            </a:pPr>
            <a:endParaRPr lang="cs-CZ" sz="2000" dirty="0">
              <a:solidFill>
                <a:srgbClr val="0070C0"/>
              </a:solidFill>
              <a:latin typeface="Arial" charset="0"/>
            </a:endParaRPr>
          </a:p>
          <a:p>
            <a:pPr marL="0" indent="0">
              <a:buNone/>
            </a:pPr>
            <a:endParaRPr lang="cs-CZ" sz="1400" dirty="0">
              <a:solidFill>
                <a:schemeClr val="tx2"/>
              </a:solidFill>
              <a:latin typeface="Inter" panose="02000503000000020004" pitchFamily="2" charset="0"/>
              <a:ea typeface="Inter" panose="02000503000000020004" pitchFamily="2" charset="0"/>
            </a:endParaRPr>
          </a:p>
        </p:txBody>
      </p:sp>
      <p:sp>
        <p:nvSpPr>
          <p:cNvPr id="6" name="Zástupný symbol pro číslo snímku 5">
            <a:extLst>
              <a:ext uri="{FF2B5EF4-FFF2-40B4-BE49-F238E27FC236}">
                <a16:creationId xmlns:a16="http://schemas.microsoft.com/office/drawing/2014/main" id="{8F97B5B9-D8B0-F645-A37F-C2085B5EC2FC}"/>
              </a:ext>
            </a:extLst>
          </p:cNvPr>
          <p:cNvSpPr>
            <a:spLocks noGrp="1"/>
          </p:cNvSpPr>
          <p:nvPr>
            <p:ph type="sldNum" sz="quarter" idx="12"/>
          </p:nvPr>
        </p:nvSpPr>
        <p:spPr/>
        <p:txBody>
          <a:bodyPr/>
          <a:lstStyle/>
          <a:p>
            <a:fld id="{F756C1FA-8DED-774F-A9BF-965BD70CC5BD}" type="slidenum">
              <a:rPr lang="cs-CZ" smtClean="0">
                <a:solidFill>
                  <a:schemeClr val="tx2"/>
                </a:solidFill>
              </a:rPr>
              <a:t>8</a:t>
            </a:fld>
            <a:endParaRPr lang="cs-CZ" dirty="0">
              <a:solidFill>
                <a:schemeClr val="tx2"/>
              </a:solidFill>
            </a:endParaRPr>
          </a:p>
        </p:txBody>
      </p:sp>
      <p:graphicFrame>
        <p:nvGraphicFramePr>
          <p:cNvPr id="4" name="Tabulka 3"/>
          <p:cNvGraphicFramePr>
            <a:graphicFrameLocks noGrp="1"/>
          </p:cNvGraphicFramePr>
          <p:nvPr>
            <p:extLst>
              <p:ext uri="{D42A27DB-BD31-4B8C-83A1-F6EECF244321}">
                <p14:modId xmlns:p14="http://schemas.microsoft.com/office/powerpoint/2010/main" val="2845989798"/>
              </p:ext>
            </p:extLst>
          </p:nvPr>
        </p:nvGraphicFramePr>
        <p:xfrm>
          <a:off x="2458193" y="2522175"/>
          <a:ext cx="6400800" cy="3114689"/>
        </p:xfrm>
        <a:graphic>
          <a:graphicData uri="http://schemas.openxmlformats.org/drawingml/2006/table">
            <a:tbl>
              <a:tblPr firstRow="1" firstCol="1" bandRow="1"/>
              <a:tblGrid>
                <a:gridCol w="1316591">
                  <a:extLst>
                    <a:ext uri="{9D8B030D-6E8A-4147-A177-3AD203B41FA5}">
                      <a16:colId xmlns:a16="http://schemas.microsoft.com/office/drawing/2014/main" val="69834823"/>
                    </a:ext>
                  </a:extLst>
                </a:gridCol>
                <a:gridCol w="2093745">
                  <a:extLst>
                    <a:ext uri="{9D8B030D-6E8A-4147-A177-3AD203B41FA5}">
                      <a16:colId xmlns:a16="http://schemas.microsoft.com/office/drawing/2014/main" val="3088829252"/>
                    </a:ext>
                  </a:extLst>
                </a:gridCol>
                <a:gridCol w="1495232">
                  <a:extLst>
                    <a:ext uri="{9D8B030D-6E8A-4147-A177-3AD203B41FA5}">
                      <a16:colId xmlns:a16="http://schemas.microsoft.com/office/drawing/2014/main" val="2416473229"/>
                    </a:ext>
                  </a:extLst>
                </a:gridCol>
                <a:gridCol w="1495232">
                  <a:extLst>
                    <a:ext uri="{9D8B030D-6E8A-4147-A177-3AD203B41FA5}">
                      <a16:colId xmlns:a16="http://schemas.microsoft.com/office/drawing/2014/main" val="1569452113"/>
                    </a:ext>
                  </a:extLst>
                </a:gridCol>
              </a:tblGrid>
              <a:tr h="928870">
                <a:tc>
                  <a:txBody>
                    <a:bodyPr/>
                    <a:lstStyle/>
                    <a:p>
                      <a:pPr marL="540385" indent="-540385" algn="ctr">
                        <a:spcBef>
                          <a:spcPts val="600"/>
                        </a:spcBef>
                        <a:spcAft>
                          <a:spcPts val="600"/>
                        </a:spcAft>
                      </a:pPr>
                      <a:r>
                        <a:rPr lang="cs-CZ" sz="1200" b="1">
                          <a:effectLst/>
                          <a:latin typeface="Arial" panose="020B0604020202020204" pitchFamily="34" charset="0"/>
                          <a:ea typeface="Calibri" panose="020F0502020204030204" pitchFamily="34" charset="0"/>
                          <a:cs typeface="Times New Roman" panose="02020603050405020304" pitchFamily="18" charset="0"/>
                        </a:rPr>
                        <a:t>NÁZEV</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p>
                      <a:pPr marL="540385" indent="-540385" algn="ctr">
                        <a:spcBef>
                          <a:spcPts val="600"/>
                        </a:spcBef>
                        <a:spcAft>
                          <a:spcPts val="600"/>
                        </a:spcAft>
                      </a:pPr>
                      <a:r>
                        <a:rPr lang="cs-CZ" sz="1200" b="1">
                          <a:effectLst/>
                          <a:latin typeface="Arial" panose="020B0604020202020204" pitchFamily="34" charset="0"/>
                          <a:ea typeface="Calibri" panose="020F0502020204030204" pitchFamily="34" charset="0"/>
                          <a:cs typeface="Times New Roman" panose="02020603050405020304" pitchFamily="18" charset="0"/>
                        </a:rPr>
                        <a:t>HODNOCENÍ</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540385" indent="-540385" algn="ctr">
                        <a:spcBef>
                          <a:spcPts val="600"/>
                        </a:spcBef>
                        <a:spcAft>
                          <a:spcPts val="600"/>
                        </a:spcAft>
                      </a:pPr>
                      <a:r>
                        <a:rPr lang="cs-CZ" sz="1200" b="1">
                          <a:effectLst/>
                          <a:latin typeface="Arial" panose="020B0604020202020204" pitchFamily="34" charset="0"/>
                          <a:ea typeface="Calibri" panose="020F0502020204030204" pitchFamily="34" charset="0"/>
                          <a:cs typeface="Times New Roman" panose="02020603050405020304" pitchFamily="18" charset="0"/>
                        </a:rPr>
                        <a:t>HODNOTITEL</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20320" indent="-540385" algn="ctr">
                        <a:spcBef>
                          <a:spcPts val="600"/>
                        </a:spcBef>
                        <a:spcAft>
                          <a:spcPts val="600"/>
                        </a:spcAft>
                      </a:pPr>
                      <a:r>
                        <a:rPr lang="cs-CZ" sz="1200" b="1">
                          <a:effectLst/>
                          <a:latin typeface="Arial" panose="020B0604020202020204" pitchFamily="34" charset="0"/>
                          <a:ea typeface="Calibri" panose="020F0502020204030204" pitchFamily="34" charset="0"/>
                          <a:cs typeface="Times New Roman" panose="02020603050405020304" pitchFamily="18" charset="0"/>
                        </a:rPr>
                        <a:t>POČET </a:t>
                      </a:r>
                      <a:r>
                        <a:rPr lang="cs-CZ" sz="1200" b="1" cap="all">
                          <a:effectLst/>
                          <a:latin typeface="Arial" panose="020B0604020202020204" pitchFamily="34" charset="0"/>
                          <a:ea typeface="Calibri" panose="020F0502020204030204" pitchFamily="34" charset="0"/>
                          <a:cs typeface="Times New Roman" panose="02020603050405020304" pitchFamily="18" charset="0"/>
                        </a:rPr>
                        <a:t>KRITÉRIí</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125730" indent="-540385" algn="ctr">
                        <a:spcAft>
                          <a:spcPts val="0"/>
                        </a:spcAft>
                      </a:pPr>
                      <a:r>
                        <a:rPr lang="cs-CZ" sz="1100" b="1" dirty="0">
                          <a:effectLst/>
                          <a:latin typeface="Arial" panose="020B0604020202020204" pitchFamily="34" charset="0"/>
                          <a:ea typeface="Calibri" panose="020F0502020204030204" pitchFamily="34" charset="0"/>
                          <a:cs typeface="Times New Roman" panose="02020603050405020304" pitchFamily="18" charset="0"/>
                        </a:rPr>
                        <a:t>MAXIMÁLNÍ</a:t>
                      </a:r>
                      <a:endParaRPr lang="cs-CZ" sz="1100" dirty="0">
                        <a:effectLst/>
                        <a:latin typeface="Calibri" panose="020F0502020204030204" pitchFamily="34" charset="0"/>
                        <a:ea typeface="Calibri" panose="020F0502020204030204" pitchFamily="34" charset="0"/>
                        <a:cs typeface="Times New Roman" panose="02020603050405020304" pitchFamily="18" charset="0"/>
                      </a:endParaRPr>
                    </a:p>
                    <a:p>
                      <a:pPr marL="125730" indent="-540385" algn="ctr">
                        <a:spcAft>
                          <a:spcPts val="0"/>
                        </a:spcAft>
                      </a:pPr>
                      <a:r>
                        <a:rPr lang="cs-CZ" sz="1100" b="1" dirty="0">
                          <a:effectLst/>
                          <a:latin typeface="Arial" panose="020B0604020202020204" pitchFamily="34" charset="0"/>
                          <a:ea typeface="Calibri" panose="020F0502020204030204" pitchFamily="34" charset="0"/>
                          <a:cs typeface="Times New Roman" panose="02020603050405020304" pitchFamily="18" charset="0"/>
                        </a:rPr>
                        <a:t>POČET PŘIDĚLENÝCH BODŮ</a:t>
                      </a:r>
                      <a:endParaRPr lang="cs-CZ"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extLst>
                  <a:ext uri="{0D108BD9-81ED-4DB2-BD59-A6C34878D82A}">
                    <a16:rowId xmlns:a16="http://schemas.microsoft.com/office/drawing/2014/main" val="2836858000"/>
                  </a:ext>
                </a:extLst>
              </a:tr>
              <a:tr h="717763">
                <a:tc>
                  <a:txBody>
                    <a:bodyPr/>
                    <a:lstStyle/>
                    <a:p>
                      <a:pPr marL="111760" indent="-540385" algn="just">
                        <a:spcBef>
                          <a:spcPts val="600"/>
                        </a:spcBef>
                        <a:spcAft>
                          <a:spcPts val="600"/>
                        </a:spcAft>
                      </a:pPr>
                      <a:r>
                        <a:rPr lang="cs-CZ" sz="1200" dirty="0">
                          <a:effectLst/>
                          <a:latin typeface="Arial" panose="020B0604020202020204" pitchFamily="34" charset="0"/>
                          <a:ea typeface="Calibri" panose="020F0502020204030204" pitchFamily="34" charset="0"/>
                          <a:cs typeface="Times New Roman" panose="02020603050405020304" pitchFamily="18" charset="0"/>
                        </a:rPr>
                        <a:t>Hodnotící kritéria A</a:t>
                      </a:r>
                      <a:endParaRPr lang="cs-CZ"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11760" indent="-540385" algn="just">
                        <a:spcBef>
                          <a:spcPts val="600"/>
                        </a:spcBef>
                        <a:spcAft>
                          <a:spcPts val="600"/>
                        </a:spcAft>
                      </a:pPr>
                      <a:r>
                        <a:rPr lang="cs-CZ" sz="1200" dirty="0">
                          <a:effectLst/>
                          <a:latin typeface="Arial" panose="020B0604020202020204" pitchFamily="34" charset="0"/>
                          <a:ea typeface="Calibri" panose="020F0502020204030204" pitchFamily="34" charset="0"/>
                          <a:cs typeface="Times New Roman" panose="02020603050405020304" pitchFamily="18" charset="0"/>
                        </a:rPr>
                        <a:t>Administrátor </a:t>
                      </a:r>
                    </a:p>
                    <a:p>
                      <a:pPr marL="111760" indent="-540385" algn="just">
                        <a:spcBef>
                          <a:spcPts val="0"/>
                        </a:spcBef>
                        <a:spcAft>
                          <a:spcPts val="600"/>
                        </a:spcAft>
                      </a:pPr>
                      <a:r>
                        <a:rPr lang="cs-CZ" sz="1200" dirty="0">
                          <a:effectLst/>
                          <a:latin typeface="Arial" panose="020B0604020202020204" pitchFamily="34" charset="0"/>
                          <a:ea typeface="Calibri" panose="020F0502020204030204" pitchFamily="34" charset="0"/>
                          <a:cs typeface="Times New Roman" panose="02020603050405020304" pitchFamily="18" charset="0"/>
                        </a:rPr>
                        <a:t>(automatické hodnocení)</a:t>
                      </a:r>
                      <a:endParaRPr lang="cs-CZ"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40385" indent="-540385" algn="ctr">
                        <a:spcAft>
                          <a:spcPts val="0"/>
                        </a:spcAft>
                      </a:pPr>
                      <a:r>
                        <a:rPr lang="cs-CZ" sz="1200" dirty="0">
                          <a:effectLst/>
                          <a:latin typeface="Arial" panose="020B0604020202020204" pitchFamily="34" charset="0"/>
                          <a:ea typeface="Calibri" panose="020F0502020204030204" pitchFamily="34" charset="0"/>
                          <a:cs typeface="Times New Roman" panose="02020603050405020304" pitchFamily="18" charset="0"/>
                        </a:rPr>
                        <a:t>3 </a:t>
                      </a:r>
                      <a:endParaRPr lang="cs-CZ"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40385" indent="-540385" algn="ctr">
                        <a:spcAft>
                          <a:spcPts val="0"/>
                        </a:spcAft>
                      </a:pPr>
                      <a:r>
                        <a:rPr lang="cs-CZ" sz="1200" dirty="0">
                          <a:effectLst/>
                          <a:latin typeface="Arial" panose="020B0604020202020204" pitchFamily="34" charset="0"/>
                          <a:ea typeface="Calibri" panose="020F0502020204030204" pitchFamily="34" charset="0"/>
                          <a:cs typeface="Times New Roman" panose="02020603050405020304" pitchFamily="18" charset="0"/>
                        </a:rPr>
                        <a:t>40</a:t>
                      </a:r>
                      <a:endParaRPr lang="cs-CZ"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15245212"/>
                  </a:ext>
                </a:extLst>
              </a:tr>
              <a:tr h="690816">
                <a:tc>
                  <a:txBody>
                    <a:bodyPr/>
                    <a:lstStyle/>
                    <a:p>
                      <a:pPr marL="111760" indent="-540385" algn="just">
                        <a:spcBef>
                          <a:spcPts val="600"/>
                        </a:spcBef>
                        <a:spcAft>
                          <a:spcPts val="600"/>
                        </a:spcAft>
                      </a:pPr>
                      <a:r>
                        <a:rPr lang="cs-CZ" sz="1200" dirty="0">
                          <a:effectLst/>
                          <a:latin typeface="Arial" panose="020B0604020202020204" pitchFamily="34" charset="0"/>
                          <a:ea typeface="Calibri" panose="020F0502020204030204" pitchFamily="34" charset="0"/>
                          <a:cs typeface="Times New Roman" panose="02020603050405020304" pitchFamily="18" charset="0"/>
                        </a:rPr>
                        <a:t>Hodnotící kritéria B</a:t>
                      </a:r>
                      <a:endParaRPr lang="cs-CZ"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11760" indent="-540385" algn="l">
                        <a:spcBef>
                          <a:spcPts val="600"/>
                        </a:spcBef>
                        <a:spcAft>
                          <a:spcPts val="600"/>
                        </a:spcAft>
                      </a:pPr>
                      <a:r>
                        <a:rPr lang="cs-CZ" sz="1200">
                          <a:effectLst/>
                          <a:latin typeface="Arial" panose="020B0604020202020204" pitchFamily="34" charset="0"/>
                          <a:ea typeface="Calibri" panose="020F0502020204030204" pitchFamily="34" charset="0"/>
                          <a:cs typeface="Times New Roman" panose="02020603050405020304" pitchFamily="18" charset="0"/>
                        </a:rPr>
                        <a:t> Poradní orgán ROK</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40385" indent="-540385" algn="ctr">
                        <a:spcAft>
                          <a:spcPts val="0"/>
                        </a:spcAft>
                      </a:pPr>
                      <a:r>
                        <a:rPr lang="cs-CZ" sz="1200">
                          <a:effectLst/>
                          <a:latin typeface="Arial" panose="020B0604020202020204" pitchFamily="34" charset="0"/>
                          <a:ea typeface="Calibri" panose="020F0502020204030204" pitchFamily="34" charset="0"/>
                          <a:cs typeface="Times New Roman" panose="02020603050405020304" pitchFamily="18" charset="0"/>
                        </a:rPr>
                        <a:t>3</a:t>
                      </a:r>
                      <a:r>
                        <a:rPr lang="cs-CZ" sz="1200" strike="sngStrike">
                          <a:effectLst/>
                          <a:latin typeface="Arial" panose="020B0604020202020204" pitchFamily="34" charset="0"/>
                          <a:ea typeface="Calibri" panose="020F0502020204030204" pitchFamily="34" charset="0"/>
                          <a:cs typeface="Times New Roman" panose="02020603050405020304" pitchFamily="18" charset="0"/>
                        </a:rPr>
                        <a:t> </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40385" indent="-540385" algn="ctr">
                        <a:spcAft>
                          <a:spcPts val="0"/>
                        </a:spcAft>
                      </a:pPr>
                      <a:r>
                        <a:rPr lang="cs-CZ" sz="1200" dirty="0">
                          <a:effectLst/>
                          <a:latin typeface="Arial" panose="020B0604020202020204" pitchFamily="34" charset="0"/>
                          <a:ea typeface="Calibri" panose="020F0502020204030204" pitchFamily="34" charset="0"/>
                          <a:cs typeface="Times New Roman" panose="02020603050405020304" pitchFamily="18" charset="0"/>
                        </a:rPr>
                        <a:t>40</a:t>
                      </a:r>
                      <a:endParaRPr lang="cs-CZ"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89931291"/>
                  </a:ext>
                </a:extLst>
              </a:tr>
              <a:tr h="0">
                <a:tc>
                  <a:txBody>
                    <a:bodyPr/>
                    <a:lstStyle/>
                    <a:p>
                      <a:pPr marL="111760" indent="-540385" algn="just">
                        <a:spcBef>
                          <a:spcPts val="600"/>
                        </a:spcBef>
                        <a:spcAft>
                          <a:spcPts val="600"/>
                        </a:spcAft>
                      </a:pPr>
                      <a:r>
                        <a:rPr lang="cs-CZ" sz="1200" dirty="0">
                          <a:effectLst/>
                          <a:latin typeface="Arial" panose="020B0604020202020204" pitchFamily="34" charset="0"/>
                          <a:ea typeface="Calibri" panose="020F0502020204030204" pitchFamily="34" charset="0"/>
                          <a:cs typeface="Times New Roman" panose="02020603050405020304" pitchFamily="18" charset="0"/>
                        </a:rPr>
                        <a:t>Hodnotící kritéria C</a:t>
                      </a:r>
                      <a:endParaRPr lang="cs-CZ"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11760" indent="-540385" algn="l">
                        <a:spcBef>
                          <a:spcPts val="0"/>
                        </a:spcBef>
                        <a:spcAft>
                          <a:spcPts val="0"/>
                        </a:spcAft>
                      </a:pPr>
                      <a:r>
                        <a:rPr lang="cs-CZ" sz="1200" dirty="0">
                          <a:effectLst/>
                          <a:latin typeface="Arial" panose="020B0604020202020204" pitchFamily="34" charset="0"/>
                          <a:ea typeface="Calibri" panose="020F0502020204030204" pitchFamily="34" charset="0"/>
                          <a:cs typeface="Times New Roman" panose="02020603050405020304" pitchFamily="18" charset="0"/>
                        </a:rPr>
                        <a:t>Rada Olomouckého kraje</a:t>
                      </a:r>
                    </a:p>
                    <a:p>
                      <a:pPr marL="111760" indent="-540385" algn="l">
                        <a:spcBef>
                          <a:spcPts val="600"/>
                        </a:spcBef>
                        <a:spcAft>
                          <a:spcPts val="1800"/>
                        </a:spcAft>
                      </a:pPr>
                      <a:r>
                        <a:rPr lang="cs-CZ" sz="1200" dirty="0">
                          <a:effectLst/>
                          <a:latin typeface="Arial" panose="020B0604020202020204" pitchFamily="34" charset="0"/>
                          <a:ea typeface="Calibri" panose="020F0502020204030204" pitchFamily="34" charset="0"/>
                          <a:cs typeface="Times New Roman" panose="02020603050405020304" pitchFamily="18" charset="0"/>
                        </a:rPr>
                        <a:t>(ROK)</a:t>
                      </a:r>
                      <a:endParaRPr lang="cs-CZ"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40385" indent="-540385" algn="ctr">
                        <a:spcAft>
                          <a:spcPts val="0"/>
                        </a:spcAft>
                      </a:pPr>
                      <a:r>
                        <a:rPr lang="cs-CZ" sz="1200" dirty="0">
                          <a:effectLst/>
                          <a:latin typeface="Arial" panose="020B0604020202020204" pitchFamily="34" charset="0"/>
                          <a:ea typeface="Calibri" panose="020F0502020204030204" pitchFamily="34" charset="0"/>
                          <a:cs typeface="Times New Roman" panose="02020603050405020304" pitchFamily="18" charset="0"/>
                        </a:rPr>
                        <a:t>2 </a:t>
                      </a:r>
                      <a:endParaRPr lang="cs-CZ"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40385" indent="-540385" algn="ctr">
                        <a:spcBef>
                          <a:spcPts val="600"/>
                        </a:spcBef>
                        <a:spcAft>
                          <a:spcPts val="600"/>
                        </a:spcAft>
                      </a:pPr>
                      <a:endParaRPr lang="cs-CZ" sz="1200" dirty="0">
                        <a:effectLst/>
                        <a:latin typeface="Arial" panose="020B0604020202020204" pitchFamily="34" charset="0"/>
                        <a:ea typeface="Calibri" panose="020F0502020204030204" pitchFamily="34" charset="0"/>
                        <a:cs typeface="Times New Roman" panose="02020603050405020304" pitchFamily="18" charset="0"/>
                      </a:endParaRPr>
                    </a:p>
                    <a:p>
                      <a:pPr marL="540385" indent="-540385" algn="ctr">
                        <a:spcBef>
                          <a:spcPts val="600"/>
                        </a:spcBef>
                        <a:spcAft>
                          <a:spcPts val="0"/>
                        </a:spcAft>
                      </a:pPr>
                      <a:r>
                        <a:rPr lang="cs-CZ" sz="1200" dirty="0">
                          <a:effectLst/>
                          <a:latin typeface="Arial" panose="020B0604020202020204" pitchFamily="34" charset="0"/>
                          <a:ea typeface="Calibri" panose="020F0502020204030204" pitchFamily="34" charset="0"/>
                          <a:cs typeface="Times New Roman" panose="02020603050405020304" pitchFamily="18" charset="0"/>
                        </a:rPr>
                        <a:t>20</a:t>
                      </a:r>
                      <a:endParaRPr lang="cs-CZ" sz="1100" dirty="0">
                        <a:effectLst/>
                        <a:latin typeface="Calibri" panose="020F0502020204030204" pitchFamily="34" charset="0"/>
                        <a:ea typeface="Calibri" panose="020F0502020204030204" pitchFamily="34" charset="0"/>
                        <a:cs typeface="Times New Roman" panose="02020603050405020304" pitchFamily="18" charset="0"/>
                      </a:endParaRPr>
                    </a:p>
                    <a:p>
                      <a:pPr marL="540385" indent="-540385" algn="ctr">
                        <a:spcBef>
                          <a:spcPts val="600"/>
                        </a:spcBef>
                        <a:spcAft>
                          <a:spcPts val="600"/>
                        </a:spcAft>
                      </a:pPr>
                      <a:r>
                        <a:rPr lang="cs-CZ" sz="1200" dirty="0">
                          <a:effectLst/>
                          <a:latin typeface="Arial" panose="020B0604020202020204" pitchFamily="34" charset="0"/>
                          <a:ea typeface="Calibri" panose="020F0502020204030204" pitchFamily="34" charset="0"/>
                          <a:cs typeface="Times New Roman" panose="02020603050405020304" pitchFamily="18" charset="0"/>
                        </a:rPr>
                        <a:t> </a:t>
                      </a:r>
                      <a:endParaRPr lang="cs-CZ"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64562119"/>
                  </a:ext>
                </a:extLst>
              </a:tr>
            </a:tbl>
          </a:graphicData>
        </a:graphic>
      </p:graphicFrame>
    </p:spTree>
    <p:extLst>
      <p:ext uri="{BB962C8B-B14F-4D97-AF65-F5344CB8AC3E}">
        <p14:creationId xmlns:p14="http://schemas.microsoft.com/office/powerpoint/2010/main" val="39057862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cký objekt 6">
            <a:extLst>
              <a:ext uri="{FF2B5EF4-FFF2-40B4-BE49-F238E27FC236}">
                <a16:creationId xmlns:a16="http://schemas.microsoft.com/office/drawing/2014/main" id="{7F005F39-F40F-D346-82E7-15471EBD534F}"/>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0" y="0"/>
            <a:ext cx="2111835" cy="1521065"/>
          </a:xfrm>
          <a:prstGeom prst="rect">
            <a:avLst/>
          </a:prstGeom>
        </p:spPr>
      </p:pic>
      <p:sp>
        <p:nvSpPr>
          <p:cNvPr id="18" name="Nadpis 17">
            <a:extLst>
              <a:ext uri="{FF2B5EF4-FFF2-40B4-BE49-F238E27FC236}">
                <a16:creationId xmlns:a16="http://schemas.microsoft.com/office/drawing/2014/main" id="{85D1CE5D-F808-2E45-8B02-BFE390F67473}"/>
              </a:ext>
            </a:extLst>
          </p:cNvPr>
          <p:cNvSpPr>
            <a:spLocks noGrp="1"/>
          </p:cNvSpPr>
          <p:nvPr>
            <p:ph type="title"/>
          </p:nvPr>
        </p:nvSpPr>
        <p:spPr>
          <a:xfrm>
            <a:off x="1042737" y="593558"/>
            <a:ext cx="10732168" cy="705854"/>
          </a:xfrm>
        </p:spPr>
        <p:txBody>
          <a:bodyPr anchor="t">
            <a:normAutofit/>
          </a:bodyPr>
          <a:lstStyle/>
          <a:p>
            <a:pPr algn="ctr"/>
            <a:r>
              <a:rPr lang="cs-CZ" sz="3200" b="1" dirty="0">
                <a:solidFill>
                  <a:schemeClr val="tx2"/>
                </a:solidFill>
                <a:latin typeface="Calibri" panose="020F0502020204030204" pitchFamily="34" charset="0"/>
                <a:ea typeface="Inter" panose="02000503000000020004" pitchFamily="2" charset="0"/>
                <a:cs typeface="Calibri" panose="020F0502020204030204" pitchFamily="34" charset="0"/>
              </a:rPr>
              <a:t>Program obnovy venkova Olomouckého kraje</a:t>
            </a:r>
          </a:p>
        </p:txBody>
      </p:sp>
      <p:sp>
        <p:nvSpPr>
          <p:cNvPr id="19" name="Zástupný obsah 18">
            <a:extLst>
              <a:ext uri="{FF2B5EF4-FFF2-40B4-BE49-F238E27FC236}">
                <a16:creationId xmlns:a16="http://schemas.microsoft.com/office/drawing/2014/main" id="{EAB38407-8379-8D4F-A618-E21007843527}"/>
              </a:ext>
            </a:extLst>
          </p:cNvPr>
          <p:cNvSpPr>
            <a:spLocks noGrp="1"/>
          </p:cNvSpPr>
          <p:nvPr>
            <p:ph idx="1"/>
          </p:nvPr>
        </p:nvSpPr>
        <p:spPr>
          <a:xfrm>
            <a:off x="838200" y="1521065"/>
            <a:ext cx="10515600" cy="5056938"/>
          </a:xfrm>
        </p:spPr>
        <p:txBody>
          <a:bodyPr>
            <a:normAutofit/>
          </a:bodyPr>
          <a:lstStyle/>
          <a:p>
            <a:pPr marL="0" lvl="0" indent="0" algn="just" fontAlgn="base">
              <a:lnSpc>
                <a:spcPct val="100000"/>
              </a:lnSpc>
              <a:spcBef>
                <a:spcPct val="0"/>
              </a:spcBef>
              <a:buClr>
                <a:srgbClr val="003366"/>
              </a:buClr>
              <a:buNone/>
              <a:defRPr/>
            </a:pPr>
            <a:r>
              <a:rPr lang="cs-CZ" sz="2000" b="1" dirty="0">
                <a:solidFill>
                  <a:srgbClr val="0070C0"/>
                </a:solidFill>
                <a:latin typeface="Arial" charset="0"/>
              </a:rPr>
              <a:t>01_01_01_Podpora budování a obnovy infrastruktury obce</a:t>
            </a:r>
          </a:p>
          <a:p>
            <a:pPr marL="0" indent="0" algn="just" fontAlgn="base">
              <a:lnSpc>
                <a:spcPct val="100000"/>
              </a:lnSpc>
              <a:spcBef>
                <a:spcPct val="0"/>
              </a:spcBef>
              <a:buClr>
                <a:srgbClr val="003366"/>
              </a:buClr>
              <a:buNone/>
              <a:defRPr/>
            </a:pPr>
            <a:r>
              <a:rPr lang="cs-CZ" sz="2000" dirty="0">
                <a:solidFill>
                  <a:srgbClr val="0070C0"/>
                </a:solidFill>
                <a:latin typeface="Arial" charset="0"/>
              </a:rPr>
              <a:t>Kritéria hodnocení žádostí:</a:t>
            </a:r>
          </a:p>
          <a:p>
            <a:pPr marL="0" indent="0" algn="just" fontAlgn="base">
              <a:lnSpc>
                <a:spcPct val="100000"/>
              </a:lnSpc>
              <a:spcBef>
                <a:spcPct val="0"/>
              </a:spcBef>
              <a:buClr>
                <a:srgbClr val="003366"/>
              </a:buClr>
              <a:buNone/>
              <a:defRPr/>
            </a:pPr>
            <a:r>
              <a:rPr lang="cs-CZ" sz="2000" dirty="0">
                <a:solidFill>
                  <a:srgbClr val="0070C0"/>
                </a:solidFill>
                <a:latin typeface="Arial" charset="0"/>
              </a:rPr>
              <a:t>         </a:t>
            </a:r>
          </a:p>
          <a:p>
            <a:pPr marL="0" indent="0" algn="just" fontAlgn="base">
              <a:lnSpc>
                <a:spcPct val="100000"/>
              </a:lnSpc>
              <a:spcBef>
                <a:spcPct val="0"/>
              </a:spcBef>
              <a:buClr>
                <a:srgbClr val="003366"/>
              </a:buClr>
              <a:buNone/>
              <a:defRPr/>
            </a:pPr>
            <a:endParaRPr lang="cs-CZ" sz="2000" dirty="0">
              <a:solidFill>
                <a:srgbClr val="0070C0"/>
              </a:solidFill>
              <a:latin typeface="Arial" charset="0"/>
            </a:endParaRPr>
          </a:p>
          <a:p>
            <a:pPr marL="0" indent="0" algn="just" fontAlgn="base">
              <a:lnSpc>
                <a:spcPct val="100000"/>
              </a:lnSpc>
              <a:spcBef>
                <a:spcPct val="0"/>
              </a:spcBef>
              <a:buClr>
                <a:srgbClr val="003366"/>
              </a:buClr>
              <a:buNone/>
              <a:defRPr/>
            </a:pPr>
            <a:endParaRPr lang="cs-CZ" sz="2000" dirty="0">
              <a:solidFill>
                <a:srgbClr val="0070C0"/>
              </a:solidFill>
              <a:latin typeface="Arial" charset="0"/>
            </a:endParaRPr>
          </a:p>
          <a:p>
            <a:pPr marL="0" indent="0" algn="just" fontAlgn="base">
              <a:lnSpc>
                <a:spcPct val="100000"/>
              </a:lnSpc>
              <a:spcBef>
                <a:spcPct val="0"/>
              </a:spcBef>
              <a:buClr>
                <a:srgbClr val="003366"/>
              </a:buClr>
              <a:buNone/>
              <a:defRPr/>
            </a:pPr>
            <a:endParaRPr lang="cs-CZ" sz="2000" dirty="0">
              <a:solidFill>
                <a:srgbClr val="0070C0"/>
              </a:solidFill>
              <a:latin typeface="Arial" charset="0"/>
            </a:endParaRPr>
          </a:p>
          <a:p>
            <a:pPr marL="0" indent="0" algn="just" fontAlgn="base">
              <a:lnSpc>
                <a:spcPct val="100000"/>
              </a:lnSpc>
              <a:spcBef>
                <a:spcPct val="0"/>
              </a:spcBef>
              <a:buClr>
                <a:srgbClr val="003366"/>
              </a:buClr>
              <a:buNone/>
              <a:defRPr/>
            </a:pPr>
            <a:endParaRPr lang="cs-CZ" sz="2000" dirty="0">
              <a:solidFill>
                <a:srgbClr val="0070C0"/>
              </a:solidFill>
              <a:latin typeface="Arial" charset="0"/>
            </a:endParaRPr>
          </a:p>
          <a:p>
            <a:pPr algn="just" fontAlgn="base">
              <a:lnSpc>
                <a:spcPct val="100000"/>
              </a:lnSpc>
              <a:spcBef>
                <a:spcPct val="0"/>
              </a:spcBef>
              <a:buClr>
                <a:srgbClr val="003366"/>
              </a:buClr>
              <a:buFont typeface="Wingdings" panose="05000000000000000000" pitchFamily="2" charset="2"/>
              <a:buChar char="§"/>
              <a:defRPr/>
            </a:pPr>
            <a:endParaRPr lang="cs-CZ" sz="2000" dirty="0">
              <a:solidFill>
                <a:srgbClr val="0070C0"/>
              </a:solidFill>
              <a:latin typeface="Arial" charset="0"/>
            </a:endParaRPr>
          </a:p>
          <a:p>
            <a:pPr algn="just" fontAlgn="base">
              <a:lnSpc>
                <a:spcPct val="100000"/>
              </a:lnSpc>
              <a:spcBef>
                <a:spcPct val="0"/>
              </a:spcBef>
              <a:buClr>
                <a:srgbClr val="003366"/>
              </a:buClr>
              <a:buFont typeface="Wingdings" panose="05000000000000000000" pitchFamily="2" charset="2"/>
              <a:buChar char="§"/>
              <a:defRPr/>
            </a:pPr>
            <a:endParaRPr lang="cs-CZ" sz="2000" dirty="0">
              <a:solidFill>
                <a:srgbClr val="0070C0"/>
              </a:solidFill>
              <a:latin typeface="Arial" charset="0"/>
            </a:endParaRPr>
          </a:p>
          <a:p>
            <a:pPr algn="just" fontAlgn="base">
              <a:lnSpc>
                <a:spcPct val="100000"/>
              </a:lnSpc>
              <a:spcBef>
                <a:spcPct val="0"/>
              </a:spcBef>
              <a:buClr>
                <a:srgbClr val="003366"/>
              </a:buClr>
              <a:defRPr/>
            </a:pPr>
            <a:endParaRPr lang="cs-CZ" sz="2000" dirty="0">
              <a:solidFill>
                <a:srgbClr val="0070C0"/>
              </a:solidFill>
              <a:latin typeface="Arial" charset="0"/>
            </a:endParaRPr>
          </a:p>
          <a:p>
            <a:pPr marL="0" indent="0">
              <a:buNone/>
            </a:pPr>
            <a:endParaRPr lang="cs-CZ" sz="1400" dirty="0">
              <a:solidFill>
                <a:schemeClr val="tx2"/>
              </a:solidFill>
              <a:latin typeface="Inter" panose="02000503000000020004" pitchFamily="2" charset="0"/>
              <a:ea typeface="Inter" panose="02000503000000020004" pitchFamily="2" charset="0"/>
            </a:endParaRPr>
          </a:p>
        </p:txBody>
      </p:sp>
      <p:sp>
        <p:nvSpPr>
          <p:cNvPr id="6" name="Zástupný symbol pro číslo snímku 5">
            <a:extLst>
              <a:ext uri="{FF2B5EF4-FFF2-40B4-BE49-F238E27FC236}">
                <a16:creationId xmlns:a16="http://schemas.microsoft.com/office/drawing/2014/main" id="{8F97B5B9-D8B0-F645-A37F-C2085B5EC2FC}"/>
              </a:ext>
            </a:extLst>
          </p:cNvPr>
          <p:cNvSpPr>
            <a:spLocks noGrp="1"/>
          </p:cNvSpPr>
          <p:nvPr>
            <p:ph type="sldNum" sz="quarter" idx="12"/>
          </p:nvPr>
        </p:nvSpPr>
        <p:spPr/>
        <p:txBody>
          <a:bodyPr/>
          <a:lstStyle/>
          <a:p>
            <a:fld id="{F756C1FA-8DED-774F-A9BF-965BD70CC5BD}" type="slidenum">
              <a:rPr lang="cs-CZ" smtClean="0">
                <a:solidFill>
                  <a:schemeClr val="tx2"/>
                </a:solidFill>
              </a:rPr>
              <a:t>9</a:t>
            </a:fld>
            <a:endParaRPr lang="cs-CZ" dirty="0">
              <a:solidFill>
                <a:schemeClr val="tx2"/>
              </a:solidFill>
            </a:endParaRPr>
          </a:p>
        </p:txBody>
      </p:sp>
      <p:graphicFrame>
        <p:nvGraphicFramePr>
          <p:cNvPr id="10" name="Tabulka 9">
            <a:extLst>
              <a:ext uri="{FF2B5EF4-FFF2-40B4-BE49-F238E27FC236}">
                <a16:creationId xmlns:a16="http://schemas.microsoft.com/office/drawing/2014/main" id="{077C963F-892E-CA54-2405-8DDEAD814FA0}"/>
              </a:ext>
            </a:extLst>
          </p:cNvPr>
          <p:cNvGraphicFramePr>
            <a:graphicFrameLocks noGrp="1"/>
          </p:cNvGraphicFramePr>
          <p:nvPr>
            <p:extLst>
              <p:ext uri="{D42A27DB-BD31-4B8C-83A1-F6EECF244321}">
                <p14:modId xmlns:p14="http://schemas.microsoft.com/office/powerpoint/2010/main" val="3042937631"/>
              </p:ext>
            </p:extLst>
          </p:nvPr>
        </p:nvGraphicFramePr>
        <p:xfrm>
          <a:off x="2090059" y="2268537"/>
          <a:ext cx="7754585" cy="3866160"/>
        </p:xfrm>
        <a:graphic>
          <a:graphicData uri="http://schemas.openxmlformats.org/drawingml/2006/table">
            <a:tbl>
              <a:tblPr firstRow="1" firstCol="1" bandRow="1">
                <a:tableStyleId>{5C22544A-7EE6-4342-B048-85BDC9FD1C3A}</a:tableStyleId>
              </a:tblPr>
              <a:tblGrid>
                <a:gridCol w="1163780">
                  <a:extLst>
                    <a:ext uri="{9D8B030D-6E8A-4147-A177-3AD203B41FA5}">
                      <a16:colId xmlns:a16="http://schemas.microsoft.com/office/drawing/2014/main" val="860251862"/>
                    </a:ext>
                  </a:extLst>
                </a:gridCol>
                <a:gridCol w="4612219">
                  <a:extLst>
                    <a:ext uri="{9D8B030D-6E8A-4147-A177-3AD203B41FA5}">
                      <a16:colId xmlns:a16="http://schemas.microsoft.com/office/drawing/2014/main" val="4058106879"/>
                    </a:ext>
                  </a:extLst>
                </a:gridCol>
                <a:gridCol w="1978586">
                  <a:extLst>
                    <a:ext uri="{9D8B030D-6E8A-4147-A177-3AD203B41FA5}">
                      <a16:colId xmlns:a16="http://schemas.microsoft.com/office/drawing/2014/main" val="3126526765"/>
                    </a:ext>
                  </a:extLst>
                </a:gridCol>
              </a:tblGrid>
              <a:tr h="553728">
                <a:tc>
                  <a:txBody>
                    <a:bodyPr/>
                    <a:lstStyle/>
                    <a:p>
                      <a:pPr marL="540385" indent="-540385" algn="ctr">
                        <a:lnSpc>
                          <a:spcPct val="105000"/>
                        </a:lnSpc>
                        <a:spcBef>
                          <a:spcPts val="600"/>
                        </a:spcBef>
                        <a:spcAft>
                          <a:spcPts val="600"/>
                        </a:spcAft>
                      </a:pPr>
                      <a:r>
                        <a:rPr lang="cs-CZ" sz="1200" dirty="0">
                          <a:effectLst/>
                          <a:latin typeface="Arial" panose="020B0604020202020204" pitchFamily="34" charset="0"/>
                          <a:cs typeface="Arial" panose="020B0604020202020204" pitchFamily="34" charset="0"/>
                        </a:rPr>
                        <a:t>A</a:t>
                      </a:r>
                      <a:endParaRPr lang="cs-CZ" sz="1200" dirty="0">
                        <a:effectLst/>
                        <a:latin typeface="Arial" panose="020B0604020202020204" pitchFamily="34" charset="0"/>
                        <a:ea typeface="Calibri" panose="020F0502020204030204" pitchFamily="34" charset="0"/>
                        <a:cs typeface="Arial" panose="020B0604020202020204" pitchFamily="34" charset="0"/>
                      </a:endParaRPr>
                    </a:p>
                  </a:txBody>
                  <a:tcPr marL="42282" marR="42282" marT="0" marB="0" anchor="ctr"/>
                </a:tc>
                <a:tc gridSpan="2">
                  <a:txBody>
                    <a:bodyPr/>
                    <a:lstStyle/>
                    <a:p>
                      <a:pPr marL="540385" indent="-540385" algn="just">
                        <a:lnSpc>
                          <a:spcPct val="105000"/>
                        </a:lnSpc>
                        <a:spcBef>
                          <a:spcPts val="600"/>
                        </a:spcBef>
                        <a:spcAft>
                          <a:spcPts val="600"/>
                        </a:spcAft>
                      </a:pPr>
                      <a:r>
                        <a:rPr lang="cs-CZ" sz="1200" dirty="0">
                          <a:effectLst/>
                          <a:latin typeface="Arial" panose="020B0604020202020204" pitchFamily="34" charset="0"/>
                          <a:cs typeface="Arial" panose="020B0604020202020204" pitchFamily="34" charset="0"/>
                        </a:rPr>
                        <a:t>Hodnotící kritéria definovaná administrátorem – hodnotí administrátor</a:t>
                      </a:r>
                      <a:endParaRPr lang="cs-CZ" sz="1200" dirty="0">
                        <a:effectLst/>
                        <a:latin typeface="Arial" panose="020B0604020202020204" pitchFamily="34" charset="0"/>
                        <a:ea typeface="Calibri" panose="020F0502020204030204" pitchFamily="34" charset="0"/>
                        <a:cs typeface="Arial" panose="020B0604020202020204" pitchFamily="34" charset="0"/>
                      </a:endParaRPr>
                    </a:p>
                  </a:txBody>
                  <a:tcPr marL="42282" marR="42282" marT="0" marB="0" anchor="ctr"/>
                </a:tc>
                <a:tc hMerge="1">
                  <a:txBody>
                    <a:bodyPr/>
                    <a:lstStyle/>
                    <a:p>
                      <a:endParaRPr lang="cs-CZ"/>
                    </a:p>
                  </a:txBody>
                  <a:tcPr/>
                </a:tc>
                <a:extLst>
                  <a:ext uri="{0D108BD9-81ED-4DB2-BD59-A6C34878D82A}">
                    <a16:rowId xmlns:a16="http://schemas.microsoft.com/office/drawing/2014/main" val="2451277323"/>
                  </a:ext>
                </a:extLst>
              </a:tr>
              <a:tr h="606102">
                <a:tc>
                  <a:txBody>
                    <a:bodyPr/>
                    <a:lstStyle/>
                    <a:p>
                      <a:pPr marL="540385" indent="-540385" algn="ctr">
                        <a:lnSpc>
                          <a:spcPct val="107000"/>
                        </a:lnSpc>
                        <a:spcAft>
                          <a:spcPts val="600"/>
                        </a:spcAft>
                        <a:tabLst>
                          <a:tab pos="2576195" algn="ctr"/>
                        </a:tabLst>
                      </a:pPr>
                      <a:r>
                        <a:rPr lang="cs-CZ" sz="1200">
                          <a:effectLst/>
                          <a:latin typeface="Arial" panose="020B0604020202020204" pitchFamily="34" charset="0"/>
                          <a:cs typeface="Arial" panose="020B0604020202020204" pitchFamily="34" charset="0"/>
                        </a:rPr>
                        <a:t>A1</a:t>
                      </a:r>
                      <a:endParaRPr lang="cs-CZ" sz="1200">
                        <a:effectLst/>
                        <a:latin typeface="Arial" panose="020B0604020202020204" pitchFamily="34" charset="0"/>
                        <a:ea typeface="Calibri" panose="020F0502020204030204" pitchFamily="34" charset="0"/>
                        <a:cs typeface="Arial" panose="020B0604020202020204" pitchFamily="34" charset="0"/>
                      </a:endParaRPr>
                    </a:p>
                  </a:txBody>
                  <a:tcPr marL="42282" marR="42282" marT="0" marB="0" anchor="ctr"/>
                </a:tc>
                <a:tc>
                  <a:txBody>
                    <a:bodyPr/>
                    <a:lstStyle/>
                    <a:p>
                      <a:pPr marL="540385" indent="-540385" algn="l">
                        <a:lnSpc>
                          <a:spcPct val="107000"/>
                        </a:lnSpc>
                        <a:spcAft>
                          <a:spcPts val="600"/>
                        </a:spcAft>
                        <a:tabLst>
                          <a:tab pos="2576195" algn="ctr"/>
                        </a:tabLst>
                      </a:pPr>
                      <a:r>
                        <a:rPr lang="cs-CZ" sz="1200" b="1" dirty="0">
                          <a:effectLst/>
                          <a:latin typeface="Arial" panose="020B0604020202020204" pitchFamily="34" charset="0"/>
                          <a:cs typeface="Arial" panose="020B0604020202020204" pitchFamily="34" charset="0"/>
                        </a:rPr>
                        <a:t>Velikost žadatele (obce) – počet obyvatel žadatele </a:t>
                      </a:r>
                      <a:endParaRPr lang="cs-CZ" sz="1200" b="1" dirty="0">
                        <a:effectLst/>
                        <a:latin typeface="Arial" panose="020B0604020202020204" pitchFamily="34" charset="0"/>
                        <a:ea typeface="Calibri" panose="020F0502020204030204" pitchFamily="34" charset="0"/>
                        <a:cs typeface="Arial" panose="020B0604020202020204" pitchFamily="34" charset="0"/>
                      </a:endParaRPr>
                    </a:p>
                  </a:txBody>
                  <a:tcPr marL="42282" marR="42282" marT="0" marB="0" anchor="ctr"/>
                </a:tc>
                <a:tc>
                  <a:txBody>
                    <a:bodyPr/>
                    <a:lstStyle/>
                    <a:p>
                      <a:pPr marL="540385" indent="-540385" algn="ctr">
                        <a:lnSpc>
                          <a:spcPct val="107000"/>
                        </a:lnSpc>
                        <a:spcAft>
                          <a:spcPts val="600"/>
                        </a:spcAft>
                      </a:pPr>
                      <a:r>
                        <a:rPr lang="cs-CZ" sz="1200" b="1" dirty="0">
                          <a:effectLst/>
                          <a:latin typeface="Arial" panose="020B0604020202020204" pitchFamily="34" charset="0"/>
                          <a:cs typeface="Arial" panose="020B0604020202020204" pitchFamily="34" charset="0"/>
                        </a:rPr>
                        <a:t>Počet bodů (max. 20):</a:t>
                      </a:r>
                      <a:endParaRPr lang="cs-CZ" sz="1200" b="1" dirty="0">
                        <a:effectLst/>
                        <a:latin typeface="Arial" panose="020B0604020202020204" pitchFamily="34" charset="0"/>
                        <a:ea typeface="Calibri" panose="020F0502020204030204" pitchFamily="34" charset="0"/>
                        <a:cs typeface="Arial" panose="020B0604020202020204" pitchFamily="34" charset="0"/>
                      </a:endParaRPr>
                    </a:p>
                  </a:txBody>
                  <a:tcPr marL="42282" marR="42282" marT="0" marB="0" anchor="ctr"/>
                </a:tc>
                <a:extLst>
                  <a:ext uri="{0D108BD9-81ED-4DB2-BD59-A6C34878D82A}">
                    <a16:rowId xmlns:a16="http://schemas.microsoft.com/office/drawing/2014/main" val="1078091944"/>
                  </a:ext>
                </a:extLst>
              </a:tr>
              <a:tr h="541266">
                <a:tc rowSpan="5">
                  <a:txBody>
                    <a:bodyPr/>
                    <a:lstStyle/>
                    <a:p>
                      <a:pPr marL="540385" indent="-540385" algn="l">
                        <a:lnSpc>
                          <a:spcPct val="107000"/>
                        </a:lnSpc>
                        <a:spcAft>
                          <a:spcPts val="600"/>
                        </a:spcAft>
                        <a:tabLst>
                          <a:tab pos="2576195" algn="ctr"/>
                        </a:tabLst>
                      </a:pPr>
                      <a:r>
                        <a:rPr lang="cs-CZ" sz="1200">
                          <a:effectLst/>
                          <a:latin typeface="Arial" panose="020B0604020202020204" pitchFamily="34" charset="0"/>
                          <a:cs typeface="Arial" panose="020B0604020202020204" pitchFamily="34" charset="0"/>
                        </a:rPr>
                        <a:t> </a:t>
                      </a:r>
                      <a:endParaRPr lang="cs-CZ" sz="1200">
                        <a:effectLst/>
                        <a:latin typeface="Arial" panose="020B0604020202020204" pitchFamily="34" charset="0"/>
                        <a:ea typeface="Calibri" panose="020F0502020204030204" pitchFamily="34" charset="0"/>
                        <a:cs typeface="Arial" panose="020B0604020202020204" pitchFamily="34" charset="0"/>
                      </a:endParaRPr>
                    </a:p>
                  </a:txBody>
                  <a:tcPr marL="42282" marR="42282" marT="0" marB="0" anchor="ctr"/>
                </a:tc>
                <a:tc>
                  <a:txBody>
                    <a:bodyPr/>
                    <a:lstStyle/>
                    <a:p>
                      <a:pPr marL="540385" indent="-540385" algn="l">
                        <a:lnSpc>
                          <a:spcPct val="107000"/>
                        </a:lnSpc>
                        <a:spcBef>
                          <a:spcPts val="600"/>
                        </a:spcBef>
                        <a:spcAft>
                          <a:spcPts val="600"/>
                        </a:spcAft>
                        <a:tabLst>
                          <a:tab pos="2576195" algn="ctr"/>
                        </a:tabLst>
                      </a:pPr>
                      <a:r>
                        <a:rPr lang="cs-CZ" sz="1200">
                          <a:effectLst/>
                          <a:latin typeface="Arial" panose="020B0604020202020204" pitchFamily="34" charset="0"/>
                          <a:cs typeface="Arial" panose="020B0604020202020204" pitchFamily="34" charset="0"/>
                        </a:rPr>
                        <a:t>do 400</a:t>
                      </a:r>
                      <a:endParaRPr lang="cs-CZ" sz="1200">
                        <a:effectLst/>
                        <a:latin typeface="Arial" panose="020B0604020202020204" pitchFamily="34" charset="0"/>
                        <a:ea typeface="Calibri" panose="020F0502020204030204" pitchFamily="34" charset="0"/>
                        <a:cs typeface="Arial" panose="020B0604020202020204" pitchFamily="34" charset="0"/>
                      </a:endParaRPr>
                    </a:p>
                  </a:txBody>
                  <a:tcPr marL="42282" marR="42282" marT="0" marB="0" anchor="ctr"/>
                </a:tc>
                <a:tc>
                  <a:txBody>
                    <a:bodyPr/>
                    <a:lstStyle/>
                    <a:p>
                      <a:pPr marL="540385" indent="-540385" algn="ctr">
                        <a:lnSpc>
                          <a:spcPct val="107000"/>
                        </a:lnSpc>
                        <a:spcBef>
                          <a:spcPts val="600"/>
                        </a:spcBef>
                        <a:spcAft>
                          <a:spcPts val="600"/>
                        </a:spcAft>
                      </a:pPr>
                      <a:r>
                        <a:rPr lang="cs-CZ" sz="1200" dirty="0">
                          <a:effectLst/>
                          <a:latin typeface="Arial" panose="020B0604020202020204" pitchFamily="34" charset="0"/>
                          <a:cs typeface="Arial" panose="020B0604020202020204" pitchFamily="34" charset="0"/>
                        </a:rPr>
                        <a:t>20</a:t>
                      </a:r>
                      <a:endParaRPr lang="cs-CZ" sz="1200" dirty="0">
                        <a:effectLst/>
                        <a:latin typeface="Arial" panose="020B0604020202020204" pitchFamily="34" charset="0"/>
                        <a:ea typeface="Calibri" panose="020F0502020204030204" pitchFamily="34" charset="0"/>
                        <a:cs typeface="Arial" panose="020B0604020202020204" pitchFamily="34" charset="0"/>
                      </a:endParaRPr>
                    </a:p>
                  </a:txBody>
                  <a:tcPr marL="42282" marR="42282" marT="0" marB="0" anchor="ctr"/>
                </a:tc>
                <a:extLst>
                  <a:ext uri="{0D108BD9-81ED-4DB2-BD59-A6C34878D82A}">
                    <a16:rowId xmlns:a16="http://schemas.microsoft.com/office/drawing/2014/main" val="1184573017"/>
                  </a:ext>
                </a:extLst>
              </a:tr>
              <a:tr h="541266">
                <a:tc vMerge="1">
                  <a:txBody>
                    <a:bodyPr/>
                    <a:lstStyle/>
                    <a:p>
                      <a:endParaRPr lang="cs-CZ"/>
                    </a:p>
                  </a:txBody>
                  <a:tcPr/>
                </a:tc>
                <a:tc>
                  <a:txBody>
                    <a:bodyPr/>
                    <a:lstStyle/>
                    <a:p>
                      <a:pPr marL="540385" indent="-540385" algn="l">
                        <a:lnSpc>
                          <a:spcPct val="107000"/>
                        </a:lnSpc>
                        <a:spcBef>
                          <a:spcPts val="600"/>
                        </a:spcBef>
                        <a:spcAft>
                          <a:spcPts val="600"/>
                        </a:spcAft>
                        <a:tabLst>
                          <a:tab pos="2576195" algn="ctr"/>
                        </a:tabLst>
                      </a:pPr>
                      <a:r>
                        <a:rPr lang="cs-CZ" sz="1200">
                          <a:effectLst/>
                          <a:latin typeface="Arial" panose="020B0604020202020204" pitchFamily="34" charset="0"/>
                          <a:cs typeface="Arial" panose="020B0604020202020204" pitchFamily="34" charset="0"/>
                        </a:rPr>
                        <a:t>401 - 800</a:t>
                      </a:r>
                      <a:endParaRPr lang="cs-CZ" sz="1200">
                        <a:effectLst/>
                        <a:latin typeface="Arial" panose="020B0604020202020204" pitchFamily="34" charset="0"/>
                        <a:ea typeface="Calibri" panose="020F0502020204030204" pitchFamily="34" charset="0"/>
                        <a:cs typeface="Arial" panose="020B0604020202020204" pitchFamily="34" charset="0"/>
                      </a:endParaRPr>
                    </a:p>
                  </a:txBody>
                  <a:tcPr marL="42282" marR="42282" marT="0" marB="0" anchor="ctr"/>
                </a:tc>
                <a:tc>
                  <a:txBody>
                    <a:bodyPr/>
                    <a:lstStyle/>
                    <a:p>
                      <a:pPr marL="540385" indent="-540385" algn="ctr">
                        <a:lnSpc>
                          <a:spcPct val="107000"/>
                        </a:lnSpc>
                        <a:spcBef>
                          <a:spcPts val="600"/>
                        </a:spcBef>
                        <a:spcAft>
                          <a:spcPts val="600"/>
                        </a:spcAft>
                      </a:pPr>
                      <a:r>
                        <a:rPr lang="cs-CZ" sz="1200" dirty="0">
                          <a:effectLst/>
                          <a:latin typeface="Arial" panose="020B0604020202020204" pitchFamily="34" charset="0"/>
                          <a:cs typeface="Arial" panose="020B0604020202020204" pitchFamily="34" charset="0"/>
                        </a:rPr>
                        <a:t>18 </a:t>
                      </a:r>
                      <a:endParaRPr lang="cs-CZ" sz="1200" dirty="0">
                        <a:effectLst/>
                        <a:latin typeface="Arial" panose="020B0604020202020204" pitchFamily="34" charset="0"/>
                        <a:ea typeface="Calibri" panose="020F0502020204030204" pitchFamily="34" charset="0"/>
                        <a:cs typeface="Arial" panose="020B0604020202020204" pitchFamily="34" charset="0"/>
                      </a:endParaRPr>
                    </a:p>
                  </a:txBody>
                  <a:tcPr marL="42282" marR="42282" marT="0" marB="0" anchor="ctr"/>
                </a:tc>
                <a:extLst>
                  <a:ext uri="{0D108BD9-81ED-4DB2-BD59-A6C34878D82A}">
                    <a16:rowId xmlns:a16="http://schemas.microsoft.com/office/drawing/2014/main" val="3113890354"/>
                  </a:ext>
                </a:extLst>
              </a:tr>
              <a:tr h="541266">
                <a:tc vMerge="1">
                  <a:txBody>
                    <a:bodyPr/>
                    <a:lstStyle/>
                    <a:p>
                      <a:endParaRPr lang="cs-CZ"/>
                    </a:p>
                  </a:txBody>
                  <a:tcPr/>
                </a:tc>
                <a:tc>
                  <a:txBody>
                    <a:bodyPr/>
                    <a:lstStyle/>
                    <a:p>
                      <a:pPr marL="540385" indent="-540385" algn="l">
                        <a:lnSpc>
                          <a:spcPct val="107000"/>
                        </a:lnSpc>
                        <a:spcAft>
                          <a:spcPts val="600"/>
                        </a:spcAft>
                        <a:tabLst>
                          <a:tab pos="2576195" algn="ctr"/>
                        </a:tabLst>
                      </a:pPr>
                      <a:r>
                        <a:rPr lang="cs-CZ" sz="1200">
                          <a:effectLst/>
                          <a:latin typeface="Arial" panose="020B0604020202020204" pitchFamily="34" charset="0"/>
                          <a:cs typeface="Arial" panose="020B0604020202020204" pitchFamily="34" charset="0"/>
                        </a:rPr>
                        <a:t>801 – 1 200</a:t>
                      </a:r>
                      <a:endParaRPr lang="cs-CZ" sz="1200">
                        <a:effectLst/>
                        <a:latin typeface="Arial" panose="020B0604020202020204" pitchFamily="34" charset="0"/>
                        <a:ea typeface="Calibri" panose="020F0502020204030204" pitchFamily="34" charset="0"/>
                        <a:cs typeface="Arial" panose="020B0604020202020204" pitchFamily="34" charset="0"/>
                      </a:endParaRPr>
                    </a:p>
                  </a:txBody>
                  <a:tcPr marL="42282" marR="42282" marT="0" marB="0" anchor="ctr"/>
                </a:tc>
                <a:tc>
                  <a:txBody>
                    <a:bodyPr/>
                    <a:lstStyle/>
                    <a:p>
                      <a:pPr marL="540385" indent="-540385" algn="ctr">
                        <a:lnSpc>
                          <a:spcPct val="107000"/>
                        </a:lnSpc>
                        <a:spcAft>
                          <a:spcPts val="600"/>
                        </a:spcAft>
                      </a:pPr>
                      <a:r>
                        <a:rPr lang="cs-CZ" sz="1200" dirty="0">
                          <a:effectLst/>
                          <a:latin typeface="Arial" panose="020B0604020202020204" pitchFamily="34" charset="0"/>
                          <a:cs typeface="Arial" panose="020B0604020202020204" pitchFamily="34" charset="0"/>
                        </a:rPr>
                        <a:t>16 </a:t>
                      </a:r>
                      <a:endParaRPr lang="cs-CZ" sz="1200" dirty="0">
                        <a:effectLst/>
                        <a:latin typeface="Arial" panose="020B0604020202020204" pitchFamily="34" charset="0"/>
                        <a:ea typeface="Calibri" panose="020F0502020204030204" pitchFamily="34" charset="0"/>
                        <a:cs typeface="Arial" panose="020B0604020202020204" pitchFamily="34" charset="0"/>
                      </a:endParaRPr>
                    </a:p>
                  </a:txBody>
                  <a:tcPr marL="42282" marR="42282" marT="0" marB="0" anchor="ctr"/>
                </a:tc>
                <a:extLst>
                  <a:ext uri="{0D108BD9-81ED-4DB2-BD59-A6C34878D82A}">
                    <a16:rowId xmlns:a16="http://schemas.microsoft.com/office/drawing/2014/main" val="3715657606"/>
                  </a:ext>
                </a:extLst>
              </a:tr>
              <a:tr h="541266">
                <a:tc vMerge="1">
                  <a:txBody>
                    <a:bodyPr/>
                    <a:lstStyle/>
                    <a:p>
                      <a:endParaRPr lang="cs-CZ"/>
                    </a:p>
                  </a:txBody>
                  <a:tcPr/>
                </a:tc>
                <a:tc>
                  <a:txBody>
                    <a:bodyPr/>
                    <a:lstStyle/>
                    <a:p>
                      <a:pPr marL="540385" indent="-540385" algn="l">
                        <a:lnSpc>
                          <a:spcPct val="107000"/>
                        </a:lnSpc>
                        <a:spcAft>
                          <a:spcPts val="600"/>
                        </a:spcAft>
                        <a:tabLst>
                          <a:tab pos="2576195" algn="ctr"/>
                        </a:tabLst>
                      </a:pPr>
                      <a:r>
                        <a:rPr lang="cs-CZ" sz="1200">
                          <a:effectLst/>
                          <a:latin typeface="Arial" panose="020B0604020202020204" pitchFamily="34" charset="0"/>
                          <a:cs typeface="Arial" panose="020B0604020202020204" pitchFamily="34" charset="0"/>
                        </a:rPr>
                        <a:t>1 201 – 1 600</a:t>
                      </a:r>
                      <a:endParaRPr lang="cs-CZ" sz="1200">
                        <a:effectLst/>
                        <a:latin typeface="Arial" panose="020B0604020202020204" pitchFamily="34" charset="0"/>
                        <a:ea typeface="Calibri" panose="020F0502020204030204" pitchFamily="34" charset="0"/>
                        <a:cs typeface="Arial" panose="020B0604020202020204" pitchFamily="34" charset="0"/>
                      </a:endParaRPr>
                    </a:p>
                  </a:txBody>
                  <a:tcPr marL="42282" marR="42282" marT="0" marB="0" anchor="ctr"/>
                </a:tc>
                <a:tc>
                  <a:txBody>
                    <a:bodyPr/>
                    <a:lstStyle/>
                    <a:p>
                      <a:pPr marL="540385" indent="-540385" algn="ctr">
                        <a:lnSpc>
                          <a:spcPct val="107000"/>
                        </a:lnSpc>
                        <a:spcAft>
                          <a:spcPts val="600"/>
                        </a:spcAft>
                      </a:pPr>
                      <a:r>
                        <a:rPr lang="cs-CZ" sz="1200" dirty="0">
                          <a:effectLst/>
                          <a:latin typeface="Arial" panose="020B0604020202020204" pitchFamily="34" charset="0"/>
                          <a:cs typeface="Arial" panose="020B0604020202020204" pitchFamily="34" charset="0"/>
                        </a:rPr>
                        <a:t>14 </a:t>
                      </a:r>
                      <a:endParaRPr lang="cs-CZ" sz="1200" dirty="0">
                        <a:effectLst/>
                        <a:latin typeface="Arial" panose="020B0604020202020204" pitchFamily="34" charset="0"/>
                        <a:ea typeface="Calibri" panose="020F0502020204030204" pitchFamily="34" charset="0"/>
                        <a:cs typeface="Arial" panose="020B0604020202020204" pitchFamily="34" charset="0"/>
                      </a:endParaRPr>
                    </a:p>
                  </a:txBody>
                  <a:tcPr marL="42282" marR="42282" marT="0" marB="0" anchor="ctr"/>
                </a:tc>
                <a:extLst>
                  <a:ext uri="{0D108BD9-81ED-4DB2-BD59-A6C34878D82A}">
                    <a16:rowId xmlns:a16="http://schemas.microsoft.com/office/drawing/2014/main" val="3380653884"/>
                  </a:ext>
                </a:extLst>
              </a:tr>
              <a:tr h="541266">
                <a:tc vMerge="1">
                  <a:txBody>
                    <a:bodyPr/>
                    <a:lstStyle/>
                    <a:p>
                      <a:endParaRPr lang="cs-CZ"/>
                    </a:p>
                  </a:txBody>
                  <a:tcPr/>
                </a:tc>
                <a:tc>
                  <a:txBody>
                    <a:bodyPr/>
                    <a:lstStyle/>
                    <a:p>
                      <a:pPr marL="540385" indent="-540385" algn="l">
                        <a:lnSpc>
                          <a:spcPct val="107000"/>
                        </a:lnSpc>
                        <a:spcAft>
                          <a:spcPts val="600"/>
                        </a:spcAft>
                        <a:tabLst>
                          <a:tab pos="2576195" algn="ctr"/>
                        </a:tabLst>
                      </a:pPr>
                      <a:r>
                        <a:rPr lang="cs-CZ" sz="1200">
                          <a:effectLst/>
                          <a:latin typeface="Arial" panose="020B0604020202020204" pitchFamily="34" charset="0"/>
                          <a:cs typeface="Arial" panose="020B0604020202020204" pitchFamily="34" charset="0"/>
                        </a:rPr>
                        <a:t>1 601 – 2 000</a:t>
                      </a:r>
                      <a:endParaRPr lang="cs-CZ" sz="1200">
                        <a:effectLst/>
                        <a:latin typeface="Arial" panose="020B0604020202020204" pitchFamily="34" charset="0"/>
                        <a:ea typeface="Calibri" panose="020F0502020204030204" pitchFamily="34" charset="0"/>
                        <a:cs typeface="Arial" panose="020B0604020202020204" pitchFamily="34" charset="0"/>
                      </a:endParaRPr>
                    </a:p>
                  </a:txBody>
                  <a:tcPr marL="42282" marR="42282" marT="0" marB="0" anchor="ctr"/>
                </a:tc>
                <a:tc>
                  <a:txBody>
                    <a:bodyPr/>
                    <a:lstStyle/>
                    <a:p>
                      <a:pPr marL="540385" indent="-540385" algn="ctr">
                        <a:lnSpc>
                          <a:spcPct val="107000"/>
                        </a:lnSpc>
                        <a:spcAft>
                          <a:spcPts val="600"/>
                        </a:spcAft>
                      </a:pPr>
                      <a:r>
                        <a:rPr lang="cs-CZ" sz="1200" dirty="0">
                          <a:effectLst/>
                          <a:latin typeface="Arial" panose="020B0604020202020204" pitchFamily="34" charset="0"/>
                          <a:cs typeface="Arial" panose="020B0604020202020204" pitchFamily="34" charset="0"/>
                        </a:rPr>
                        <a:t>10 </a:t>
                      </a:r>
                      <a:endParaRPr lang="cs-CZ" sz="1200" dirty="0">
                        <a:effectLst/>
                        <a:latin typeface="Arial" panose="020B0604020202020204" pitchFamily="34" charset="0"/>
                        <a:ea typeface="Calibri" panose="020F0502020204030204" pitchFamily="34" charset="0"/>
                        <a:cs typeface="Arial" panose="020B0604020202020204" pitchFamily="34" charset="0"/>
                      </a:endParaRPr>
                    </a:p>
                  </a:txBody>
                  <a:tcPr marL="42282" marR="42282" marT="0" marB="0" anchor="ctr"/>
                </a:tc>
                <a:extLst>
                  <a:ext uri="{0D108BD9-81ED-4DB2-BD59-A6C34878D82A}">
                    <a16:rowId xmlns:a16="http://schemas.microsoft.com/office/drawing/2014/main" val="3274200279"/>
                  </a:ext>
                </a:extLst>
              </a:tr>
            </a:tbl>
          </a:graphicData>
        </a:graphic>
      </p:graphicFrame>
    </p:spTree>
    <p:extLst>
      <p:ext uri="{BB962C8B-B14F-4D97-AF65-F5344CB8AC3E}">
        <p14:creationId xmlns:p14="http://schemas.microsoft.com/office/powerpoint/2010/main" val="4116494306"/>
      </p:ext>
    </p:extLst>
  </p:cSld>
  <p:clrMapOvr>
    <a:masterClrMapping/>
  </p:clrMapOvr>
</p:sld>
</file>

<file path=ppt/theme/theme1.xml><?xml version="1.0" encoding="utf-8"?>
<a:theme xmlns:a="http://schemas.openxmlformats.org/drawingml/2006/main" name="Motiv Office">
  <a:themeElements>
    <a:clrScheme name="Olomoucký kraj">
      <a:dk1>
        <a:srgbClr val="000000"/>
      </a:dk1>
      <a:lt1>
        <a:srgbClr val="FFFFFF"/>
      </a:lt1>
      <a:dk2>
        <a:srgbClr val="02539F"/>
      </a:dk2>
      <a:lt2>
        <a:srgbClr val="E7E6E6"/>
      </a:lt2>
      <a:accent1>
        <a:srgbClr val="02539F"/>
      </a:accent1>
      <a:accent2>
        <a:srgbClr val="58894C"/>
      </a:accent2>
      <a:accent3>
        <a:srgbClr val="C4262D"/>
      </a:accent3>
      <a:accent4>
        <a:srgbClr val="9FBF5B"/>
      </a:accent4>
      <a:accent5>
        <a:srgbClr val="6AB6EA"/>
      </a:accent5>
      <a:accent6>
        <a:srgbClr val="E9BB46"/>
      </a:accent6>
      <a:hlink>
        <a:srgbClr val="0563C1"/>
      </a:hlink>
      <a:folHlink>
        <a:srgbClr val="954F72"/>
      </a:folHlink>
    </a:clrScheme>
    <a:fontScheme name="Inter">
      <a:majorFont>
        <a:latin typeface="Inter"/>
        <a:ea typeface=""/>
        <a:cs typeface=""/>
      </a:majorFont>
      <a:minorFont>
        <a:latin typeface="Inter"/>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bwMode="auto">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a:spPr>
      <a:bodyPr lIns="38100" tIns="38100" rIns="38100" bIns="38100"/>
      <a:lstStyle>
        <a:defPPr algn="l">
          <a:lnSpc>
            <a:spcPct val="150000"/>
          </a:lnSpc>
          <a:defRPr sz="1400" dirty="0">
            <a:solidFill>
              <a:schemeClr val="tx2"/>
            </a:solidFill>
            <a:ea typeface="+mj-ea"/>
          </a:defRPr>
        </a:defPPr>
      </a:lstStyle>
    </a:txDef>
  </a:objectDefaults>
  <a:extraClrSchemeLst/>
  <a:extLst>
    <a:ext uri="{05A4C25C-085E-4340-85A3-A5531E510DB2}">
      <thm15:themeFamily xmlns:thm15="http://schemas.microsoft.com/office/thememl/2012/main" name="Prezentace OK.potx" id="{6F3F9BF8-1F67-4B46-B308-B76B3766940E}" vid="{C58A957F-67F5-6440-9449-FF9D378E82FB}"/>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Prezentace OK</Template>
  <TotalTime>1819</TotalTime>
  <Words>5042</Words>
  <Application>Microsoft Office PowerPoint</Application>
  <PresentationFormat>Širokoúhlá obrazovka</PresentationFormat>
  <Paragraphs>895</Paragraphs>
  <Slides>43</Slides>
  <Notes>6</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43</vt:i4>
      </vt:variant>
    </vt:vector>
  </HeadingPairs>
  <TitlesOfParts>
    <vt:vector size="49" baseType="lpstr">
      <vt:lpstr>Arial</vt:lpstr>
      <vt:lpstr>Calibri</vt:lpstr>
      <vt:lpstr>Inter</vt:lpstr>
      <vt:lpstr>Times New Roman</vt:lpstr>
      <vt:lpstr>Wingdings</vt:lpstr>
      <vt:lpstr>Motiv Office</vt:lpstr>
      <vt:lpstr>Program obnovy venkova Olomouckého kraje – dotační možnosti a kritéria </vt:lpstr>
      <vt:lpstr>Program obnovy venkova Olomouckého kraje</vt:lpstr>
      <vt:lpstr>Program obnovy venkova Olomouckého kraje</vt:lpstr>
      <vt:lpstr>Program obnovy venkova Olomouckého kraje</vt:lpstr>
      <vt:lpstr>Program obnovy venkova Olomouckého kraje</vt:lpstr>
      <vt:lpstr>Program obnovy venkova Olomouckého kraje</vt:lpstr>
      <vt:lpstr>Program obnovy venkova Olomouckého kraje</vt:lpstr>
      <vt:lpstr>Program obnovy venkova Olomouckého kraje</vt:lpstr>
      <vt:lpstr>Program obnovy venkova Olomouckého kraje</vt:lpstr>
      <vt:lpstr>Program obnovy venkova Olomouckého kraje</vt:lpstr>
      <vt:lpstr>Program obnovy venkova Olomouckého kraje</vt:lpstr>
      <vt:lpstr>Program obnovy venkova Olomouckého kraje</vt:lpstr>
      <vt:lpstr>Program obnovy venkova Olomouckého kraje</vt:lpstr>
      <vt:lpstr>Program obnovy venkova Olomouckého kraje</vt:lpstr>
      <vt:lpstr>Program obnovy venkova Olomouckého kraje</vt:lpstr>
      <vt:lpstr>Program obnovy venkova Olomouckého kraje</vt:lpstr>
      <vt:lpstr>Program obnovy venkova Olomouckého kraje</vt:lpstr>
      <vt:lpstr>Program obnovy venkova Olomouckého kraje</vt:lpstr>
      <vt:lpstr>Program obnovy venkova Olomouckého kraje</vt:lpstr>
      <vt:lpstr>Program obnovy venkova Olomouckého kraje</vt:lpstr>
      <vt:lpstr>Program obnovy venkova Olomouckého kraje</vt:lpstr>
      <vt:lpstr>Program obnovy venkova Olomouckého kraje</vt:lpstr>
      <vt:lpstr>Program obnovy venkova Olomouckého kraje</vt:lpstr>
      <vt:lpstr>Program obnovy venkova Olomouckého kraje</vt:lpstr>
      <vt:lpstr>Program obnovy venkova Olomouckého kraje</vt:lpstr>
      <vt:lpstr>Program obnovy venkova Olomouckého kraje</vt:lpstr>
      <vt:lpstr>Program obnovy venkova Olomouckého kraje</vt:lpstr>
      <vt:lpstr>Program obnovy venkova Olomouckého kraje</vt:lpstr>
      <vt:lpstr>Program obnovy venkova Olomouckého kraje</vt:lpstr>
      <vt:lpstr>Program obnovy venkova Olomouckého kraje</vt:lpstr>
      <vt:lpstr>Program obnovy venkova Olomouckého kraje</vt:lpstr>
      <vt:lpstr>Program obnovy venkova Olomouckého kraje</vt:lpstr>
      <vt:lpstr>Program obnovy venkova Olomouckého kraje</vt:lpstr>
      <vt:lpstr>Program obnovy venkova Olomouckého kraje</vt:lpstr>
      <vt:lpstr>Program obnovy venkova Olomouckého kraje</vt:lpstr>
      <vt:lpstr>Program obnovy venkova Olomouckého kraje</vt:lpstr>
      <vt:lpstr>Program obnovy venkova Olomouckého kraje</vt:lpstr>
      <vt:lpstr>Program obnovy venkova Olomouckého kraje</vt:lpstr>
      <vt:lpstr>Program obnovy venkova Olomouckého kraje</vt:lpstr>
      <vt:lpstr>Program obnovy venkova Olomouckého kraje</vt:lpstr>
      <vt:lpstr>Program obnovy venkova Olomouckého kraje</vt:lpstr>
      <vt:lpstr>Program obnovy venkova Olomouckého kraje</vt:lpstr>
      <vt:lpstr>Program obnovy venkova Olomouckého kraje</vt:lpstr>
    </vt:vector>
  </TitlesOfParts>
  <Company>VDI0101W10</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Niče Luděk</dc:creator>
  <cp:lastModifiedBy>Krmášek David</cp:lastModifiedBy>
  <cp:revision>196</cp:revision>
  <dcterms:created xsi:type="dcterms:W3CDTF">2022-03-10T07:10:19Z</dcterms:created>
  <dcterms:modified xsi:type="dcterms:W3CDTF">2023-10-02T14:45:47Z</dcterms:modified>
</cp:coreProperties>
</file>