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10" r:id="rId4"/>
    <p:sldId id="257" r:id="rId5"/>
    <p:sldId id="314" r:id="rId6"/>
    <p:sldId id="312" r:id="rId7"/>
    <p:sldId id="299" r:id="rId8"/>
    <p:sldId id="309" r:id="rId9"/>
    <p:sldId id="274" r:id="rId10"/>
    <p:sldId id="271" r:id="rId11"/>
    <p:sldId id="313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73" r:id="rId20"/>
    <p:sldId id="307" r:id="rId21"/>
    <p:sldId id="308" r:id="rId22"/>
    <p:sldId id="264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E0C34A-FFB5-40A3-AC8C-BFA1FA402E6A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084CE2-F027-4EA5-B60B-E6FA49E6972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cin.cz/" TargetMode="External"/><Relationship Id="rId2" Type="http://schemas.openxmlformats.org/officeDocument/2006/relationships/hyperlink" Target="mailto:starosta@tucin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6048672" cy="4320480"/>
          </a:xfrm>
        </p:spPr>
        <p:txBody>
          <a:bodyPr>
            <a:normAutofit/>
          </a:bodyPr>
          <a:lstStyle/>
          <a:p>
            <a:pPr algn="ctr"/>
            <a:r>
              <a:rPr lang="cs-CZ" sz="6600" u="sng" dirty="0"/>
              <a:t>Evropská cena obnovy vesnice</a:t>
            </a:r>
            <a:br>
              <a:rPr lang="cs-CZ" sz="6600" dirty="0"/>
            </a:br>
            <a:endParaRPr lang="cs-CZ" sz="6600" dirty="0"/>
          </a:p>
        </p:txBody>
      </p:sp>
      <p:pic>
        <p:nvPicPr>
          <p:cNvPr id="9" name="Picture 3" descr="ARGE_LuD_Masterlogo_neu_2010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2305934" cy="434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Ceny</a:t>
            </a:r>
          </a:p>
        </p:txBody>
      </p:sp>
      <p:pic>
        <p:nvPicPr>
          <p:cNvPr id="6" name="Zástupný symbol pro obsah 5" descr="Italie VR 8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771173">
            <a:off x="4860528" y="1199863"/>
            <a:ext cx="3517769" cy="501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Italie VR 876oř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640436">
            <a:off x="655379" y="908381"/>
            <a:ext cx="2952804" cy="52949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 +/-  soutěže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Plus +</a:t>
            </a:r>
          </a:p>
          <a:p>
            <a:endParaRPr lang="cs-CZ" dirty="0"/>
          </a:p>
          <a:p>
            <a:r>
              <a:rPr lang="cs-CZ" dirty="0"/>
              <a:t>Prestižní soutěž</a:t>
            </a:r>
          </a:p>
          <a:p>
            <a:r>
              <a:rPr lang="cs-CZ" dirty="0"/>
              <a:t>Nové zkušenosti</a:t>
            </a:r>
          </a:p>
          <a:p>
            <a:r>
              <a:rPr lang="cs-CZ" dirty="0"/>
              <a:t>Prezentace v zahraničí</a:t>
            </a:r>
          </a:p>
          <a:p>
            <a:r>
              <a:rPr lang="cs-CZ" dirty="0"/>
              <a:t>Obec do podvědomí </a:t>
            </a:r>
          </a:p>
          <a:p>
            <a:r>
              <a:rPr lang="cs-CZ" dirty="0"/>
              <a:t>Získání nových kontaktů</a:t>
            </a:r>
          </a:p>
          <a:p>
            <a:r>
              <a:rPr lang="cs-CZ" dirty="0"/>
              <a:t>Opětovná příležitost zapojit občany z obce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   Mínus   </a:t>
            </a:r>
            <a:r>
              <a:rPr lang="cs-CZ" sz="2800" dirty="0"/>
              <a:t>-</a:t>
            </a:r>
          </a:p>
          <a:p>
            <a:endParaRPr lang="cs-CZ" dirty="0"/>
          </a:p>
          <a:p>
            <a:r>
              <a:rPr lang="cs-CZ" dirty="0"/>
              <a:t>Čas ( příprava, překlad)</a:t>
            </a:r>
          </a:p>
          <a:p>
            <a:r>
              <a:rPr lang="cs-CZ" dirty="0"/>
              <a:t>Jazyková bariéra</a:t>
            </a:r>
          </a:p>
          <a:p>
            <a:r>
              <a:rPr lang="cs-CZ" dirty="0"/>
              <a:t>Motto (znevýhodnění)</a:t>
            </a:r>
          </a:p>
          <a:p>
            <a:endParaRPr lang="cs-CZ" dirty="0"/>
          </a:p>
          <a:p>
            <a:r>
              <a:rPr lang="cs-CZ" dirty="0"/>
              <a:t>Finance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37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it\Itálie střih prezentace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0" y="260648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Sit\Itálie střih prezentace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268027" cy="32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Sit\Itálie střih prezentace\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9" y="2680332"/>
            <a:ext cx="2851647" cy="21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Sit\Itálie střih prezentace\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48035"/>
            <a:ext cx="3647199" cy="27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Sit\Itálie střih prezentace\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942289" cy="22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9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Sit\Itálie střih prezentace\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0" y="620688"/>
            <a:ext cx="2706438" cy="36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Sit\Itálie střih prezentace\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28" y="4077072"/>
            <a:ext cx="3505993" cy="26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Sit\Itálie střih prezentace\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8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7864" y="2559421"/>
            <a:ext cx="4527104" cy="40138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 descr="C:\Sit\Itálie střih prezentace\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588768" cy="34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Sit\Itálie střih prezentace\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88" y="260648"/>
            <a:ext cx="3980433" cy="29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Sit\Itálie střih prezentace\7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2222"/>
            <a:ext cx="3392215" cy="25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Sit\Itálie střih prezentace\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70" y="3659766"/>
            <a:ext cx="3995490" cy="29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2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Sit\Itálie střih prezentace\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96506" cy="29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Sit\Itálie střih prezentace\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52" y="40466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Sit\Itálie střih prezentace\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3" y="366357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Sit\Itálie střih prezentace\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03" y="3672952"/>
            <a:ext cx="3763356" cy="28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5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Sit\Itálie střih prezentace\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768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Sit\Itálie střih prezentace\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60053"/>
            <a:ext cx="3811720" cy="28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Sit\Itálie střih prezentace\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516148" cy="26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Sit\Itálie střih prezentace\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48" y="3783723"/>
            <a:ext cx="3433228" cy="25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2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Sit\Itálie střih prezentace\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Sit\Itálie střih prezentace\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74" y="1340768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Sit\Itálie střih prezentace\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788437" cy="28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Sit\Itálie střih prezentace\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6119"/>
            <a:ext cx="3362986" cy="25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2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Sit\Itálie střih prezentace\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Sit\Itálie střih prezentace\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90" y="1124744"/>
            <a:ext cx="4012704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Sit\Itálie střih prezentace\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28" y="413427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2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talie VR 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 descr="Italie VR 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7" y="2942946"/>
            <a:ext cx="4776531" cy="358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400" b="1" u="sng" dirty="0"/>
              <a:t>Evropská cena obnovy vesnice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Evropská cena za rozvoj venkova a obnovu vesnice</a:t>
            </a:r>
          </a:p>
          <a:p>
            <a:pPr algn="ctr">
              <a:buNone/>
            </a:pPr>
            <a:r>
              <a:rPr lang="cs-CZ" dirty="0"/>
              <a:t> </a:t>
            </a:r>
          </a:p>
          <a:p>
            <a:pPr algn="ctr">
              <a:buNone/>
            </a:pPr>
            <a:r>
              <a:rPr lang="cs-CZ" dirty="0"/>
              <a:t>vyhlašuje</a:t>
            </a:r>
          </a:p>
          <a:p>
            <a:pPr algn="ctr">
              <a:buNone/>
            </a:pPr>
            <a:r>
              <a:rPr lang="cs-CZ" b="1" dirty="0"/>
              <a:t>Evropská pracovní společnost pro rozvoj venkova a obnovu vesnice</a:t>
            </a:r>
            <a:endParaRPr lang="cs-CZ" dirty="0"/>
          </a:p>
          <a:p>
            <a:pPr algn="ctr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Sit\Itálie střih prezentace\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768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Sit\Itálie střih prezentace\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64041"/>
            <a:ext cx="3729801" cy="27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Sit\Itálie střih prezentace\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5" y="3573016"/>
            <a:ext cx="3740512" cy="280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Sit\Itálie střih prezentace\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9" y="2891060"/>
            <a:ext cx="2802935" cy="373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064" y="3284984"/>
            <a:ext cx="3538736" cy="303961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42" name="Picture 2" descr="C:\Sit\Itálie střih prezentace\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85989" cy="28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Sit\Itálie střih prezentace\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Sit\Itálie střih prezentace\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01752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1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3009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Účast v evropské soutěži včetně účasti na vyhlášení výsledků v zahraničí  je obrovskou událostí, zkušeností  a životním zážitkem občanů soutěžící obce.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Děkuji </a:t>
            </a:r>
            <a:r>
              <a:rPr lang="cs-CZ" dirty="0"/>
              <a:t>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7772400" cy="3312368"/>
          </a:xfrm>
        </p:spPr>
        <p:txBody>
          <a:bodyPr>
            <a:normAutofit/>
          </a:bodyPr>
          <a:lstStyle/>
          <a:p>
            <a:r>
              <a:rPr lang="cs-CZ" sz="1800" dirty="0"/>
              <a:t>Řezníček Jiří</a:t>
            </a:r>
          </a:p>
          <a:p>
            <a:pPr algn="ctr"/>
            <a:r>
              <a:rPr lang="cs-CZ" sz="1800" dirty="0"/>
              <a:t>starosta obce Tučín – Vesnice roku 2009	tel: 732876307</a:t>
            </a:r>
            <a:r>
              <a:rPr lang="cs-CZ" dirty="0"/>
              <a:t>					</a:t>
            </a:r>
            <a:r>
              <a:rPr lang="cs-CZ" sz="1800" dirty="0">
                <a:hlinkClick r:id="rId2"/>
              </a:rPr>
              <a:t>starosta@tucin.cz</a:t>
            </a:r>
            <a:r>
              <a:rPr lang="cs-CZ" sz="1800" dirty="0"/>
              <a:t> , </a:t>
            </a:r>
            <a:r>
              <a:rPr lang="cs-CZ" sz="1800" dirty="0">
                <a:hlinkClick r:id="rId3"/>
              </a:rPr>
              <a:t>www.tucin.cz</a:t>
            </a:r>
            <a:r>
              <a:rPr lang="cs-CZ" sz="1800" dirty="0"/>
              <a:t> 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/>
              <a:t>			</a:t>
            </a:r>
            <a:br>
              <a:rPr lang="cs-CZ" dirty="0"/>
            </a:br>
            <a:r>
              <a:rPr lang="cs-CZ" dirty="0"/>
              <a:t>			</a:t>
            </a:r>
            <a:r>
              <a:rPr lang="cs-CZ" b="1" dirty="0"/>
              <a:t>Motto: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2010 - </a:t>
            </a:r>
            <a:r>
              <a:rPr lang="cs-CZ" b="1" dirty="0"/>
              <a:t>„Nová energie pro silnou spolupráci“</a:t>
            </a:r>
          </a:p>
          <a:p>
            <a:pPr algn="ctr">
              <a:buNone/>
            </a:pPr>
            <a:r>
              <a:rPr lang="cs-CZ" b="1" dirty="0"/>
              <a:t>			   </a:t>
            </a:r>
            <a:r>
              <a:rPr lang="cs-CZ" sz="1600" b="1" dirty="0"/>
              <a:t>Obec Tučín, Obec  Lidečko</a:t>
            </a:r>
          </a:p>
          <a:p>
            <a:pPr>
              <a:buNone/>
            </a:pPr>
            <a:r>
              <a:rPr lang="cs-CZ" dirty="0"/>
              <a:t>2012 –</a:t>
            </a:r>
            <a:r>
              <a:rPr lang="cs-CZ" b="1" dirty="0"/>
              <a:t> „Na stopě budoucnosti“</a:t>
            </a:r>
          </a:p>
          <a:p>
            <a:pPr algn="ctr">
              <a:buNone/>
            </a:pPr>
            <a:r>
              <a:rPr lang="cs-CZ" sz="1600" b="1" dirty="0"/>
              <a:t>				Obec Ratměřice, Obec Komňa</a:t>
            </a:r>
          </a:p>
          <a:p>
            <a:pPr>
              <a:buNone/>
            </a:pPr>
            <a:r>
              <a:rPr lang="cs-CZ" dirty="0"/>
              <a:t>2014</a:t>
            </a:r>
            <a:r>
              <a:rPr lang="cs-CZ" b="1" dirty="0"/>
              <a:t> </a:t>
            </a:r>
            <a:r>
              <a:rPr lang="cs-CZ" dirty="0"/>
              <a:t>–</a:t>
            </a:r>
            <a:r>
              <a:rPr lang="cs-CZ" b="1" dirty="0"/>
              <a:t> „Lepší život“</a:t>
            </a:r>
          </a:p>
          <a:p>
            <a:pPr>
              <a:buNone/>
            </a:pPr>
            <a:r>
              <a:rPr lang="cs-CZ" sz="1600" b="1" dirty="0"/>
              <a:t>					Městys Jeseník nad Odrou, Obec Řepice</a:t>
            </a:r>
          </a:p>
          <a:p>
            <a:pPr>
              <a:buNone/>
            </a:pPr>
            <a:r>
              <a:rPr lang="cs-CZ" dirty="0"/>
              <a:t>2016</a:t>
            </a:r>
            <a:r>
              <a:rPr lang="cs-CZ" b="1" dirty="0"/>
              <a:t> – „Být otevřený“</a:t>
            </a:r>
          </a:p>
          <a:p>
            <a:pPr>
              <a:buNone/>
            </a:pPr>
            <a:r>
              <a:rPr lang="cs-CZ" sz="1600" b="1" dirty="0"/>
              <a:t>					Obec Kateřinice, Obec Krásná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67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Význam soutěže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   Soutěž o Evropskou cenu obnovy vesnice je doprovázena snahou o „zviditelněni“ mimořádně vynikajících a příkladných aktivit i iniciativ a o jejich ocenění, s ohledem na ekonomický a kulturní kontext.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 fontScale="90000"/>
          </a:bodyPr>
          <a:lstStyle/>
          <a:p>
            <a:br>
              <a:rPr lang="cs-CZ" sz="5400" b="1" dirty="0"/>
            </a:br>
            <a:r>
              <a:rPr lang="cs-CZ" sz="5400" b="1" dirty="0"/>
              <a:t>	</a:t>
            </a:r>
            <a:r>
              <a:rPr lang="cs-CZ" sz="4800" b="1" dirty="0"/>
              <a:t>Nosná myšlenka </a:t>
            </a:r>
            <a:endParaRPr lang="cs-CZ" dirty="0"/>
          </a:p>
        </p:txBody>
      </p:sp>
      <p:sp>
        <p:nvSpPr>
          <p:cNvPr id="4" name="Podnadpis 2"/>
          <p:cNvSpPr>
            <a:spLocks noGrp="1"/>
          </p:cNvSpPr>
          <p:nvPr>
            <p:ph idx="1"/>
          </p:nvPr>
        </p:nvSpPr>
        <p:spPr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tx2"/>
            </a:extrusionClr>
          </a:sp3d>
        </p:spPr>
        <p:txBody>
          <a:bodyPr vert="horz" lIns="91440" tIns="45720" rIns="91440" bIns="45720" rtlCol="0">
            <a:noAutofit/>
          </a:bodyPr>
          <a:lstStyle/>
          <a:p>
            <a:endParaRPr lang="cs-CZ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2200" dirty="0">
                <a:solidFill>
                  <a:schemeClr val="tx2"/>
                </a:solidFill>
              </a:rPr>
              <a:t>„Tato soutěž nezná poražených. Pouze ti nejlepší z určité země či regionu jsou společně na „startovní čáře“.</a:t>
            </a:r>
          </a:p>
          <a:p>
            <a:pPr marL="0" indent="0" algn="l">
              <a:buNone/>
            </a:pPr>
            <a:r>
              <a:rPr lang="cs-CZ" sz="2200" dirty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cs-CZ" sz="2200" dirty="0">
                <a:solidFill>
                  <a:schemeClr val="tx2"/>
                </a:solidFill>
              </a:rPr>
              <a:t>Výměna zkušeností a společné setkání s jinými zapojenými </a:t>
            </a:r>
            <a:br>
              <a:rPr lang="cs-CZ" sz="2200" dirty="0">
                <a:solidFill>
                  <a:schemeClr val="tx2"/>
                </a:solidFill>
              </a:rPr>
            </a:br>
            <a:r>
              <a:rPr lang="cs-CZ" sz="2200" dirty="0">
                <a:solidFill>
                  <a:schemeClr val="tx2"/>
                </a:solidFill>
              </a:rPr>
              <a:t>a úspěšnými místy dělá z každého účastníka vítěze!“</a:t>
            </a:r>
          </a:p>
          <a:p>
            <a:pPr algn="l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9201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Průběh soutěže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Přihláška – vypracování, překlad – němčina</a:t>
            </a:r>
          </a:p>
          <a:p>
            <a:r>
              <a:rPr lang="cs-CZ" dirty="0"/>
              <a:t>Zaslání požadovaných dokumentů, podkladů a </a:t>
            </a:r>
            <a:r>
              <a:rPr lang="cs-CZ" dirty="0" err="1"/>
              <a:t>banerů</a:t>
            </a:r>
            <a:endParaRPr lang="cs-CZ" dirty="0"/>
          </a:p>
          <a:p>
            <a:r>
              <a:rPr lang="cs-CZ" dirty="0"/>
              <a:t>Seznámení hodnotitelů se zaslanými podklady </a:t>
            </a:r>
          </a:p>
          <a:p>
            <a:r>
              <a:rPr lang="cs-CZ" dirty="0"/>
              <a:t>Příprava prezentace – němčina</a:t>
            </a:r>
          </a:p>
          <a:p>
            <a:r>
              <a:rPr lang="cs-CZ" dirty="0"/>
              <a:t>Příjezd komise – tříčlenná</a:t>
            </a:r>
          </a:p>
          <a:p>
            <a:r>
              <a:rPr lang="cs-CZ" dirty="0"/>
              <a:t>Prezentace – 4 hodiny – závěr stručné zhodnocení</a:t>
            </a:r>
          </a:p>
          <a:p>
            <a:r>
              <a:rPr lang="cs-CZ" dirty="0"/>
              <a:t>Hodnocení komisí společné obhajoba hodnocení</a:t>
            </a:r>
          </a:p>
          <a:p>
            <a:r>
              <a:rPr lang="cs-CZ" dirty="0"/>
              <a:t>Oznámení ohodnocení</a:t>
            </a:r>
          </a:p>
          <a:p>
            <a:r>
              <a:rPr lang="cs-CZ" dirty="0"/>
              <a:t>Vyhlášení výsledků ve vítězné obci předcházejícího roku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17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Sit\Třanovice\gemeinde_TUCIN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6737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Sit\Třanovice\gemeinde_TUCI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82" y="1045024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94896" y="404664"/>
            <a:ext cx="4038600" cy="443484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      </a:t>
            </a:r>
            <a:r>
              <a:rPr lang="cs-CZ" sz="3600" dirty="0">
                <a:solidFill>
                  <a:schemeClr val="accent1"/>
                </a:solidFill>
              </a:rPr>
              <a:t>Zaslané </a:t>
            </a:r>
            <a:r>
              <a:rPr lang="cs-CZ" sz="3600" dirty="0" err="1">
                <a:solidFill>
                  <a:schemeClr val="accent1"/>
                </a:solidFill>
              </a:rPr>
              <a:t>banery</a:t>
            </a:r>
            <a:endParaRPr lang="cs-CZ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1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926291" cy="4389437"/>
          </a:xfrm>
        </p:spPr>
      </p:pic>
      <p:pic>
        <p:nvPicPr>
          <p:cNvPr id="11267" name="Picture 3" descr="C:\Sit\Foto 2010\Komise EU utery\IMG_1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548680"/>
            <a:ext cx="5159425" cy="34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Sit\Foto 2010\Komise EU utery\IMG_1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8" y="3881264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Sit\Foto 2010\Komise EU utery\IMG_1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96108"/>
            <a:ext cx="3716166" cy="24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268760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cs-CZ" sz="3200" b="1" dirty="0" err="1"/>
              <a:t>Tučín</a:t>
            </a:r>
            <a:endParaRPr lang="cs-CZ" sz="3200" dirty="0"/>
          </a:p>
          <a:p>
            <a:pPr algn="ctr">
              <a:buFont typeface="Wingdings" pitchFamily="2" charset="2"/>
              <a:buNone/>
              <a:defRPr/>
            </a:pPr>
            <a:r>
              <a:rPr lang="cs-CZ" sz="3200" dirty="0"/>
              <a:t>byl oceněn Evropskou pracovní společností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sz="3200" dirty="0"/>
              <a:t>       pro rozvoj venkova a obnovu vesnice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sz="3200" b="1" dirty="0"/>
              <a:t> EVROPSKOU CENOU OBNOVY VESNICE</a:t>
            </a:r>
            <a:endParaRPr lang="cs-CZ" sz="3200" dirty="0"/>
          </a:p>
          <a:p>
            <a:pPr algn="ctr">
              <a:buFont typeface="Wingdings" pitchFamily="2" charset="2"/>
              <a:buNone/>
              <a:defRPr/>
            </a:pPr>
            <a:r>
              <a:rPr lang="cs-CZ" sz="3200" dirty="0"/>
              <a:t>za komplexní, trvale udržitelný a mottu soutěže odpovídající rozvoj vesnice vynikající kvality.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sz="3200" b="1" dirty="0"/>
              <a:t>2010</a:t>
            </a:r>
            <a:endParaRPr lang="cs-CZ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371</Words>
  <Application>Microsoft Office PowerPoint</Application>
  <PresentationFormat>Předvádění na obrazovce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Wingdings</vt:lpstr>
      <vt:lpstr>Wingdings 2</vt:lpstr>
      <vt:lpstr>Tok</vt:lpstr>
      <vt:lpstr>Evropská cena obnovy vesnice </vt:lpstr>
      <vt:lpstr>Evropská cena obnovy vesnice </vt:lpstr>
      <vt:lpstr>       Motto:</vt:lpstr>
      <vt:lpstr>Význam soutěže</vt:lpstr>
      <vt:lpstr>  Nosná myšlenka </vt:lpstr>
      <vt:lpstr>Průběh soutěže</vt:lpstr>
      <vt:lpstr>Prezentace aplikace PowerPoint</vt:lpstr>
      <vt:lpstr>Prezentace aplikace PowerPoint</vt:lpstr>
      <vt:lpstr>Prezentace aplikace PowerPoint</vt:lpstr>
      <vt:lpstr>                     Ceny</vt:lpstr>
      <vt:lpstr>Porovnání  +/-  soutěže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Účast v evropské soutěži včetně účasti na vyhlášení výsledků v zahraničí  je obrovskou událostí, zkušeností  a životním zážitkem občanů soutěžící obce.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Vesnice roku 2011</dc:title>
  <dc:creator>Starosta</dc:creator>
  <cp:lastModifiedBy>Jiří Řezníček</cp:lastModifiedBy>
  <cp:revision>53</cp:revision>
  <dcterms:created xsi:type="dcterms:W3CDTF">2012-02-29T15:46:47Z</dcterms:created>
  <dcterms:modified xsi:type="dcterms:W3CDTF">2024-03-19T11:18:05Z</dcterms:modified>
</cp:coreProperties>
</file>