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80" r:id="rId3"/>
    <p:sldId id="289" r:id="rId4"/>
    <p:sldId id="290" r:id="rId5"/>
    <p:sldId id="291" r:id="rId6"/>
    <p:sldId id="292" r:id="rId7"/>
    <p:sldId id="281" r:id="rId8"/>
    <p:sldId id="293" r:id="rId9"/>
    <p:sldId id="294" r:id="rId10"/>
    <p:sldId id="295" r:id="rId11"/>
    <p:sldId id="284" r:id="rId12"/>
    <p:sldId id="296" r:id="rId13"/>
    <p:sldId id="282" r:id="rId14"/>
    <p:sldId id="283" r:id="rId15"/>
    <p:sldId id="285" r:id="rId16"/>
    <p:sldId id="286" r:id="rId17"/>
    <p:sldId id="287" r:id="rId18"/>
    <p:sldId id="288" r:id="rId19"/>
    <p:sldId id="278" r:id="rId20"/>
  </p:sldIdLst>
  <p:sldSz cx="9144000" cy="6858000" type="screen4x3"/>
  <p:notesSz cx="6794500" cy="985678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99"/>
    <a:srgbClr val="001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6" autoAdjust="0"/>
    <p:restoredTop sz="92918" autoAdjust="0"/>
  </p:normalViewPr>
  <p:slideViewPr>
    <p:cSldViewPr>
      <p:cViewPr>
        <p:scale>
          <a:sx n="100" d="100"/>
          <a:sy n="100" d="100"/>
        </p:scale>
        <p:origin x="-1950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4" cy="492839"/>
          </a:xfrm>
          <a:prstGeom prst="rect">
            <a:avLst/>
          </a:prstGeom>
        </p:spPr>
        <p:txBody>
          <a:bodyPr vert="horz" lIns="91421" tIns="45710" rIns="91421" bIns="4571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645" y="1"/>
            <a:ext cx="2944284" cy="492839"/>
          </a:xfrm>
          <a:prstGeom prst="rect">
            <a:avLst/>
          </a:prstGeom>
        </p:spPr>
        <p:txBody>
          <a:bodyPr vert="horz" lIns="91421" tIns="45710" rIns="91421" bIns="45710" rtlCol="0"/>
          <a:lstStyle>
            <a:lvl1pPr algn="r">
              <a:defRPr sz="1200"/>
            </a:lvl1pPr>
          </a:lstStyle>
          <a:p>
            <a:fld id="{8533A7A5-1560-4B26-861B-BA24B8359F7C}" type="datetimeFigureOut">
              <a:rPr lang="cs-CZ" smtClean="0"/>
              <a:t>14.2.2017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62238"/>
            <a:ext cx="2944284" cy="492839"/>
          </a:xfrm>
          <a:prstGeom prst="rect">
            <a:avLst/>
          </a:prstGeom>
        </p:spPr>
        <p:txBody>
          <a:bodyPr vert="horz" lIns="91421" tIns="45710" rIns="91421" bIns="4571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645" y="9362238"/>
            <a:ext cx="2944284" cy="492839"/>
          </a:xfrm>
          <a:prstGeom prst="rect">
            <a:avLst/>
          </a:prstGeom>
        </p:spPr>
        <p:txBody>
          <a:bodyPr vert="horz" lIns="91421" tIns="45710" rIns="91421" bIns="45710" rtlCol="0" anchor="b"/>
          <a:lstStyle>
            <a:lvl1pPr algn="r">
              <a:defRPr sz="1200"/>
            </a:lvl1pPr>
          </a:lstStyle>
          <a:p>
            <a:fld id="{9692A947-47CD-4302-B2DF-B13D3BAE10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81133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4" cy="492839"/>
          </a:xfrm>
          <a:prstGeom prst="rect">
            <a:avLst/>
          </a:prstGeom>
        </p:spPr>
        <p:txBody>
          <a:bodyPr vert="horz" lIns="91421" tIns="45710" rIns="91421" bIns="4571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645" y="1"/>
            <a:ext cx="2944284" cy="492839"/>
          </a:xfrm>
          <a:prstGeom prst="rect">
            <a:avLst/>
          </a:prstGeom>
        </p:spPr>
        <p:txBody>
          <a:bodyPr vert="horz" lIns="91421" tIns="45710" rIns="91421" bIns="45710" rtlCol="0"/>
          <a:lstStyle>
            <a:lvl1pPr algn="r">
              <a:defRPr sz="1200"/>
            </a:lvl1pPr>
          </a:lstStyle>
          <a:p>
            <a:pPr>
              <a:defRPr/>
            </a:pPr>
            <a:fld id="{6C633949-4E4B-4AEB-9CE7-91918ADEEBCC}" type="datetimeFigureOut">
              <a:rPr lang="cs-CZ"/>
              <a:pPr>
                <a:defRPr/>
              </a:pPr>
              <a:t>14.2.2017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39775"/>
            <a:ext cx="4927600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1" tIns="45710" rIns="91421" bIns="4571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1" y="4681974"/>
            <a:ext cx="5435600" cy="4435555"/>
          </a:xfrm>
          <a:prstGeom prst="rect">
            <a:avLst/>
          </a:prstGeom>
        </p:spPr>
        <p:txBody>
          <a:bodyPr vert="horz" lIns="91421" tIns="45710" rIns="91421" bIns="4571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62238"/>
            <a:ext cx="2944284" cy="492839"/>
          </a:xfrm>
          <a:prstGeom prst="rect">
            <a:avLst/>
          </a:prstGeom>
        </p:spPr>
        <p:txBody>
          <a:bodyPr vert="horz" lIns="91421" tIns="45710" rIns="91421" bIns="4571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645" y="9362238"/>
            <a:ext cx="2944284" cy="492839"/>
          </a:xfrm>
          <a:prstGeom prst="rect">
            <a:avLst/>
          </a:prstGeom>
        </p:spPr>
        <p:txBody>
          <a:bodyPr vert="horz" lIns="91421" tIns="45710" rIns="91421" bIns="45710" rtlCol="0" anchor="b"/>
          <a:lstStyle>
            <a:lvl1pPr algn="r">
              <a:defRPr sz="1200"/>
            </a:lvl1pPr>
          </a:lstStyle>
          <a:p>
            <a:pPr>
              <a:defRPr/>
            </a:pPr>
            <a:fld id="{F642B231-0557-4C09-A458-E88E2D4687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74944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7" descr="1600×1200_UP_-0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975199"/>
            <a:ext cx="7772400" cy="1470025"/>
          </a:xfrm>
        </p:spPr>
        <p:txBody>
          <a:bodyPr anchor="b"/>
          <a:lstStyle>
            <a:lvl1pPr algn="ctr">
              <a:defRPr sz="7000" b="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5301208"/>
            <a:ext cx="7776864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999999"/>
                </a:solidFill>
              </a:defRPr>
            </a:lvl1pPr>
          </a:lstStyle>
          <a:p>
            <a:pPr>
              <a:defRPr/>
            </a:pPr>
            <a:fld id="{65E3E243-1AEA-4FAA-B495-A1555346E2D7}" type="datetime1">
              <a:rPr lang="cs-CZ"/>
              <a:pPr>
                <a:defRPr/>
              </a:pPr>
              <a:t>14.2.2017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999999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999999"/>
                </a:solidFill>
              </a:defRPr>
            </a:lvl1pPr>
          </a:lstStyle>
          <a:p>
            <a:pPr>
              <a:defRPr/>
            </a:pPr>
            <a:fld id="{853DA629-D3B3-49B5-BD5A-A5637C78E7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á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695279"/>
            <a:ext cx="8134672" cy="1470025"/>
          </a:xfrm>
        </p:spPr>
        <p:txBody>
          <a:bodyPr anchor="b"/>
          <a:lstStyle>
            <a:lvl1pPr algn="l">
              <a:defRPr sz="7000" b="0">
                <a:solidFill>
                  <a:srgbClr val="999999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E72A7-2AB9-447C-A14E-9E09C63F5A5B}" type="datetime1">
              <a:rPr lang="cs-CZ"/>
              <a:pPr>
                <a:defRPr/>
              </a:pPr>
              <a:t>14.2.2017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FD442-C700-4F2F-873B-B0C81A5760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60000">
              <a:defRPr/>
            </a:lvl1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387A5-492F-4C56-880D-A6BD89FA1F89}" type="datetime1">
              <a:rPr lang="cs-CZ"/>
              <a:pPr>
                <a:defRPr/>
              </a:pPr>
              <a:t>14.2.2017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CD60A-37A9-4939-B6D6-B2D7779A73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7" descr="1600×1200_UP_-02opr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2195513" y="188913"/>
            <a:ext cx="6624637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84213" y="1700213"/>
            <a:ext cx="8135937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84213" y="6516688"/>
            <a:ext cx="935037" cy="287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986F61C-A7FA-4D47-B3CB-0F36C75FF62F}" type="datetime1">
              <a:rPr lang="cs-CZ"/>
              <a:pPr>
                <a:defRPr/>
              </a:pPr>
              <a:t>14.2.2017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339975" y="6516688"/>
            <a:ext cx="3960813" cy="287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692275" y="6516688"/>
            <a:ext cx="576263" cy="287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56F1E5-1761-4C62-84A6-9B9FE1F3DD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62" r:id="rId3"/>
  </p:sldLayoutIdLst>
  <p:transition spd="med">
    <p:wipe dir="r"/>
  </p:transition>
  <p:hf sldNum="0" hdr="0" ftr="0" dt="0"/>
  <p:txStyles>
    <p:titleStyle>
      <a:lvl1pPr algn="r" rtl="0" fontAlgn="base">
        <a:spcBef>
          <a:spcPct val="0"/>
        </a:spcBef>
        <a:spcAft>
          <a:spcPct val="0"/>
        </a:spcAft>
        <a:defRPr sz="4000" b="1" kern="1200">
          <a:solidFill>
            <a:srgbClr val="001E96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2pPr>
      <a:lvl3pPr algn="r" rtl="0" fontAlgn="base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3pPr>
      <a:lvl4pPr algn="r" rtl="0" fontAlgn="base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4pPr>
      <a:lvl5pPr algn="r" rtl="0" fontAlgn="base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9pPr>
    </p:titleStyle>
    <p:bodyStyle>
      <a:lvl1pPr marL="358775" indent="-358775" algn="l" rtl="0" fontAlgn="base">
        <a:spcBef>
          <a:spcPts val="1200"/>
        </a:spcBef>
        <a:spcAft>
          <a:spcPct val="0"/>
        </a:spcAft>
        <a:buClr>
          <a:srgbClr val="001E96"/>
        </a:buClr>
        <a:buFont typeface="Arial" charset="0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358775" algn="l" rtl="0" fontAlgn="base">
        <a:spcBef>
          <a:spcPts val="600"/>
        </a:spcBef>
        <a:spcAft>
          <a:spcPct val="0"/>
        </a:spcAft>
        <a:buClr>
          <a:srgbClr val="001E96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358775" indent="-358775" algn="l" rtl="0" fontAlgn="base">
        <a:spcBef>
          <a:spcPts val="600"/>
        </a:spcBef>
        <a:spcAft>
          <a:spcPct val="0"/>
        </a:spcAft>
        <a:buClr>
          <a:srgbClr val="001E96"/>
        </a:buClr>
        <a:buSzPct val="120000"/>
        <a:buFont typeface="Arial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358775" indent="-358775" algn="l" rtl="0" fontAlgn="base">
        <a:spcBef>
          <a:spcPts val="600"/>
        </a:spcBef>
        <a:spcAft>
          <a:spcPct val="0"/>
        </a:spcAft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358775" indent="-358775" algn="l" rtl="0" fontAlgn="base">
        <a:spcBef>
          <a:spcPts val="600"/>
        </a:spcBef>
        <a:spcAft>
          <a:spcPct val="0"/>
        </a:spcAft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mailto:eva.deduchova@pr.mpsv.cz" TargetMode="External"/><Relationship Id="rId3" Type="http://schemas.openxmlformats.org/officeDocument/2006/relationships/hyperlink" Target="mailto:pavla.bijova@pr.mpsv.cz" TargetMode="External"/><Relationship Id="rId7" Type="http://schemas.openxmlformats.org/officeDocument/2006/relationships/hyperlink" Target="mailto:ivana.jordova@pr.mpsv.cz" TargetMode="External"/><Relationship Id="rId2" Type="http://schemas.openxmlformats.org/officeDocument/2006/relationships/hyperlink" Target="mailto:simona.strnadova@pr.mpsv.cz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ludmila.tomeckova@pr.mpsv.cz" TargetMode="External"/><Relationship Id="rId5" Type="http://schemas.openxmlformats.org/officeDocument/2006/relationships/hyperlink" Target="mailto:eliska.vaclavikova@pr.mpsv.cz" TargetMode="External"/><Relationship Id="rId10" Type="http://schemas.openxmlformats.org/officeDocument/2006/relationships/hyperlink" Target="mailto:tereza.odrejcekova@pr.mpsv.cz" TargetMode="External"/><Relationship Id="rId4" Type="http://schemas.openxmlformats.org/officeDocument/2006/relationships/hyperlink" Target="mailto:katerina.sumcova@pr.mpsv.cz" TargetMode="External"/><Relationship Id="rId9" Type="http://schemas.openxmlformats.org/officeDocument/2006/relationships/hyperlink" Target="mailto:helena.pavelkova@pr.mpsv.cz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.mpsv.cz/sz/zamest/kestazeni" TargetMode="Externa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>
          <a:xfrm>
            <a:off x="179512" y="3717032"/>
            <a:ext cx="8784976" cy="1944216"/>
          </a:xfrm>
        </p:spPr>
        <p:txBody>
          <a:bodyPr/>
          <a:lstStyle/>
          <a:p>
            <a:r>
              <a:rPr lang="cs-CZ" sz="3800" b="1" dirty="0" smtClean="0"/>
              <a:t>Veřejná služba</a:t>
            </a:r>
            <a:br>
              <a:rPr lang="cs-CZ" sz="3800" b="1" dirty="0" smtClean="0"/>
            </a:br>
            <a:r>
              <a:rPr lang="cs-CZ" sz="3800" b="1" dirty="0" smtClean="0"/>
              <a:t>od 1.2.2017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5921350"/>
            <a:ext cx="7775575" cy="93665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5513" y="188913"/>
            <a:ext cx="6624637" cy="503783"/>
          </a:xfrm>
        </p:spPr>
        <p:txBody>
          <a:bodyPr/>
          <a:lstStyle/>
          <a:p>
            <a:r>
              <a:rPr lang="cs-CZ" sz="2000" dirty="0" smtClean="0"/>
              <a:t>Smlouva o organizování veřejné služby  4/4</a:t>
            </a:r>
            <a:endParaRPr lang="cs-CZ" sz="2000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836613"/>
            <a:ext cx="5040560" cy="528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448212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5513" y="188913"/>
            <a:ext cx="6624637" cy="431775"/>
          </a:xfrm>
        </p:spPr>
        <p:txBody>
          <a:bodyPr/>
          <a:lstStyle/>
          <a:p>
            <a:r>
              <a:rPr lang="cs-CZ" sz="2000" dirty="0" smtClean="0"/>
              <a:t>Dohoda o výkonu veřejné služby  1/2</a:t>
            </a:r>
            <a:endParaRPr lang="cs-CZ" sz="2000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765175"/>
            <a:ext cx="5328592" cy="536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505836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5513" y="188913"/>
            <a:ext cx="6624637" cy="431775"/>
          </a:xfrm>
        </p:spPr>
        <p:txBody>
          <a:bodyPr/>
          <a:lstStyle/>
          <a:p>
            <a:r>
              <a:rPr lang="cs-CZ" sz="2000" dirty="0" smtClean="0"/>
              <a:t>Dohoda o výkonu </a:t>
            </a:r>
            <a:r>
              <a:rPr lang="cs-CZ" sz="2000" smtClean="0"/>
              <a:t>veřejné službyy  </a:t>
            </a:r>
            <a:r>
              <a:rPr lang="cs-CZ" sz="2000" dirty="0" smtClean="0"/>
              <a:t>2/2</a:t>
            </a:r>
            <a:endParaRPr lang="cs-CZ" sz="2000" dirty="0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908050"/>
            <a:ext cx="4987710" cy="521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080617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5513" y="188913"/>
            <a:ext cx="6624637" cy="719807"/>
          </a:xfrm>
        </p:spPr>
        <p:txBody>
          <a:bodyPr/>
          <a:lstStyle/>
          <a:p>
            <a:r>
              <a:rPr lang="cs-CZ" sz="2000" dirty="0" smtClean="0"/>
              <a:t>Žádost o příspěvek na úhradu ochranných pomůcek a pracovních prostředků </a:t>
            </a:r>
            <a:endParaRPr lang="cs-CZ" sz="20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3747623"/>
              </p:ext>
            </p:extLst>
          </p:nvPr>
        </p:nvGraphicFramePr>
        <p:xfrm>
          <a:off x="2195736" y="1412776"/>
          <a:ext cx="6408712" cy="46805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5316"/>
                <a:gridCol w="490129"/>
                <a:gridCol w="490129"/>
                <a:gridCol w="2091218"/>
                <a:gridCol w="1498707"/>
                <a:gridCol w="723213"/>
              </a:tblGrid>
              <a:tr h="131556">
                <a:tc gridSpan="6">
                  <a:txBody>
                    <a:bodyPr/>
                    <a:lstStyle/>
                    <a:p>
                      <a:pPr algn="r" fontAlgn="t"/>
                      <a:r>
                        <a:rPr lang="cs-CZ" sz="600" u="none" strike="noStrike" dirty="0">
                          <a:effectLst/>
                        </a:rPr>
                        <a:t>Na oddělení trhu práce   </a:t>
                      </a:r>
                      <a:endParaRPr lang="cs-CZ" sz="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5291" marR="5291" marT="5291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44711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cs-CZ" sz="700" u="none" strike="noStrike">
                          <a:effectLst/>
                        </a:rPr>
                        <a:t>Žádost o příspěvek na ochranné pomůcky a pracovní prostředky pro vykonavatele veřejné služby (VS)*</a:t>
                      </a:r>
                      <a:endParaRPr lang="cs-CZ" sz="700" b="1" i="0" u="none" strike="noStrike">
                        <a:solidFill>
                          <a:srgbClr val="DAEEF3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39213"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1" i="0" u="none" strike="noStrike">
                        <a:solidFill>
                          <a:srgbClr val="DAEEF3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1" i="0" u="none" strike="noStrike">
                        <a:solidFill>
                          <a:srgbClr val="DAEEF3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1" i="0" u="none" strike="noStrike">
                        <a:solidFill>
                          <a:srgbClr val="DAEEF3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1" i="0" u="none" strike="noStrike">
                        <a:solidFill>
                          <a:srgbClr val="DAEEF3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1" i="0" u="none" strike="noStrike">
                        <a:solidFill>
                          <a:srgbClr val="DAEEF3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</a:rPr>
                        <a:t> </a:t>
                      </a:r>
                      <a:endParaRPr lang="cs-CZ" sz="700" b="1" i="0" u="none" strike="noStrike">
                        <a:solidFill>
                          <a:srgbClr val="DAEEF3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</a:tr>
              <a:tr h="144711">
                <a:tc>
                  <a:txBody>
                    <a:bodyPr/>
                    <a:lstStyle/>
                    <a:p>
                      <a:pPr algn="l" fontAlgn="ctr"/>
                      <a:r>
                        <a:rPr lang="cs-CZ" sz="700" u="none" strike="noStrike">
                          <a:effectLst/>
                        </a:rPr>
                        <a:t>Organizátor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700" u="none" strike="noStrike">
                          <a:effectLst/>
                        </a:rPr>
                        <a:t>IČO: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cs-CZ" sz="700" u="none" strike="noStrike">
                          <a:effectLst/>
                        </a:rPr>
                        <a:t>Název: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22347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 dirty="0">
                          <a:effectLst/>
                        </a:rPr>
                        <a:t> </a:t>
                      </a:r>
                      <a:endParaRPr lang="cs-CZ" sz="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</a:tr>
              <a:tr h="13813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za měsíc: </a:t>
                      </a:r>
                      <a:endParaRPr lang="cs-CZ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rok: </a:t>
                      </a:r>
                      <a:endParaRPr lang="cs-CZ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</a:tr>
              <a:tr h="35388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u="none" strike="noStrike" dirty="0">
                          <a:effectLst/>
                        </a:rPr>
                        <a:t>příjmení, jméno vykonavatele VS</a:t>
                      </a:r>
                      <a:endParaRPr lang="cs-CZ" sz="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u="none" strike="noStrike">
                          <a:effectLst/>
                        </a:rPr>
                        <a:t>datum narození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u="none" strike="noStrike">
                          <a:effectLst/>
                        </a:rPr>
                        <a:t>den nástupu na VS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u="none" strike="noStrike" dirty="0">
                          <a:effectLst/>
                        </a:rPr>
                        <a:t>předmět výkonu VS-činnost</a:t>
                      </a:r>
                      <a:endParaRPr lang="cs-CZ" sz="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u="none" strike="noStrike">
                          <a:effectLst/>
                        </a:rPr>
                        <a:t>pořizované pracovní pomůcky nebo ochranné prostředky 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u="none" strike="noStrike">
                          <a:effectLst/>
                        </a:rPr>
                        <a:t>požadovaná výše příspěvku    v Kč**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ctr"/>
                </a:tc>
              </a:tr>
              <a:tr h="131556">
                <a:tc rowSpan="4"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 dirty="0">
                          <a:effectLst/>
                        </a:rPr>
                        <a:t> </a:t>
                      </a:r>
                      <a:endParaRPr lang="cs-CZ" sz="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ctr"/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ctr"/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ctr"/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</a:tr>
              <a:tr h="13155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</a:tr>
              <a:tr h="13155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</a:tr>
              <a:tr h="1381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</a:tr>
              <a:tr h="131556">
                <a:tc rowSpan="4"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 dirty="0">
                          <a:effectLst/>
                        </a:rPr>
                        <a:t> </a:t>
                      </a:r>
                      <a:endParaRPr lang="cs-CZ" sz="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ctr"/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ctr"/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ctr"/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 dirty="0">
                          <a:effectLst/>
                        </a:rPr>
                        <a:t> </a:t>
                      </a:r>
                      <a:endParaRPr lang="cs-CZ" sz="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</a:tr>
              <a:tr h="13155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</a:tr>
              <a:tr h="13155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</a:tr>
              <a:tr h="1381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</a:tr>
              <a:tr h="131556">
                <a:tc rowSpan="4"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ctr"/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ctr"/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ctr"/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</a:tr>
              <a:tr h="13155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</a:tr>
              <a:tr h="13155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</a:tr>
              <a:tr h="1381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</a:tr>
              <a:tr h="131556">
                <a:tc rowSpan="4"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ctr"/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ctr"/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ctr"/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</a:tr>
              <a:tr h="13155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</a:tr>
              <a:tr h="13155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</a:tr>
              <a:tr h="1381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 dirty="0">
                          <a:effectLst/>
                        </a:rPr>
                        <a:t> </a:t>
                      </a:r>
                      <a:endParaRPr lang="cs-CZ" sz="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</a:tr>
              <a:tr h="131556">
                <a:tc rowSpan="4"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ctr"/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ctr"/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ctr"/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</a:tr>
              <a:tr h="13155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</a:tr>
              <a:tr h="13155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</a:tr>
              <a:tr h="1381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</a:tr>
              <a:tr h="138133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Celková výše příspěvku, o který organizátor žádá:</a:t>
                      </a:r>
                      <a:endParaRPr lang="cs-CZ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u="none" strike="noStrike">
                          <a:effectLst/>
                        </a:rPr>
                        <a:t>0,00 Kč</a:t>
                      </a:r>
                      <a:endParaRPr lang="cs-CZ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</a:tr>
              <a:tr h="44071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jméno, příjmení, funkce a podpis oprávněné osoby:</a:t>
                      </a:r>
                      <a:endParaRPr lang="cs-CZ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(otisk razítka)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</a:tr>
              <a:tr h="131556">
                <a:tc gridSpan="5">
                  <a:txBody>
                    <a:bodyPr/>
                    <a:lstStyle/>
                    <a:p>
                      <a:pPr algn="l" fontAlgn="t"/>
                      <a:r>
                        <a:rPr lang="cs-CZ" sz="600" u="none" strike="noStrike">
                          <a:effectLst/>
                        </a:rPr>
                        <a:t>* O přípěvek na konkrétního vykonavatele VS nelze opakovaně žádat ani v případě opakovaného nástupu ke stejnému organizátorovi.</a:t>
                      </a:r>
                      <a:endParaRPr lang="cs-CZ" sz="6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91" marR="5291" marT="5291" marB="0" anchor="b"/>
                </a:tc>
              </a:tr>
              <a:tr h="131556">
                <a:tc gridSpan="4">
                  <a:txBody>
                    <a:bodyPr/>
                    <a:lstStyle/>
                    <a:p>
                      <a:pPr algn="l" fontAlgn="t"/>
                      <a:r>
                        <a:rPr lang="cs-CZ" sz="600" u="none" strike="noStrike">
                          <a:effectLst/>
                        </a:rPr>
                        <a:t>** Plátce DPH uvádí požadovanou výši příspěvku bez DPH</a:t>
                      </a:r>
                      <a:endParaRPr lang="cs-CZ" sz="6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91" marR="5291" marT="5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500" u="none" strike="noStrike" dirty="0">
                          <a:effectLst/>
                        </a:rPr>
                        <a:t>OSÚ - S15</a:t>
                      </a:r>
                      <a:endParaRPr lang="cs-CZ" sz="5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91" marR="5291" marT="5291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588922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5513" y="188913"/>
            <a:ext cx="6624637" cy="647799"/>
          </a:xfrm>
        </p:spPr>
        <p:txBody>
          <a:bodyPr/>
          <a:lstStyle/>
          <a:p>
            <a:r>
              <a:rPr lang="cs-CZ" sz="2000" dirty="0" smtClean="0"/>
              <a:t>Evidence vykonavatelů veřejné služby – měsíční – vedoucí vybraného kontaktního pracoviště</a:t>
            </a:r>
            <a:endParaRPr lang="cs-CZ" sz="20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4238695"/>
              </p:ext>
            </p:extLst>
          </p:nvPr>
        </p:nvGraphicFramePr>
        <p:xfrm>
          <a:off x="2123727" y="1412765"/>
          <a:ext cx="6480721" cy="46008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7640"/>
                <a:gridCol w="1590093"/>
                <a:gridCol w="1210804"/>
                <a:gridCol w="820576"/>
                <a:gridCol w="1210804"/>
                <a:gridCol w="1210804"/>
              </a:tblGrid>
              <a:tr h="92801">
                <a:tc gridSpan="6">
                  <a:txBody>
                    <a:bodyPr/>
                    <a:lstStyle/>
                    <a:p>
                      <a:pPr algn="r" fontAlgn="b"/>
                      <a:r>
                        <a:rPr lang="cs-CZ" sz="600" u="none" strike="noStrike" dirty="0">
                          <a:effectLst/>
                        </a:rPr>
                        <a:t>K rukám vedoucího oddělení HN</a:t>
                      </a:r>
                      <a:endParaRPr lang="cs-CZ" sz="6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2801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cs-CZ" sz="600" u="none" strike="noStrike">
                          <a:effectLst/>
                        </a:rPr>
                        <a:t>Evidence vykonavatelů veřejné služby (VS) - měsíční</a:t>
                      </a:r>
                      <a:endParaRPr lang="cs-CZ" sz="6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81494">
                <a:tc>
                  <a:txBody>
                    <a:bodyPr/>
                    <a:lstStyle/>
                    <a:p>
                      <a:pPr algn="l" fontAlgn="ctr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</a:tr>
              <a:tr h="9280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Rok:</a:t>
                      </a:r>
                      <a:endParaRPr lang="cs-CZ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</a:tr>
              <a:tr h="9280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Měsíc:</a:t>
                      </a:r>
                      <a:endParaRPr lang="cs-CZ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</a:tr>
              <a:tr h="92801"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</a:tr>
              <a:tr h="92801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Organizátor VS:</a:t>
                      </a:r>
                      <a:endParaRPr lang="cs-CZ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</a:tr>
              <a:tr h="92801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IČO: </a:t>
                      </a:r>
                      <a:endParaRPr lang="cs-CZ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</a:tr>
              <a:tr h="92801">
                <a:tc>
                  <a:txBody>
                    <a:bodyPr/>
                    <a:lstStyle/>
                    <a:p>
                      <a:pPr algn="l" fontAlgn="ctr"/>
                      <a:endParaRPr lang="cs-CZ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</a:tr>
              <a:tr h="92801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Název kontaktního pracoviště ÚP ČR:</a:t>
                      </a:r>
                      <a:endParaRPr lang="cs-CZ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2801"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</a:tr>
              <a:tr h="223452">
                <a:tc>
                  <a:txBody>
                    <a:bodyPr/>
                    <a:lstStyle/>
                    <a:p>
                      <a:pPr algn="l" fontAlgn="ctr"/>
                      <a:r>
                        <a:rPr lang="cs-CZ" sz="500" u="none" strike="noStrike">
                          <a:effectLst/>
                        </a:rPr>
                        <a:t>poř. číslo</a:t>
                      </a:r>
                      <a:endParaRPr lang="cs-CZ" sz="5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500" u="none" strike="noStrike">
                          <a:effectLst/>
                        </a:rPr>
                        <a:t>příjmení</a:t>
                      </a:r>
                      <a:endParaRPr lang="cs-CZ" sz="5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500" u="none" strike="noStrike">
                          <a:effectLst/>
                        </a:rPr>
                        <a:t>jméno</a:t>
                      </a:r>
                      <a:endParaRPr lang="cs-CZ" sz="5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500" u="none" strike="noStrike">
                          <a:effectLst/>
                        </a:rPr>
                        <a:t>datum narození</a:t>
                      </a:r>
                      <a:endParaRPr lang="cs-CZ" sz="5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500" u="none" strike="noStrike">
                          <a:effectLst/>
                        </a:rPr>
                        <a:t>počet odpracovaných hodin</a:t>
                      </a:r>
                      <a:endParaRPr lang="cs-CZ" sz="5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500" u="none" strike="noStrike">
                          <a:effectLst/>
                        </a:rPr>
                        <a:t>hodnocení </a:t>
                      </a:r>
                      <a:r>
                        <a:rPr lang="cs-CZ" sz="400" u="none" strike="noStrike">
                          <a:effectLst/>
                        </a:rPr>
                        <a:t>(vyberte kliknutím na buňku)</a:t>
                      </a:r>
                      <a:endParaRPr lang="cs-CZ" sz="5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</a:tr>
              <a:tr h="92801"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u="none" strike="noStrike">
                          <a:effectLst/>
                        </a:rPr>
                        <a:t>1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</a:tr>
              <a:tr h="92801"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u="none" strike="noStrike">
                          <a:effectLst/>
                        </a:rPr>
                        <a:t>2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</a:tr>
              <a:tr h="92801"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u="none" strike="noStrike">
                          <a:effectLst/>
                        </a:rPr>
                        <a:t>3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</a:tr>
              <a:tr h="92801"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u="none" strike="noStrike">
                          <a:effectLst/>
                        </a:rPr>
                        <a:t>4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</a:tr>
              <a:tr h="92801"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u="none" strike="noStrike">
                          <a:effectLst/>
                        </a:rPr>
                        <a:t>5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</a:tr>
              <a:tr h="92801"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u="none" strike="noStrike">
                          <a:effectLst/>
                        </a:rPr>
                        <a:t>6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</a:tr>
              <a:tr h="92801"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u="none" strike="noStrike">
                          <a:effectLst/>
                        </a:rPr>
                        <a:t>7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</a:tr>
              <a:tr h="92801"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u="none" strike="noStrike">
                          <a:effectLst/>
                        </a:rPr>
                        <a:t>8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</a:tr>
              <a:tr h="92801"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u="none" strike="noStrike">
                          <a:effectLst/>
                        </a:rPr>
                        <a:t>9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</a:tr>
              <a:tr h="92801"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u="none" strike="noStrike">
                          <a:effectLst/>
                        </a:rPr>
                        <a:t>10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</a:tr>
              <a:tr h="92801"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u="none" strike="noStrike" dirty="0">
                          <a:effectLst/>
                        </a:rPr>
                        <a:t>11</a:t>
                      </a:r>
                      <a:endParaRPr lang="cs-CZ" sz="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</a:tr>
              <a:tr h="92801"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u="none" strike="noStrike">
                          <a:effectLst/>
                        </a:rPr>
                        <a:t>12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</a:tr>
              <a:tr h="92801"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u="none" strike="noStrike">
                          <a:effectLst/>
                        </a:rPr>
                        <a:t>13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</a:tr>
              <a:tr h="92801"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u="none" strike="noStrike">
                          <a:effectLst/>
                        </a:rPr>
                        <a:t>14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</a:tr>
              <a:tr h="92801"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u="none" strike="noStrike">
                          <a:effectLst/>
                        </a:rPr>
                        <a:t>15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</a:tr>
              <a:tr h="92801"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u="none" strike="noStrike">
                          <a:effectLst/>
                        </a:rPr>
                        <a:t>16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</a:tr>
              <a:tr h="92801"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u="none" strike="noStrike">
                          <a:effectLst/>
                        </a:rPr>
                        <a:t>17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</a:tr>
              <a:tr h="92801"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u="none" strike="noStrike">
                          <a:effectLst/>
                        </a:rPr>
                        <a:t>18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</a:tr>
              <a:tr h="92801"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u="none" strike="noStrike">
                          <a:effectLst/>
                        </a:rPr>
                        <a:t>19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</a:tr>
              <a:tr h="92801"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u="none" strike="noStrike">
                          <a:effectLst/>
                        </a:rPr>
                        <a:t>20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</a:tr>
              <a:tr h="92801"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u="none" strike="noStrike">
                          <a:effectLst/>
                        </a:rPr>
                        <a:t>21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</a:tr>
              <a:tr h="92801"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u="none" strike="noStrike">
                          <a:effectLst/>
                        </a:rPr>
                        <a:t>22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</a:tr>
              <a:tr h="92801"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u="none" strike="noStrike">
                          <a:effectLst/>
                        </a:rPr>
                        <a:t>23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</a:tr>
              <a:tr h="92801"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u="none" strike="noStrike">
                          <a:effectLst/>
                        </a:rPr>
                        <a:t>24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</a:tr>
              <a:tr h="92801"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u="none" strike="noStrike">
                          <a:effectLst/>
                        </a:rPr>
                        <a:t>25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</a:tr>
              <a:tr h="92801"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</a:tr>
              <a:tr h="9280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Za organizátora: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podpis oprávněné osoby (razítko):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</a:tr>
              <a:tr h="92801"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</a:tr>
              <a:tr h="92801"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</a:tr>
              <a:tr h="92801"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</a:tr>
              <a:tr h="92801"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</a:tr>
              <a:tr h="92801"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 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</a:tr>
              <a:tr h="9280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500" u="none" strike="noStrike">
                          <a:effectLst/>
                        </a:rPr>
                        <a:t>OSÚ - S15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cs-CZ" sz="600" u="none" strike="noStrike">
                          <a:effectLst/>
                        </a:rPr>
                        <a:t>datum: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531" marR="4531" marT="4531" marB="0" anchor="ctr"/>
                </a:tc>
              </a:tr>
              <a:tr h="81494">
                <a:tc>
                  <a:txBody>
                    <a:bodyPr/>
                    <a:lstStyle/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31" marR="4531" marT="45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31" marR="4531" marT="45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31" marR="4531" marT="45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31" marR="4531" marT="45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31" marR="4531" marT="45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31" marR="4531" marT="4531" marB="0" anchor="b"/>
                </a:tc>
              </a:tr>
              <a:tr h="87628">
                <a:tc>
                  <a:txBody>
                    <a:bodyPr/>
                    <a:lstStyle/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31" marR="4531" marT="45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31" marR="4531" marT="45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31" marR="4531" marT="45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31" marR="4531" marT="45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31" marR="4531" marT="45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31" marR="4531" marT="4531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3894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5513" y="188913"/>
            <a:ext cx="6624637" cy="431775"/>
          </a:xfrm>
        </p:spPr>
        <p:txBody>
          <a:bodyPr/>
          <a:lstStyle/>
          <a:p>
            <a:r>
              <a:rPr lang="cs-CZ" sz="2000" dirty="0" smtClean="0"/>
              <a:t>Evidence docházky vykonavatele veřejné služby </a:t>
            </a:r>
            <a:endParaRPr lang="cs-CZ" sz="20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8731569"/>
              </p:ext>
            </p:extLst>
          </p:nvPr>
        </p:nvGraphicFramePr>
        <p:xfrm>
          <a:off x="2555776" y="836712"/>
          <a:ext cx="5444101" cy="52588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9678"/>
                <a:gridCol w="884877"/>
                <a:gridCol w="84273"/>
                <a:gridCol w="719139"/>
                <a:gridCol w="1224782"/>
                <a:gridCol w="1224782"/>
                <a:gridCol w="1036570"/>
              </a:tblGrid>
              <a:tr h="87013">
                <a:tc>
                  <a:txBody>
                    <a:bodyPr/>
                    <a:lstStyle/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143" marR="4143" marT="4143" marB="0" anchor="b"/>
                </a:tc>
                <a:tc gridSpan="6">
                  <a:txBody>
                    <a:bodyPr/>
                    <a:lstStyle/>
                    <a:p>
                      <a:pPr algn="r" fontAlgn="ctr"/>
                      <a:r>
                        <a:rPr lang="cs-CZ" sz="500" u="none" strike="noStrike">
                          <a:effectLst/>
                        </a:rPr>
                        <a:t>Na útvar hmotné nouze</a:t>
                      </a:r>
                      <a:endParaRPr lang="cs-CZ" sz="5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11045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cs-CZ" sz="600" u="none" strike="noStrike">
                          <a:effectLst/>
                        </a:rPr>
                        <a:t>Evidence docházky vykonavatele veřejné služby (VS)</a:t>
                      </a:r>
                      <a:endParaRPr lang="cs-CZ" sz="600" b="1" i="0" u="none" strike="noStrike">
                        <a:solidFill>
                          <a:srgbClr val="DAEEF3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83698"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1" i="0" u="none" strike="noStrike">
                        <a:solidFill>
                          <a:srgbClr val="DAEEF3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1" i="0" u="none" strike="noStrike">
                        <a:solidFill>
                          <a:srgbClr val="DAEEF3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1" i="0" u="none" strike="noStrike">
                        <a:solidFill>
                          <a:srgbClr val="DAEEF3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1" i="0" u="none" strike="noStrike">
                        <a:solidFill>
                          <a:srgbClr val="DAEEF3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1" i="0" u="none" strike="noStrike">
                        <a:solidFill>
                          <a:srgbClr val="DAEEF3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1" i="0" u="none" strike="noStrike">
                        <a:solidFill>
                          <a:srgbClr val="DAEEF3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1" i="0" u="none" strike="noStrike">
                        <a:solidFill>
                          <a:srgbClr val="DAEEF3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</a:tr>
              <a:tr h="11104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Organizátor VS</a:t>
                      </a:r>
                      <a:endParaRPr lang="cs-CZ" sz="5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83698">
                <a:tc>
                  <a:txBody>
                    <a:bodyPr/>
                    <a:lstStyle/>
                    <a:p>
                      <a:pPr algn="ctr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</a:tr>
              <a:tr h="111045">
                <a:tc gridSpan="2">
                  <a:txBody>
                    <a:bodyPr/>
                    <a:lstStyle/>
                    <a:p>
                      <a:pPr algn="l" fontAlgn="t"/>
                      <a:r>
                        <a:rPr lang="cs-CZ" sz="500" u="none" strike="noStrike">
                          <a:effectLst/>
                        </a:rPr>
                        <a:t>Rok</a:t>
                      </a:r>
                      <a:endParaRPr lang="cs-CZ" sz="5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1104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500" u="none" strike="noStrike">
                          <a:effectLst/>
                        </a:rPr>
                        <a:t>Měsíc</a:t>
                      </a:r>
                      <a:endParaRPr lang="cs-CZ" sz="5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83698">
                <a:tc>
                  <a:txBody>
                    <a:bodyPr/>
                    <a:lstStyle/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143" marR="4143" marT="4143" marB="0" anchor="b"/>
                </a:tc>
              </a:tr>
              <a:tr h="111045">
                <a:tc gridSpan="2">
                  <a:txBody>
                    <a:bodyPr/>
                    <a:lstStyle/>
                    <a:p>
                      <a:pPr algn="l" fontAlgn="t"/>
                      <a:r>
                        <a:rPr lang="cs-CZ" sz="500" u="none" strike="noStrike">
                          <a:effectLst/>
                        </a:rPr>
                        <a:t>Vykonavatel VS</a:t>
                      </a:r>
                      <a:endParaRPr lang="cs-CZ" sz="5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1104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500" u="none" strike="noStrike">
                          <a:effectLst/>
                        </a:rPr>
                        <a:t>Datum narození</a:t>
                      </a:r>
                      <a:endParaRPr lang="cs-CZ" sz="5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83698">
                <a:tc>
                  <a:txBody>
                    <a:bodyPr/>
                    <a:lstStyle/>
                    <a:p>
                      <a:pPr algn="ctr" fontAlgn="ctr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</a:tr>
              <a:tr h="111045">
                <a:tc>
                  <a:txBody>
                    <a:bodyPr/>
                    <a:lstStyle/>
                    <a:p>
                      <a:pPr algn="ctr" fontAlgn="ctr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500" u="none" strike="noStrike">
                          <a:effectLst/>
                        </a:rPr>
                        <a:t>Datum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500" u="none" strike="noStrike">
                          <a:effectLst/>
                        </a:rPr>
                        <a:t>Výkon činnosti hod.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500" u="none" strike="noStrike">
                          <a:effectLst/>
                        </a:rPr>
                        <a:t>Přestávka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500" u="none" strike="noStrike">
                          <a:effectLst/>
                        </a:rPr>
                        <a:t>Odpracováno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</a:tr>
              <a:tr h="111045">
                <a:tc>
                  <a:txBody>
                    <a:bodyPr/>
                    <a:lstStyle/>
                    <a:p>
                      <a:pPr algn="ctr" fontAlgn="ctr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500" u="none" strike="noStrike">
                          <a:effectLst/>
                        </a:rPr>
                        <a:t>Začátek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500" u="none" strike="noStrike">
                          <a:effectLst/>
                        </a:rPr>
                        <a:t>Konec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500" u="none" strike="noStrike">
                          <a:effectLst/>
                        </a:rPr>
                        <a:t>hod.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500" u="none" strike="noStrike">
                          <a:effectLst/>
                        </a:rPr>
                        <a:t>hod.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</a:tr>
              <a:tr h="11104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500" u="none" strike="noStrike">
                          <a:effectLst/>
                        </a:rPr>
                        <a:t>1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</a:tr>
              <a:tr h="11104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500" u="none" strike="noStrike">
                          <a:effectLst/>
                        </a:rPr>
                        <a:t>2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</a:tr>
              <a:tr h="11104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500" u="none" strike="noStrike">
                          <a:effectLst/>
                        </a:rPr>
                        <a:t>3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</a:tr>
              <a:tr h="11104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500" u="none" strike="noStrike">
                          <a:effectLst/>
                        </a:rPr>
                        <a:t>4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</a:tr>
              <a:tr h="11104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500" u="none" strike="noStrike">
                          <a:effectLst/>
                        </a:rPr>
                        <a:t>5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</a:tr>
              <a:tr h="11104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500" u="none" strike="noStrike">
                          <a:effectLst/>
                        </a:rPr>
                        <a:t>6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</a:tr>
              <a:tr h="11104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500" u="none" strike="noStrike">
                          <a:effectLst/>
                        </a:rPr>
                        <a:t>7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</a:tr>
              <a:tr h="11104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500" u="none" strike="noStrike">
                          <a:effectLst/>
                        </a:rPr>
                        <a:t>8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</a:tr>
              <a:tr h="11104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500" u="none" strike="noStrike">
                          <a:effectLst/>
                        </a:rPr>
                        <a:t>9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</a:tr>
              <a:tr h="11104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500" u="none" strike="noStrike">
                          <a:effectLst/>
                        </a:rPr>
                        <a:t>10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</a:tr>
              <a:tr h="11104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500" u="none" strike="noStrike">
                          <a:effectLst/>
                        </a:rPr>
                        <a:t>11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</a:tr>
              <a:tr h="606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500" u="none" strike="noStrike">
                          <a:effectLst/>
                        </a:rPr>
                        <a:t>12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</a:tr>
              <a:tr h="11104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500" u="none" strike="noStrike">
                          <a:effectLst/>
                        </a:rPr>
                        <a:t>13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</a:tr>
              <a:tr h="11104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500" u="none" strike="noStrike">
                          <a:effectLst/>
                        </a:rPr>
                        <a:t>14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</a:tr>
              <a:tr h="11104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500" u="none" strike="noStrike">
                          <a:effectLst/>
                        </a:rPr>
                        <a:t>15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</a:tr>
              <a:tr h="11104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500" u="none" strike="noStrike">
                          <a:effectLst/>
                        </a:rPr>
                        <a:t>16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</a:tr>
              <a:tr h="11104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500" u="none" strike="noStrike">
                          <a:effectLst/>
                        </a:rPr>
                        <a:t>17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</a:tr>
              <a:tr h="11104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500" u="none" strike="noStrike">
                          <a:effectLst/>
                        </a:rPr>
                        <a:t>18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</a:tr>
              <a:tr h="11104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500" u="none" strike="noStrike">
                          <a:effectLst/>
                        </a:rPr>
                        <a:t>19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</a:tr>
              <a:tr h="11104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500" u="none" strike="noStrike">
                          <a:effectLst/>
                        </a:rPr>
                        <a:t>20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</a:tr>
              <a:tr h="11104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500" u="none" strike="noStrike">
                          <a:effectLst/>
                        </a:rPr>
                        <a:t>21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</a:tr>
              <a:tr h="11104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500" u="none" strike="noStrike">
                          <a:effectLst/>
                        </a:rPr>
                        <a:t>22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</a:tr>
              <a:tr h="11104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500" u="none" strike="noStrike">
                          <a:effectLst/>
                        </a:rPr>
                        <a:t>23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</a:tr>
              <a:tr h="11104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500" u="none" strike="noStrike">
                          <a:effectLst/>
                        </a:rPr>
                        <a:t>24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</a:tr>
              <a:tr h="11104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500" u="none" strike="noStrike">
                          <a:effectLst/>
                        </a:rPr>
                        <a:t>25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</a:tr>
              <a:tr h="11104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cs-CZ" sz="500" u="none" strike="noStrike">
                          <a:effectLst/>
                        </a:rPr>
                        <a:t>Celkem odpracováno hodin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500" u="none" strike="noStrike">
                          <a:effectLst/>
                        </a:rPr>
                        <a:t>0:00:00</a:t>
                      </a:r>
                      <a:endParaRPr lang="cs-CZ" sz="5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</a:tr>
              <a:tr h="83698">
                <a:tc>
                  <a:txBody>
                    <a:bodyPr/>
                    <a:lstStyle/>
                    <a:p>
                      <a:pPr algn="l" fontAlgn="t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cs-CZ" sz="500" u="none" strike="noStrike">
                          <a:effectLst/>
                        </a:rPr>
                        <a:t>1 = velmi dobré</a:t>
                      </a:r>
                      <a:endParaRPr lang="cs-CZ" sz="500" b="0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500" u="none" strike="noStrike">
                          <a:effectLst/>
                        </a:rPr>
                        <a:t> 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/>
                </a:tc>
              </a:tr>
              <a:tr h="83698">
                <a:tc>
                  <a:txBody>
                    <a:bodyPr/>
                    <a:lstStyle/>
                    <a:p>
                      <a:pPr algn="l" fontAlgn="t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/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cs-CZ" sz="500" u="none" strike="noStrike">
                          <a:effectLst/>
                        </a:rPr>
                        <a:t>3 = neuspokojivé</a:t>
                      </a:r>
                      <a:endParaRPr lang="cs-CZ" sz="500" b="0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/>
                </a:tc>
                <a:tc>
                  <a:txBody>
                    <a:bodyPr/>
                    <a:lstStyle/>
                    <a:p>
                      <a:pPr algn="l" fontAlgn="t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/>
                </a:tc>
                <a:tc>
                  <a:txBody>
                    <a:bodyPr/>
                    <a:lstStyle/>
                    <a:p>
                      <a:pPr algn="l" fontAlgn="t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/>
                </a:tc>
              </a:tr>
              <a:tr h="87013">
                <a:tc>
                  <a:txBody>
                    <a:bodyPr/>
                    <a:lstStyle/>
                    <a:p>
                      <a:pPr algn="l" fontAlgn="t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/>
                </a:tc>
                <a:tc>
                  <a:txBody>
                    <a:bodyPr/>
                    <a:lstStyle/>
                    <a:p>
                      <a:pPr algn="l" fontAlgn="t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/>
                </a:tc>
                <a:tc>
                  <a:txBody>
                    <a:bodyPr/>
                    <a:lstStyle/>
                    <a:p>
                      <a:pPr algn="l" fontAlgn="t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/>
                </a:tc>
                <a:tc>
                  <a:txBody>
                    <a:bodyPr/>
                    <a:lstStyle/>
                    <a:p>
                      <a:pPr algn="l" fontAlgn="t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/>
                </a:tc>
                <a:tc>
                  <a:txBody>
                    <a:bodyPr/>
                    <a:lstStyle/>
                    <a:p>
                      <a:pPr algn="l" fontAlgn="t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/>
                </a:tc>
                <a:tc>
                  <a:txBody>
                    <a:bodyPr/>
                    <a:lstStyle/>
                    <a:p>
                      <a:pPr algn="l" fontAlgn="t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/>
                </a:tc>
                <a:tc>
                  <a:txBody>
                    <a:bodyPr/>
                    <a:lstStyle/>
                    <a:p>
                      <a:pPr algn="l" fontAlgn="t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/>
                </a:tc>
              </a:tr>
              <a:tr h="87013">
                <a:tc>
                  <a:txBody>
                    <a:bodyPr/>
                    <a:lstStyle/>
                    <a:p>
                      <a:pPr algn="l" fontAlgn="t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/>
                </a:tc>
                <a:tc>
                  <a:txBody>
                    <a:bodyPr/>
                    <a:lstStyle/>
                    <a:p>
                      <a:pPr algn="l" fontAlgn="t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/>
                </a:tc>
                <a:tc>
                  <a:txBody>
                    <a:bodyPr/>
                    <a:lstStyle/>
                    <a:p>
                      <a:pPr algn="l" fontAlgn="t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/>
                </a:tc>
                <a:tc>
                  <a:txBody>
                    <a:bodyPr/>
                    <a:lstStyle/>
                    <a:p>
                      <a:pPr algn="l" fontAlgn="t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/>
                </a:tc>
                <a:tc>
                  <a:txBody>
                    <a:bodyPr/>
                    <a:lstStyle/>
                    <a:p>
                      <a:pPr algn="l" fontAlgn="t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/>
                </a:tc>
                <a:tc>
                  <a:txBody>
                    <a:bodyPr/>
                    <a:lstStyle/>
                    <a:p>
                      <a:pPr algn="l" fontAlgn="t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/>
                </a:tc>
                <a:tc>
                  <a:txBody>
                    <a:bodyPr/>
                    <a:lstStyle/>
                    <a:p>
                      <a:pPr algn="l" fontAlgn="t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/>
                </a:tc>
              </a:tr>
              <a:tr h="83698">
                <a:tc>
                  <a:txBody>
                    <a:bodyPr/>
                    <a:lstStyle/>
                    <a:p>
                      <a:pPr algn="ctr" fontAlgn="ctr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</a:tr>
              <a:tr h="563511">
                <a:tc>
                  <a:txBody>
                    <a:bodyPr/>
                    <a:lstStyle/>
                    <a:p>
                      <a:pPr algn="ctr" fontAlgn="ctr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cs-CZ" sz="500" u="none" strike="noStrike">
                          <a:effectLst/>
                        </a:rPr>
                        <a:t>Za organizátora: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cs-CZ" sz="500" u="none" strike="noStrike">
                          <a:effectLst/>
                        </a:rPr>
                        <a:t>Podpis oprávněné osoby:</a:t>
                      </a:r>
                      <a:br>
                        <a:rPr lang="cs-CZ" sz="500" u="none" strike="noStrike">
                          <a:effectLst/>
                        </a:rPr>
                      </a:br>
                      <a:r>
                        <a:rPr lang="cs-CZ" sz="500" u="none" strike="noStrike">
                          <a:effectLst/>
                        </a:rPr>
                        <a:t> (otisk razítka)</a:t>
                      </a:r>
                      <a:br>
                        <a:rPr lang="cs-CZ" sz="500" u="none" strike="noStrike">
                          <a:effectLst/>
                        </a:rPr>
                      </a:b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03587">
                <a:tc>
                  <a:txBody>
                    <a:bodyPr/>
                    <a:lstStyle/>
                    <a:p>
                      <a:pPr algn="ctr" fontAlgn="ctr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u="none" strike="noStrike">
                          <a:effectLst/>
                        </a:rPr>
                        <a:t>Datum:</a:t>
                      </a:r>
                      <a:endParaRPr lang="cs-CZ" sz="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cs-CZ" sz="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43" marR="4143" marT="41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90238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5513" y="188913"/>
            <a:ext cx="6624637" cy="431775"/>
          </a:xfrm>
        </p:spPr>
        <p:txBody>
          <a:bodyPr/>
          <a:lstStyle/>
          <a:p>
            <a:r>
              <a:rPr lang="cs-CZ" sz="2000" dirty="0" smtClean="0"/>
              <a:t>Odstoupení od dohody výkonu veřejné služby</a:t>
            </a:r>
            <a:endParaRPr lang="cs-CZ" sz="2000" dirty="0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7" y="836712"/>
            <a:ext cx="5256514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202241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5513" y="188913"/>
            <a:ext cx="6624637" cy="503783"/>
          </a:xfrm>
        </p:spPr>
        <p:txBody>
          <a:bodyPr/>
          <a:lstStyle/>
          <a:p>
            <a:r>
              <a:rPr lang="cs-CZ" sz="2000" dirty="0" smtClean="0"/>
              <a:t>Kontakty na zaměstnance ÚP Kontaktního pracoviště Přerov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27784" y="764704"/>
            <a:ext cx="6192366" cy="5361459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660411"/>
              </p:ext>
            </p:extLst>
          </p:nvPr>
        </p:nvGraphicFramePr>
        <p:xfrm>
          <a:off x="1259632" y="1556792"/>
          <a:ext cx="6120680" cy="12241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2830"/>
                <a:gridCol w="1969574"/>
                <a:gridCol w="952178"/>
                <a:gridCol w="2426098"/>
              </a:tblGrid>
              <a:tr h="24288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Kontakty na zaměstnance - oddělení trhu práce - pro veřejnou službu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9430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Přerov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Bc. Simona Strnadová  Schrammová Božena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950155554, 950155000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1100" u="sng" strike="noStrike" dirty="0">
                          <a:effectLst/>
                          <a:hlinkClick r:id="rId2"/>
                        </a:rPr>
                        <a:t>simona.strnadova@pr.mpsv.cz bozena.schrammova@pr.mpsv.cz</a:t>
                      </a:r>
                      <a:endParaRPr lang="cs-CZ" sz="1100" b="0" i="0" u="sng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430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Hranice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9430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Kojetín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9833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Lipník nad Bečvou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713490"/>
              </p:ext>
            </p:extLst>
          </p:nvPr>
        </p:nvGraphicFramePr>
        <p:xfrm>
          <a:off x="1259633" y="3124200"/>
          <a:ext cx="6120679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1326"/>
                <a:gridCol w="1679775"/>
                <a:gridCol w="1102352"/>
                <a:gridCol w="2047226"/>
              </a:tblGrid>
              <a:tr h="20955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Kontakty na zaměstnance - vedoucí oddělení HN vybraného kontaktního pracoviště 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002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Přerov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Pavla Bijová, DiS.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950 155 531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sng" strike="noStrike">
                          <a:effectLst/>
                          <a:hlinkClick r:id="rId3"/>
                        </a:rPr>
                        <a:t>pavla.bijova@pr.mpsv.cz</a:t>
                      </a:r>
                      <a:endParaRPr lang="cs-CZ" sz="1100" b="0" i="0" u="sng" strike="noStrike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Kateřina Sumcová, DiS.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950 155 509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sng" strike="noStrike" dirty="0">
                          <a:effectLst/>
                          <a:hlinkClick r:id="rId4"/>
                        </a:rPr>
                        <a:t>katerina.sumcova@pr.mpsv.cz</a:t>
                      </a:r>
                      <a:endParaRPr lang="cs-CZ" sz="1100" b="0" i="0" u="sng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159548"/>
              </p:ext>
            </p:extLst>
          </p:nvPr>
        </p:nvGraphicFramePr>
        <p:xfrm>
          <a:off x="1259632" y="4005064"/>
          <a:ext cx="6120680" cy="17281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8936"/>
                <a:gridCol w="1791169"/>
                <a:gridCol w="1074701"/>
                <a:gridCol w="1995874"/>
              </a:tblGrid>
              <a:tr h="242091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Kontakty na zaměstnance - ostatních  oddělení HN kontaktních pracovišť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5167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Hranice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Ing. Eliška Václavíková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950 155 601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sng" strike="noStrike">
                          <a:effectLst/>
                          <a:hlinkClick r:id="rId5"/>
                        </a:rPr>
                        <a:t>eliska.vaclavikova@pr.mpsv.cz</a:t>
                      </a:r>
                      <a:endParaRPr lang="cs-CZ" sz="1100" b="0" i="0" u="sng" strike="noStrike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167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Ludmila Tomečková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950 155 628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sng" strike="noStrike" dirty="0">
                          <a:effectLst/>
                          <a:hlinkClick r:id="rId6"/>
                        </a:rPr>
                        <a:t>ludmila.tomeckova@pr.mpsv.cz</a:t>
                      </a:r>
                      <a:endParaRPr lang="cs-CZ" sz="1100" b="0" i="0" u="sng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969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Kojetín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Ivana Jordová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950 155 857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sng" strike="noStrike">
                          <a:effectLst/>
                          <a:hlinkClick r:id="rId7"/>
                        </a:rPr>
                        <a:t>ivana.jordova@pr.mpsv.cz</a:t>
                      </a:r>
                      <a:endParaRPr lang="cs-CZ" sz="1100" b="0" i="0" u="sng" strike="noStrike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167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 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Eva Déduchová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950 155 861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sng" strike="noStrike">
                          <a:effectLst/>
                          <a:hlinkClick r:id="rId8"/>
                        </a:rPr>
                        <a:t>eva.deduchova@pr.mpsv.cz</a:t>
                      </a:r>
                      <a:endParaRPr lang="cs-CZ" sz="1100" b="0" i="0" u="sng" strike="noStrike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969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Lipník nad Bečvou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Bc. Helena Pavelková, DiS.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950 155 758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sng" strike="noStrike">
                          <a:effectLst/>
                          <a:hlinkClick r:id="rId9"/>
                        </a:rPr>
                        <a:t>helena.pavelkova@pr.mpsv.cz</a:t>
                      </a:r>
                      <a:endParaRPr lang="cs-CZ" sz="1100" b="0" i="0" u="sng" strike="noStrike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167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Ing. Tereza Ondrejčeková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950 155 757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sng" strike="noStrike" dirty="0">
                          <a:effectLst/>
                          <a:hlinkClick r:id="rId10"/>
                        </a:rPr>
                        <a:t>tereza.odrejcekova@pr.mpsv.cz</a:t>
                      </a:r>
                      <a:endParaRPr lang="cs-CZ" sz="1100" b="0" i="0" u="sng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430704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5513" y="188913"/>
            <a:ext cx="6624637" cy="575791"/>
          </a:xfrm>
        </p:spPr>
        <p:txBody>
          <a:bodyPr/>
          <a:lstStyle/>
          <a:p>
            <a:r>
              <a:rPr lang="cs-CZ" sz="2000" dirty="0" smtClean="0"/>
              <a:t>Odkaz na stránky MPSV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00213"/>
            <a:ext cx="8280598" cy="4425950"/>
          </a:xfrm>
        </p:spPr>
        <p:txBody>
          <a:bodyPr/>
          <a:lstStyle/>
          <a:p>
            <a:endParaRPr lang="cs-CZ" dirty="0" smtClean="0">
              <a:hlinkClick r:id="rId2"/>
            </a:endParaRPr>
          </a:p>
          <a:p>
            <a:endParaRPr lang="cs-CZ" dirty="0">
              <a:hlinkClick r:id="rId2"/>
            </a:endParaRPr>
          </a:p>
          <a:p>
            <a:pPr algn="ctr"/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portal.mpsv.cz/sz/zamest/kestazeni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120954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0276" y="2564904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latin typeface="+mn-lt"/>
              </a:rPr>
              <a:t>Děkujeme za </a:t>
            </a:r>
            <a:r>
              <a:rPr lang="cs-CZ" sz="4800" b="1" dirty="0" smtClean="0">
                <a:latin typeface="+mn-lt"/>
              </a:rPr>
              <a:t>pozornost.</a:t>
            </a:r>
            <a:endParaRPr lang="cs-CZ" sz="4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6936484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5513" y="188913"/>
            <a:ext cx="6624637" cy="575791"/>
          </a:xfrm>
        </p:spPr>
        <p:txBody>
          <a:bodyPr/>
          <a:lstStyle/>
          <a:p>
            <a:r>
              <a:rPr lang="cs-CZ" sz="2000" dirty="0" smtClean="0"/>
              <a:t>Žádost o organizování veřejné služby  1/4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8495977" cy="504056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958" y="548680"/>
            <a:ext cx="5950471" cy="590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252419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5513" y="188913"/>
            <a:ext cx="6624637" cy="431775"/>
          </a:xfrm>
        </p:spPr>
        <p:txBody>
          <a:bodyPr/>
          <a:lstStyle/>
          <a:p>
            <a:r>
              <a:rPr lang="cs-CZ" sz="2000" dirty="0"/>
              <a:t>Žádost o organizování veřejné </a:t>
            </a:r>
            <a:r>
              <a:rPr lang="cs-CZ" sz="2000" dirty="0" smtClean="0"/>
              <a:t>služby  2/4</a:t>
            </a:r>
            <a:endParaRPr lang="cs-CZ" sz="2000" dirty="0"/>
          </a:p>
        </p:txBody>
      </p:sp>
      <p:pic>
        <p:nvPicPr>
          <p:cNvPr id="4098" name="Picture 2"/>
          <p:cNvPicPr preferRelativeResize="0">
            <a:picLocks noGrp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764704"/>
            <a:ext cx="4824536" cy="561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294022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5513" y="188913"/>
            <a:ext cx="6624637" cy="431775"/>
          </a:xfrm>
        </p:spPr>
        <p:txBody>
          <a:bodyPr/>
          <a:lstStyle/>
          <a:p>
            <a:r>
              <a:rPr lang="cs-CZ" sz="2000" dirty="0"/>
              <a:t>Žádost o organizování veřejné </a:t>
            </a:r>
            <a:r>
              <a:rPr lang="cs-CZ" sz="2000" dirty="0" smtClean="0"/>
              <a:t>služby  3/4</a:t>
            </a:r>
            <a:endParaRPr lang="cs-CZ" sz="2000" dirty="0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412776"/>
            <a:ext cx="6624736" cy="471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108094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5513" y="188913"/>
            <a:ext cx="6624637" cy="575791"/>
          </a:xfrm>
        </p:spPr>
        <p:txBody>
          <a:bodyPr/>
          <a:lstStyle/>
          <a:p>
            <a:pPr algn="ctr"/>
            <a:r>
              <a:rPr lang="cs-CZ" sz="1800" dirty="0"/>
              <a:t>Žádost o organizování veřejné </a:t>
            </a:r>
            <a:r>
              <a:rPr lang="cs-CZ" sz="1800" dirty="0" smtClean="0"/>
              <a:t>služby/charakteristika vytvářených pozic  4/4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51720" y="1700213"/>
            <a:ext cx="5472608" cy="442595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5" y="836712"/>
            <a:ext cx="6696744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943562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5513" y="188913"/>
            <a:ext cx="6624637" cy="575791"/>
          </a:xfrm>
        </p:spPr>
        <p:txBody>
          <a:bodyPr/>
          <a:lstStyle/>
          <a:p>
            <a:r>
              <a:rPr lang="cs-CZ" sz="1800" dirty="0" smtClean="0"/>
              <a:t>Potvrzení o výkonu činností ve veřejném zájmu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23928" y="1700213"/>
            <a:ext cx="2232248" cy="442595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836713"/>
            <a:ext cx="5328592" cy="5400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208000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5513" y="188913"/>
            <a:ext cx="6624637" cy="503783"/>
          </a:xfrm>
        </p:spPr>
        <p:txBody>
          <a:bodyPr/>
          <a:lstStyle/>
          <a:p>
            <a:r>
              <a:rPr lang="cs-CZ" sz="2000" dirty="0" smtClean="0"/>
              <a:t>Smlouva o organizování veřejné služby  1/4</a:t>
            </a:r>
            <a:endParaRPr lang="cs-CZ" sz="2000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980728"/>
            <a:ext cx="5256584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624777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5513" y="188913"/>
            <a:ext cx="6624637" cy="503783"/>
          </a:xfrm>
        </p:spPr>
        <p:txBody>
          <a:bodyPr/>
          <a:lstStyle/>
          <a:p>
            <a:r>
              <a:rPr lang="cs-CZ" sz="2000" dirty="0" smtClean="0"/>
              <a:t>Smlouva o organizování veřejné služby  2/4</a:t>
            </a:r>
            <a:endParaRPr lang="cs-CZ" sz="2000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5" y="836712"/>
            <a:ext cx="5472608" cy="547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910001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5513" y="188913"/>
            <a:ext cx="6624637" cy="503783"/>
          </a:xfrm>
        </p:spPr>
        <p:txBody>
          <a:bodyPr/>
          <a:lstStyle/>
          <a:p>
            <a:r>
              <a:rPr lang="cs-CZ" sz="2000" dirty="0" smtClean="0"/>
              <a:t>Smlouva o organizování veřejné služby  3/4</a:t>
            </a:r>
            <a:endParaRPr lang="cs-CZ" sz="2000" dirty="0"/>
          </a:p>
        </p:txBody>
      </p:sp>
      <p:pic>
        <p:nvPicPr>
          <p:cNvPr id="1126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980728"/>
            <a:ext cx="5616624" cy="521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636008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 sablona_UP (1)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sablona_UP (1)</Template>
  <TotalTime>5144</TotalTime>
  <Words>612</Words>
  <Application>Microsoft Office PowerPoint</Application>
  <PresentationFormat>Předvádění na obrazovce (4:3)</PresentationFormat>
  <Paragraphs>532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PPT sablona_UP (1)</vt:lpstr>
      <vt:lpstr>Veřejná služba od 1.2.2017</vt:lpstr>
      <vt:lpstr>Žádost o organizování veřejné služby  1/4</vt:lpstr>
      <vt:lpstr>Žádost o organizování veřejné služby  2/4</vt:lpstr>
      <vt:lpstr>Žádost o organizování veřejné služby  3/4</vt:lpstr>
      <vt:lpstr>Žádost o organizování veřejné služby/charakteristika vytvářených pozic  4/4</vt:lpstr>
      <vt:lpstr>Potvrzení o výkonu činností ve veřejném zájmu</vt:lpstr>
      <vt:lpstr>Smlouva o organizování veřejné služby  1/4</vt:lpstr>
      <vt:lpstr>Smlouva o organizování veřejné služby  2/4</vt:lpstr>
      <vt:lpstr>Smlouva o organizování veřejné služby  3/4</vt:lpstr>
      <vt:lpstr>Smlouva o organizování veřejné služby  4/4</vt:lpstr>
      <vt:lpstr>Dohoda o výkonu veřejné služby  1/2</vt:lpstr>
      <vt:lpstr>Dohoda o výkonu veřejné službyy  2/2</vt:lpstr>
      <vt:lpstr>Žádost o příspěvek na úhradu ochranných pomůcek a pracovních prostředků </vt:lpstr>
      <vt:lpstr>Evidence vykonavatelů veřejné služby – měsíční – vedoucí vybraného kontaktního pracoviště</vt:lpstr>
      <vt:lpstr>Evidence docházky vykonavatele veřejné služby </vt:lpstr>
      <vt:lpstr>Odstoupení od dohody výkonu veřejné služby</vt:lpstr>
      <vt:lpstr>Kontakty na zaměstnance ÚP Kontaktního pracoviště Přerov</vt:lpstr>
      <vt:lpstr>Odkaz na stránky MPSV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jirka reichl</dc:creator>
  <cp:lastModifiedBy>Bijová Pavla Dis. (UPM-PRB)</cp:lastModifiedBy>
  <cp:revision>623</cp:revision>
  <cp:lastPrinted>2017-02-13T16:50:39Z</cp:lastPrinted>
  <dcterms:created xsi:type="dcterms:W3CDTF">2013-03-26T10:26:50Z</dcterms:created>
  <dcterms:modified xsi:type="dcterms:W3CDTF">2017-02-14T05:49:22Z</dcterms:modified>
</cp:coreProperties>
</file>