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65"/>
  </p:notesMasterIdLst>
  <p:sldIdLst>
    <p:sldId id="256" r:id="rId6"/>
    <p:sldId id="261" r:id="rId7"/>
    <p:sldId id="262" r:id="rId8"/>
    <p:sldId id="404" r:id="rId9"/>
    <p:sldId id="405" r:id="rId10"/>
    <p:sldId id="406" r:id="rId11"/>
    <p:sldId id="408" r:id="rId12"/>
    <p:sldId id="516" r:id="rId13"/>
    <p:sldId id="412" r:id="rId14"/>
    <p:sldId id="410" r:id="rId15"/>
    <p:sldId id="411" r:id="rId16"/>
    <p:sldId id="266" r:id="rId17"/>
    <p:sldId id="413" r:id="rId18"/>
    <p:sldId id="414" r:id="rId19"/>
    <p:sldId id="415" r:id="rId20"/>
    <p:sldId id="416" r:id="rId21"/>
    <p:sldId id="417" r:id="rId22"/>
    <p:sldId id="426" r:id="rId23"/>
    <p:sldId id="429" r:id="rId24"/>
    <p:sldId id="430" r:id="rId25"/>
    <p:sldId id="441" r:id="rId26"/>
    <p:sldId id="432" r:id="rId27"/>
    <p:sldId id="433" r:id="rId28"/>
    <p:sldId id="434" r:id="rId29"/>
    <p:sldId id="435" r:id="rId30"/>
    <p:sldId id="436" r:id="rId31"/>
    <p:sldId id="437" r:id="rId32"/>
    <p:sldId id="438" r:id="rId33"/>
    <p:sldId id="283" r:id="rId34"/>
    <p:sldId id="284" r:id="rId35"/>
    <p:sldId id="286" r:id="rId36"/>
    <p:sldId id="287" r:id="rId37"/>
    <p:sldId id="288" r:id="rId38"/>
    <p:sldId id="478" r:id="rId39"/>
    <p:sldId id="351" r:id="rId40"/>
    <p:sldId id="291" r:id="rId41"/>
    <p:sldId id="315" r:id="rId42"/>
    <p:sldId id="469" r:id="rId43"/>
    <p:sldId id="470" r:id="rId44"/>
    <p:sldId id="471" r:id="rId45"/>
    <p:sldId id="472" r:id="rId46"/>
    <p:sldId id="473" r:id="rId47"/>
    <p:sldId id="474" r:id="rId48"/>
    <p:sldId id="513" r:id="rId49"/>
    <p:sldId id="515" r:id="rId50"/>
    <p:sldId id="477" r:id="rId51"/>
    <p:sldId id="479" r:id="rId52"/>
    <p:sldId id="480" r:id="rId53"/>
    <p:sldId id="485" r:id="rId54"/>
    <p:sldId id="487" r:id="rId55"/>
    <p:sldId id="497" r:id="rId56"/>
    <p:sldId id="504" r:id="rId57"/>
    <p:sldId id="505" r:id="rId58"/>
    <p:sldId id="509" r:id="rId59"/>
    <p:sldId id="507" r:id="rId60"/>
    <p:sldId id="506" r:id="rId61"/>
    <p:sldId id="508" r:id="rId62"/>
    <p:sldId id="510" r:id="rId63"/>
    <p:sldId id="388" r:id="rId6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5" d="100"/>
          <a:sy n="45" d="100"/>
        </p:scale>
        <p:origin x="82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CC63C2-16D6-42B9-8BC8-7AB336B2DB25}" type="datetimeFigureOut">
              <a:rPr lang="cs-CZ" smtClean="0"/>
              <a:t>10. 9. 2016</a:t>
            </a:fld>
            <a:endParaRPr lang="cs-CZ" dirty="0"/>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DF4D15-98DC-4EF9-837B-4D7C09A80749}" type="slidenum">
              <a:rPr lang="cs-CZ" smtClean="0"/>
              <a:t>‹#›</a:t>
            </a:fld>
            <a:endParaRPr lang="cs-CZ" dirty="0"/>
          </a:p>
        </p:txBody>
      </p:sp>
    </p:spTree>
    <p:extLst>
      <p:ext uri="{BB962C8B-B14F-4D97-AF65-F5344CB8AC3E}">
        <p14:creationId xmlns:p14="http://schemas.microsoft.com/office/powerpoint/2010/main" val="328620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266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2662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fld id="{167BDE46-2E6F-4945-AA47-81E7E9F6B7F0}" type="slidenum">
              <a:rPr kumimoji="0" lang="cs-CZ" sz="1800" b="0" i="0" u="none" strike="noStrike" kern="0" cap="none" spc="0" normalizeH="0" baseline="0" noProof="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59</a:t>
            </a:fld>
            <a:endParaRPr kumimoji="0" lang="cs-CZ"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69817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376958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3375267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4180856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Kliknutím lze upravit styl.</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158144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1536433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3441173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3054526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12363397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21308479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31487988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3915646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4287956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6629055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41559194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2009AF9-0298-4415-A6AD-2CB5BA599AD0}"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B8911FAC-FF08-4325-80E3-F1D4B1C69129}" type="slidenum">
              <a:rPr lang="cs-CZ" smtClean="0"/>
              <a:t>‹#›</a:t>
            </a:fld>
            <a:endParaRPr lang="cs-CZ" dirty="0"/>
          </a:p>
        </p:txBody>
      </p:sp>
    </p:spTree>
    <p:extLst>
      <p:ext uri="{BB962C8B-B14F-4D97-AF65-F5344CB8AC3E}">
        <p14:creationId xmlns:p14="http://schemas.microsoft.com/office/powerpoint/2010/main" val="3491415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6991524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pPr>
              <a:defRPr/>
            </a:pPr>
            <a:fld id="{D264AE95-1582-40D7-8D48-32AD1DD390AF}" type="slidenum">
              <a:rPr lang="cs-CZ" smtClean="0">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131159760"/>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1" y="1709740"/>
            <a:ext cx="10515600" cy="2852737"/>
          </a:xfrm>
        </p:spPr>
        <p:txBody>
          <a:bodyPr anchor="b"/>
          <a:lstStyle>
            <a:lvl1pPr>
              <a:defRPr sz="4500"/>
            </a:lvl1pPr>
          </a:lstStyle>
          <a:p>
            <a:r>
              <a:rPr lang="cs-CZ"/>
              <a:t>Kliknutím lze upravit styl.</a:t>
            </a:r>
          </a:p>
        </p:txBody>
      </p:sp>
      <p:sp>
        <p:nvSpPr>
          <p:cNvPr id="3" name="Zástupný symbol pro text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21349539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41666864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7"/>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839789"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6172201"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28551335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41742838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3958622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21619338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8670847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25458725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25963341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1"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1"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8461751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41083437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pPr>
              <a:defRPr/>
            </a:pPr>
            <a:fld id="{D264AE95-1582-40D7-8D48-32AD1DD390AF}" type="slidenum">
              <a:rPr lang="cs-CZ" smtClean="0">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1462766088"/>
      </p:ext>
    </p:extLst>
  </p:cSld>
  <p:clrMapOvr>
    <a:masterClrMapping/>
  </p:clrMapOvr>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33260701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34511817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23237674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109864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10137376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33413566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12449070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205127339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5296949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76394EE-7E41-483D-9595-85B4B9A0BBF9}" type="datetimeFigureOut">
              <a:rPr lang="cs-CZ" smtClean="0"/>
              <a:t>10. 9. 2016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90884677-CD5F-4131-8A18-6B328DF0489F}" type="slidenum">
              <a:rPr lang="cs-CZ" smtClean="0"/>
              <a:t>‹#›</a:t>
            </a:fld>
            <a:endParaRPr lang="cs-CZ" dirty="0"/>
          </a:p>
        </p:txBody>
      </p:sp>
    </p:spTree>
    <p:extLst>
      <p:ext uri="{BB962C8B-B14F-4D97-AF65-F5344CB8AC3E}">
        <p14:creationId xmlns:p14="http://schemas.microsoft.com/office/powerpoint/2010/main" val="1911867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Kliknutím lze upravit styl.</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lvl1pPr>
              <a:defRPr/>
            </a:lvl1pPr>
          </a:lstStyle>
          <a:p>
            <a:pPr>
              <a:defRPr/>
            </a:pPr>
            <a:fld id="{F80ED2CD-5640-47C7-9BE3-5444DB0A3E32}"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22943400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lvl1pPr>
              <a:defRPr/>
            </a:lvl1pPr>
          </a:lstStyle>
          <a:p>
            <a:pPr>
              <a:defRPr/>
            </a:pPr>
            <a:fld id="{D5904C6E-634E-485A-B280-3B8C1F93F1E1}"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29649202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lvl1pPr>
              <a:defRPr/>
            </a:lvl1pPr>
          </a:lstStyle>
          <a:p>
            <a:pPr>
              <a:defRPr/>
            </a:pPr>
            <a:fld id="{8282D639-FC5D-4FEF-974D-67B32D3CFFC7}"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18822075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6"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7" name="Zástupný symbol pro číslo snímku 5"/>
          <p:cNvSpPr>
            <a:spLocks noGrp="1"/>
          </p:cNvSpPr>
          <p:nvPr>
            <p:ph type="sldNum" sz="quarter" idx="12"/>
          </p:nvPr>
        </p:nvSpPr>
        <p:spPr/>
        <p:txBody>
          <a:bodyPr/>
          <a:lstStyle>
            <a:lvl1pPr>
              <a:defRPr/>
            </a:lvl1pPr>
          </a:lstStyle>
          <a:p>
            <a:pPr>
              <a:defRPr/>
            </a:pPr>
            <a:fld id="{A0DD7786-A3E1-4F5A-8717-06B353FAB306}"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32187874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8"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9" name="Zástupný symbol pro číslo snímku 5"/>
          <p:cNvSpPr>
            <a:spLocks noGrp="1"/>
          </p:cNvSpPr>
          <p:nvPr>
            <p:ph type="sldNum" sz="quarter" idx="12"/>
          </p:nvPr>
        </p:nvSpPr>
        <p:spPr/>
        <p:txBody>
          <a:bodyPr/>
          <a:lstStyle>
            <a:lvl1pPr>
              <a:defRPr/>
            </a:lvl1pPr>
          </a:lstStyle>
          <a:p>
            <a:pPr>
              <a:defRPr/>
            </a:pPr>
            <a:fld id="{78BF443F-2108-4698-A674-68E99B75403A}"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411130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22822781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4"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5" name="Zástupný symbol pro číslo snímku 5"/>
          <p:cNvSpPr>
            <a:spLocks noGrp="1"/>
          </p:cNvSpPr>
          <p:nvPr>
            <p:ph type="sldNum" sz="quarter" idx="12"/>
          </p:nvPr>
        </p:nvSpPr>
        <p:spPr/>
        <p:txBody>
          <a:bodyPr/>
          <a:lstStyle>
            <a:lvl1pPr>
              <a:defRPr/>
            </a:lvl1pPr>
          </a:lstStyle>
          <a:p>
            <a:pPr>
              <a:defRPr/>
            </a:pPr>
            <a:fld id="{34DB59B2-75CA-4144-B2DA-8A8F67163DCA}"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31985069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3"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4" name="Zástupný symbol pro číslo snímku 5"/>
          <p:cNvSpPr>
            <a:spLocks noGrp="1"/>
          </p:cNvSpPr>
          <p:nvPr>
            <p:ph type="sldNum" sz="quarter" idx="12"/>
          </p:nvPr>
        </p:nvSpPr>
        <p:spPr/>
        <p:txBody>
          <a:bodyPr/>
          <a:lstStyle>
            <a:lvl1pPr>
              <a:defRPr/>
            </a:lvl1pPr>
          </a:lstStyle>
          <a:p>
            <a:pPr>
              <a:defRPr/>
            </a:pPr>
            <a:fld id="{15566E08-6ACB-48F2-9533-C370E13795B6}"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26540915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6"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7" name="Zástupný symbol pro číslo snímku 5"/>
          <p:cNvSpPr>
            <a:spLocks noGrp="1"/>
          </p:cNvSpPr>
          <p:nvPr>
            <p:ph type="sldNum" sz="quarter" idx="12"/>
          </p:nvPr>
        </p:nvSpPr>
        <p:spPr/>
        <p:txBody>
          <a:bodyPr/>
          <a:lstStyle>
            <a:lvl1pPr>
              <a:defRPr/>
            </a:lvl1pPr>
          </a:lstStyle>
          <a:p>
            <a:pPr>
              <a:defRPr/>
            </a:pPr>
            <a:fld id="{E6CEAAA8-D335-4E16-9F89-48BDC885AD73}"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22725437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6"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7" name="Zástupný symbol pro číslo snímku 5"/>
          <p:cNvSpPr>
            <a:spLocks noGrp="1"/>
          </p:cNvSpPr>
          <p:nvPr>
            <p:ph type="sldNum" sz="quarter" idx="12"/>
          </p:nvPr>
        </p:nvSpPr>
        <p:spPr/>
        <p:txBody>
          <a:bodyPr/>
          <a:lstStyle>
            <a:lvl1pPr>
              <a:defRPr/>
            </a:lvl1pPr>
          </a:lstStyle>
          <a:p>
            <a:pPr>
              <a:defRPr/>
            </a:pPr>
            <a:fld id="{950661B1-C7B2-4384-A20B-946E35479BCE}"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12838813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lvl1pPr>
              <a:defRPr/>
            </a:lvl1pPr>
          </a:lstStyle>
          <a:p>
            <a:pPr>
              <a:defRPr/>
            </a:pPr>
            <a:fld id="{22FC554A-13A6-431A-959F-758ABACDA2D0}"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139920289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lvl1pPr>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lvl1pPr>
              <a:defRPr/>
            </a:lvl1pPr>
          </a:lstStyle>
          <a:p>
            <a:pPr>
              <a:defRPr/>
            </a:pPr>
            <a:fld id="{07AB4E92-2F6D-4714-B389-5099512E5A50}"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68605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337454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225115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1443072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50F3831-45A8-4140-95E3-F3A9AD3F2606}" type="datetimeFigureOut">
              <a:rPr lang="cs-CZ" smtClean="0"/>
              <a:t>10. 9. 2016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E7246BF-6403-47FA-A9D2-F3223F5E1856}" type="slidenum">
              <a:rPr lang="cs-CZ" smtClean="0"/>
              <a:t>‹#›</a:t>
            </a:fld>
            <a:endParaRPr lang="cs-CZ" dirty="0"/>
          </a:p>
        </p:txBody>
      </p:sp>
    </p:spTree>
    <p:extLst>
      <p:ext uri="{BB962C8B-B14F-4D97-AF65-F5344CB8AC3E}">
        <p14:creationId xmlns:p14="http://schemas.microsoft.com/office/powerpoint/2010/main" val="2697956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F3831-45A8-4140-95E3-F3A9AD3F2606}" type="datetimeFigureOut">
              <a:rPr lang="cs-CZ" smtClean="0"/>
              <a:t>10. 9. 2016</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246BF-6403-47FA-A9D2-F3223F5E1856}" type="slidenum">
              <a:rPr lang="cs-CZ" smtClean="0"/>
              <a:t>‹#›</a:t>
            </a:fld>
            <a:endParaRPr lang="cs-CZ" dirty="0"/>
          </a:p>
        </p:txBody>
      </p:sp>
    </p:spTree>
    <p:extLst>
      <p:ext uri="{BB962C8B-B14F-4D97-AF65-F5344CB8AC3E}">
        <p14:creationId xmlns:p14="http://schemas.microsoft.com/office/powerpoint/2010/main" val="1184297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9AF9-0298-4415-A6AD-2CB5BA599AD0}" type="datetimeFigureOut">
              <a:rPr lang="cs-CZ" smtClean="0"/>
              <a:t>10. 9. 2016</a:t>
            </a:fld>
            <a:endParaRPr lang="cs-CZ" dirty="0"/>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1FAC-FF08-4325-80E3-F1D4B1C69129}" type="slidenum">
              <a:rPr lang="cs-CZ" smtClean="0"/>
              <a:t>‹#›</a:t>
            </a:fld>
            <a:endParaRPr lang="cs-CZ" dirty="0"/>
          </a:p>
        </p:txBody>
      </p:sp>
    </p:spTree>
    <p:extLst>
      <p:ext uri="{BB962C8B-B14F-4D97-AF65-F5344CB8AC3E}">
        <p14:creationId xmlns:p14="http://schemas.microsoft.com/office/powerpoint/2010/main" val="4247124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264AE95-1582-40D7-8D48-32AD1DD390AF}" type="slidenum">
              <a:rPr lang="cs-CZ" smtClean="0">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3335740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64AE95-1582-40D7-8D48-32AD1DD390AF}" type="slidenum">
              <a:rPr lang="cs-CZ" smtClean="0">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1125804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Kliknutím lze upravit styl.</a:t>
            </a:r>
          </a:p>
        </p:txBody>
      </p:sp>
      <p:sp>
        <p:nvSpPr>
          <p:cNvPr id="1027" name="Zástupný symbol pro text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cs-CZ" dirty="0">
              <a:solidFill>
                <a:prstClr val="black">
                  <a:tint val="75000"/>
                </a:prstClr>
              </a:solidFill>
            </a:endParaRPr>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dirty="0">
              <a:solidFill>
                <a:prstClr val="black">
                  <a:tint val="75000"/>
                </a:prstClr>
              </a:solidFill>
            </a:endParaRPr>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264AE95-1582-40D7-8D48-32AD1DD390AF}" type="slidenum">
              <a:rPr lang="cs-CZ">
                <a:solidFill>
                  <a:prstClr val="black">
                    <a:tint val="75000"/>
                  </a:prstClr>
                </a:solidFill>
              </a:rPr>
              <a:pPr>
                <a:defRPr/>
              </a:pPr>
              <a:t>‹#›</a:t>
            </a:fld>
            <a:endParaRPr lang="cs-CZ" dirty="0">
              <a:solidFill>
                <a:prstClr val="black">
                  <a:tint val="75000"/>
                </a:prstClr>
              </a:solidFill>
            </a:endParaRPr>
          </a:p>
        </p:txBody>
      </p:sp>
    </p:spTree>
    <p:extLst>
      <p:ext uri="{BB962C8B-B14F-4D97-AF65-F5344CB8AC3E}">
        <p14:creationId xmlns:p14="http://schemas.microsoft.com/office/powerpoint/2010/main" val="2166947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Veřejné zakázky </a:t>
            </a:r>
            <a:r>
              <a:rPr lang="cs-CZ"/>
              <a:t>malého rozsahu </a:t>
            </a:r>
            <a:r>
              <a:rPr lang="cs-CZ" dirty="0"/>
              <a:t>ve světle nového zákona o zadávání veřejných zakázek</a:t>
            </a:r>
          </a:p>
        </p:txBody>
      </p:sp>
      <p:sp>
        <p:nvSpPr>
          <p:cNvPr id="3" name="Podnadpis 2"/>
          <p:cNvSpPr>
            <a:spLocks noGrp="1"/>
          </p:cNvSpPr>
          <p:nvPr>
            <p:ph type="subTitle" idx="1"/>
          </p:nvPr>
        </p:nvSpPr>
        <p:spPr/>
        <p:txBody>
          <a:bodyPr/>
          <a:lstStyle/>
          <a:p>
            <a:r>
              <a:rPr lang="cs-CZ" dirty="0"/>
              <a:t>Mgr. Martin Budiš</a:t>
            </a:r>
          </a:p>
          <a:p>
            <a:endParaRPr lang="cs-CZ" dirty="0"/>
          </a:p>
        </p:txBody>
      </p:sp>
    </p:spTree>
    <p:extLst>
      <p:ext uri="{BB962C8B-B14F-4D97-AF65-F5344CB8AC3E}">
        <p14:creationId xmlns:p14="http://schemas.microsoft.com/office/powerpoint/2010/main" val="2445857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27018" y="548680"/>
            <a:ext cx="9434946" cy="5616624"/>
          </a:xfrm>
        </p:spPr>
        <p:txBody>
          <a:bodyPr>
            <a:normAutofit/>
          </a:bodyPr>
          <a:lstStyle/>
          <a:p>
            <a:pPr marL="0" indent="0" algn="ctr">
              <a:spcBef>
                <a:spcPts val="450"/>
              </a:spcBef>
              <a:buNone/>
            </a:pPr>
            <a:r>
              <a:rPr lang="cs-CZ" sz="2800" b="1" dirty="0"/>
              <a:t>Povinnost sečíst</a:t>
            </a:r>
          </a:p>
          <a:p>
            <a:pPr marL="133350" indent="-133350" algn="just">
              <a:lnSpc>
                <a:spcPct val="100000"/>
              </a:lnSpc>
              <a:spcBef>
                <a:spcPts val="450"/>
              </a:spcBef>
              <a:buNone/>
            </a:pPr>
            <a:r>
              <a:rPr lang="cs-CZ" sz="1800" dirty="0"/>
              <a:t>• </a:t>
            </a:r>
            <a:r>
              <a:rPr lang="cs-CZ" sz="2400" dirty="0"/>
              <a:t>při stanovení předpokládané hodnoty je zadavatel povinen sečíst předpokládané hodnoty obdobných, spolu souvisejících dodávek či služeb, které hodlá pořídit v průběhu 12 měsíců.</a:t>
            </a:r>
          </a:p>
          <a:p>
            <a:pPr marL="540544" indent="-270272" algn="just">
              <a:lnSpc>
                <a:spcPct val="100000"/>
              </a:lnSpc>
              <a:spcBef>
                <a:spcPts val="450"/>
              </a:spcBef>
              <a:buFont typeface="Wingdings" panose="05000000000000000000" pitchFamily="2" charset="2"/>
              <a:buChar char="ü"/>
            </a:pPr>
            <a:r>
              <a:rPr lang="cs-CZ" sz="2400" dirty="0"/>
              <a:t> to neplatí pro dodávky nebo služby, jejichž jednotková cena je v průběhu účetního období proměnlivá a zadavatel tyto dodávky nebo služby pořizuje opakovaně podle svých aktuálních potřeb</a:t>
            </a:r>
          </a:p>
          <a:p>
            <a:endParaRPr lang="cs-CZ" dirty="0"/>
          </a:p>
          <a:p>
            <a:pPr marL="0" indent="0" algn="ctr">
              <a:spcBef>
                <a:spcPts val="450"/>
              </a:spcBef>
              <a:buNone/>
            </a:pPr>
            <a:r>
              <a:rPr lang="cs-CZ" sz="2800" b="1" dirty="0"/>
              <a:t>Výjimka při povinnosti sečíst</a:t>
            </a:r>
          </a:p>
          <a:p>
            <a:pPr marL="0" indent="0" algn="just">
              <a:spcBef>
                <a:spcPts val="450"/>
              </a:spcBef>
              <a:buNone/>
            </a:pPr>
            <a:r>
              <a:rPr lang="cs-CZ" sz="1800" dirty="0"/>
              <a:t>•</a:t>
            </a:r>
            <a:r>
              <a:rPr lang="cs-CZ" dirty="0"/>
              <a:t> </a:t>
            </a:r>
            <a:r>
              <a:rPr lang="cs-CZ" sz="2400" dirty="0"/>
              <a:t>zadavatel není povinen sčítat předpokládané hodnoty zakázek, které budou pořizovány „nahodile“ dle zcela aktuálních potřeb zadavatele a které nelze objektivně dopředu vůbec předvídat</a:t>
            </a:r>
          </a:p>
          <a:p>
            <a:r>
              <a:rPr lang="cs-CZ" sz="2400" dirty="0"/>
              <a:t>neexistuje povinnost sčítat za účetní období</a:t>
            </a:r>
          </a:p>
          <a:p>
            <a:endParaRPr lang="cs-CZ"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10</a:t>
            </a:fld>
            <a:endParaRPr lang="cs-CZ" sz="1350" kern="0" dirty="0">
              <a:solidFill>
                <a:prstClr val="black">
                  <a:tint val="75000"/>
                </a:prstClr>
              </a:solidFill>
            </a:endParaRPr>
          </a:p>
        </p:txBody>
      </p:sp>
    </p:spTree>
    <p:extLst>
      <p:ext uri="{BB962C8B-B14F-4D97-AF65-F5344CB8AC3E}">
        <p14:creationId xmlns:p14="http://schemas.microsoft.com/office/powerpoint/2010/main" val="316286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27019" y="404665"/>
            <a:ext cx="9421090" cy="5170059"/>
          </a:xfrm>
        </p:spPr>
        <p:txBody>
          <a:bodyPr>
            <a:normAutofit/>
          </a:bodyPr>
          <a:lstStyle/>
          <a:p>
            <a:pPr marL="0" indent="0" algn="ctr">
              <a:buNone/>
            </a:pPr>
            <a:r>
              <a:rPr lang="cs-CZ" sz="2800" b="1" dirty="0"/>
              <a:t>Zákaz dělení předmětu zakázky</a:t>
            </a:r>
          </a:p>
          <a:p>
            <a:pPr algn="just">
              <a:lnSpc>
                <a:spcPct val="100000"/>
              </a:lnSpc>
              <a:spcBef>
                <a:spcPts val="450"/>
              </a:spcBef>
            </a:pPr>
            <a:r>
              <a:rPr lang="cs-CZ" sz="2400" dirty="0"/>
              <a:t>Není výslovně zakázáno dělení předmětu VZ za účelem snížení předpokládané hodnoty pod finanční limity (§ 35 → zákaz obcházení zákona v případě dělení VZ na části → při více částech rozhoduje součet PH i v případě zadání ve více zadávacích řízení nebo více zadavateli).</a:t>
            </a:r>
          </a:p>
          <a:p>
            <a:pPr marL="0" indent="0" algn="just">
              <a:lnSpc>
                <a:spcPct val="100000"/>
              </a:lnSpc>
              <a:spcBef>
                <a:spcPts val="450"/>
              </a:spcBef>
              <a:buNone/>
            </a:pPr>
            <a:endParaRPr lang="cs-CZ" sz="1800" dirty="0"/>
          </a:p>
          <a:p>
            <a:pPr marL="0" indent="0">
              <a:spcBef>
                <a:spcPts val="450"/>
              </a:spcBef>
              <a:buNone/>
            </a:pPr>
            <a:endParaRPr lang="cs-CZ" sz="1800" dirty="0"/>
          </a:p>
        </p:txBody>
      </p:sp>
    </p:spTree>
    <p:extLst>
      <p:ext uri="{BB962C8B-B14F-4D97-AF65-F5344CB8AC3E}">
        <p14:creationId xmlns:p14="http://schemas.microsoft.com/office/powerpoint/2010/main" val="3714034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81200" y="476673"/>
            <a:ext cx="8229600" cy="5649491"/>
          </a:xfrm>
        </p:spPr>
        <p:txBody>
          <a:bodyPr>
            <a:normAutofit/>
          </a:bodyPr>
          <a:lstStyle/>
          <a:p>
            <a:pPr marL="0" indent="0">
              <a:buNone/>
            </a:pPr>
            <a:r>
              <a:rPr lang="cs-CZ" sz="2400" b="1" dirty="0"/>
              <a:t>Zásady</a:t>
            </a:r>
          </a:p>
          <a:p>
            <a:r>
              <a:rPr lang="cs-CZ" sz="2400" dirty="0"/>
              <a:t>obecně: </a:t>
            </a:r>
          </a:p>
          <a:p>
            <a:pPr lvl="2">
              <a:buFont typeface="Wingdings" panose="05000000000000000000" pitchFamily="2" charset="2"/>
              <a:buChar char="ü"/>
            </a:pPr>
            <a:r>
              <a:rPr lang="cs-CZ" dirty="0"/>
              <a:t>transparentnost </a:t>
            </a:r>
          </a:p>
          <a:p>
            <a:pPr lvl="2">
              <a:buFont typeface="Wingdings" panose="05000000000000000000" pitchFamily="2" charset="2"/>
              <a:buChar char="ü"/>
            </a:pPr>
            <a:r>
              <a:rPr lang="cs-CZ" b="1" dirty="0"/>
              <a:t>přiměřenost </a:t>
            </a:r>
            <a:endParaRPr lang="cs-CZ" dirty="0"/>
          </a:p>
          <a:p>
            <a:r>
              <a:rPr lang="cs-CZ" sz="2400" dirty="0"/>
              <a:t>ve vztahu k dodavatelům: </a:t>
            </a:r>
          </a:p>
          <a:p>
            <a:pPr lvl="2">
              <a:buFont typeface="Wingdings" panose="05000000000000000000" pitchFamily="2" charset="2"/>
              <a:buChar char="ü"/>
            </a:pPr>
            <a:r>
              <a:rPr lang="cs-CZ" dirty="0"/>
              <a:t>rovné zacházení </a:t>
            </a:r>
          </a:p>
          <a:p>
            <a:pPr lvl="2">
              <a:buFont typeface="Wingdings" panose="05000000000000000000" pitchFamily="2" charset="2"/>
              <a:buChar char="ü"/>
            </a:pPr>
            <a:r>
              <a:rPr lang="cs-CZ" dirty="0"/>
              <a:t>zákaz diskriminace </a:t>
            </a:r>
          </a:p>
        </p:txBody>
      </p:sp>
    </p:spTree>
    <p:extLst>
      <p:ext uri="{BB962C8B-B14F-4D97-AF65-F5344CB8AC3E}">
        <p14:creationId xmlns:p14="http://schemas.microsoft.com/office/powerpoint/2010/main" val="307874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ctr"/>
            <a:r>
              <a:rPr lang="cs-CZ" sz="2800" b="1" dirty="0">
                <a:latin typeface="Calibri" panose="020F0502020204030204" pitchFamily="34" charset="0"/>
                <a:cs typeface="Arial" pitchFamily="34" charset="0"/>
              </a:rPr>
              <a:t>Zásada transparentnosti</a:t>
            </a:r>
          </a:p>
        </p:txBody>
      </p:sp>
      <p:sp>
        <p:nvSpPr>
          <p:cNvPr id="2" name="Zástupný symbol pro obsah 1"/>
          <p:cNvSpPr>
            <a:spLocks noGrp="1"/>
          </p:cNvSpPr>
          <p:nvPr>
            <p:ph idx="1"/>
          </p:nvPr>
        </p:nvSpPr>
        <p:spPr>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a:normAutofit/>
          </a:bodyPr>
          <a:lstStyle/>
          <a:p>
            <a:pPr algn="just">
              <a:spcBef>
                <a:spcPts val="450"/>
              </a:spcBef>
            </a:pPr>
            <a:r>
              <a:rPr lang="cs-CZ" sz="2400" dirty="0">
                <a:solidFill>
                  <a:schemeClr val="tx1"/>
                </a:solidFill>
                <a:latin typeface="Calibri" panose="020F0502020204030204" pitchFamily="34" charset="0"/>
                <a:cs typeface="Arial" pitchFamily="34" charset="0"/>
              </a:rPr>
              <a:t>jakákoliv zakázka musí být vždy zadána transparentním způsobem</a:t>
            </a:r>
          </a:p>
          <a:p>
            <a:pPr algn="just">
              <a:spcBef>
                <a:spcPts val="450"/>
              </a:spcBef>
            </a:pPr>
            <a:r>
              <a:rPr lang="cs-CZ" sz="2400" dirty="0">
                <a:solidFill>
                  <a:schemeClr val="tx1"/>
                </a:solidFill>
                <a:latin typeface="Calibri" panose="020F0502020204030204" pitchFamily="34" charset="0"/>
                <a:cs typeface="Arial" pitchFamily="34" charset="0"/>
              </a:rPr>
              <a:t>základním účelem zásady je zajištění co největší průhlednosti řízení, která podstatnou měrou přispívá k přezkoumatelnosti celého řízení a k možnosti kontroly řízení</a:t>
            </a:r>
          </a:p>
          <a:p>
            <a:endParaRPr lang="cs-CZ" sz="1350" dirty="0">
              <a:latin typeface="Arial" pitchFamily="34" charset="0"/>
              <a:cs typeface="Arial" pitchFamily="34" charset="0"/>
            </a:endParaRPr>
          </a:p>
        </p:txBody>
      </p:sp>
    </p:spTree>
    <p:extLst>
      <p:ext uri="{BB962C8B-B14F-4D97-AF65-F5344CB8AC3E}">
        <p14:creationId xmlns:p14="http://schemas.microsoft.com/office/powerpoint/2010/main" val="3966890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152650" y="365127"/>
            <a:ext cx="7886700" cy="687610"/>
          </a:xfrm>
        </p:spPr>
        <p:txBody>
          <a:bodyPr>
            <a:noAutofit/>
          </a:bodyPr>
          <a:lstStyle/>
          <a:p>
            <a:pPr algn="ctr"/>
            <a:r>
              <a:rPr lang="cs-CZ" sz="2800" b="1" dirty="0">
                <a:latin typeface="+mn-lt"/>
                <a:cs typeface="Arial" pitchFamily="34" charset="0"/>
              </a:rPr>
              <a:t>Zásada</a:t>
            </a:r>
            <a:r>
              <a:rPr lang="cs-CZ" sz="2800" b="1" dirty="0">
                <a:effectLst>
                  <a:outerShdw blurRad="38100" dist="38100" dir="2700000" algn="tl">
                    <a:srgbClr val="000000">
                      <a:alpha val="43137"/>
                    </a:srgbClr>
                  </a:outerShdw>
                </a:effectLst>
                <a:latin typeface="+mn-lt"/>
                <a:cs typeface="Arial" pitchFamily="34" charset="0"/>
              </a:rPr>
              <a:t> </a:t>
            </a:r>
            <a:r>
              <a:rPr lang="cs-CZ" sz="2800" b="1" dirty="0">
                <a:latin typeface="+mn-lt"/>
                <a:cs typeface="Arial" pitchFamily="34" charset="0"/>
              </a:rPr>
              <a:t>transparentnosti</a:t>
            </a:r>
            <a:endParaRPr lang="cs-CZ" sz="2800" b="1" dirty="0">
              <a:effectLst>
                <a:outerShdw blurRad="38100" dist="38100" dir="2700000" algn="tl">
                  <a:srgbClr val="000000">
                    <a:alpha val="43137"/>
                  </a:srgbClr>
                </a:outerShdw>
              </a:effectLst>
              <a:latin typeface="+mn-lt"/>
              <a:cs typeface="Arial" pitchFamily="34" charset="0"/>
            </a:endParaRPr>
          </a:p>
        </p:txBody>
      </p:sp>
      <p:sp>
        <p:nvSpPr>
          <p:cNvPr id="2" name="Zástupný symbol pro obsah 1"/>
          <p:cNvSpPr>
            <a:spLocks noGrp="1"/>
          </p:cNvSpPr>
          <p:nvPr>
            <p:ph idx="1"/>
          </p:nvPr>
        </p:nvSpPr>
        <p:spPr>
          <a:xfrm>
            <a:off x="1427017" y="1052738"/>
            <a:ext cx="9421091" cy="5040559"/>
          </a:xfrm>
        </p:spPr>
        <p:txBody>
          <a:bodyPr anchor="ctr">
            <a:noAutofit/>
          </a:bodyPr>
          <a:lstStyle/>
          <a:p>
            <a:pPr marL="82296" indent="0" algn="just">
              <a:spcBef>
                <a:spcPts val="450"/>
              </a:spcBef>
              <a:buNone/>
            </a:pPr>
            <a:r>
              <a:rPr lang="cs-CZ" sz="2200" u="sng" dirty="0">
                <a:cs typeface="Arial" pitchFamily="34" charset="0"/>
              </a:rPr>
              <a:t>V rámci zásady transparentnosti by zadavatel měl dbát na:</a:t>
            </a:r>
          </a:p>
          <a:p>
            <a:pPr algn="just">
              <a:spcBef>
                <a:spcPts val="450"/>
              </a:spcBef>
            </a:pPr>
            <a:r>
              <a:rPr lang="cs-CZ" sz="2200" dirty="0">
                <a:cs typeface="Arial" pitchFamily="34" charset="0"/>
              </a:rPr>
              <a:t>to, aby o všech významných úkonech souvisejících s výběrem dodavatele byla pořizována a uchována písemná dokumentace v dostatečném rozsahu, který umožní úkony zadavatele kdykoliv a nezávisle přezkoumat,</a:t>
            </a:r>
          </a:p>
          <a:p>
            <a:pPr algn="just">
              <a:spcBef>
                <a:spcPts val="450"/>
              </a:spcBef>
            </a:pPr>
            <a:r>
              <a:rPr lang="cs-CZ" sz="2200" dirty="0">
                <a:cs typeface="Arial" pitchFamily="34" charset="0"/>
              </a:rPr>
              <a:t>aby byla jasně vymezena kritéria, podle kterých budou hodnoceny nabídky uchazečů, vždy v dostatečném předstihu před samotným vypracováním nabídek,</a:t>
            </a:r>
          </a:p>
          <a:p>
            <a:pPr algn="just">
              <a:spcBef>
                <a:spcPts val="450"/>
              </a:spcBef>
            </a:pPr>
            <a:r>
              <a:rPr lang="cs-CZ" sz="2200" dirty="0">
                <a:cs typeface="Arial" pitchFamily="34" charset="0"/>
              </a:rPr>
              <a:t>to, aby všechna rozhodnutí byla opatřena řádným odůvodněním,</a:t>
            </a:r>
          </a:p>
          <a:p>
            <a:pPr algn="just">
              <a:spcBef>
                <a:spcPts val="450"/>
              </a:spcBef>
            </a:pPr>
            <a:r>
              <a:rPr lang="cs-CZ" sz="2200" dirty="0">
                <a:cs typeface="Arial" pitchFamily="34" charset="0"/>
              </a:rPr>
              <a:t>to, aby u zakázek malého rozsahu došlo k posílení zásady transparentnosti v části zveřejňování uzavřených smluv, týká se to smluv k zakázkám malého rozsahu nad 500 000 Kč bez DPH, ty po novele musejí být zveřejněny včetně případných dodatků. </a:t>
            </a:r>
          </a:p>
        </p:txBody>
      </p:sp>
    </p:spTree>
    <p:extLst>
      <p:ext uri="{BB962C8B-B14F-4D97-AF65-F5344CB8AC3E}">
        <p14:creationId xmlns:p14="http://schemas.microsoft.com/office/powerpoint/2010/main" val="3913497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152650" y="476673"/>
            <a:ext cx="7886700" cy="648072"/>
          </a:xfrm>
        </p:spPr>
        <p:txBody>
          <a:bodyPr>
            <a:normAutofit/>
          </a:bodyPr>
          <a:lstStyle/>
          <a:p>
            <a:pPr algn="ctr"/>
            <a:r>
              <a:rPr lang="cs-CZ" sz="2800" b="1" dirty="0">
                <a:latin typeface="+mn-lt"/>
                <a:cs typeface="Arial" pitchFamily="34" charset="0"/>
              </a:rPr>
              <a:t>Zásada rovného zacházen</a:t>
            </a:r>
            <a:r>
              <a:rPr lang="cs-CZ" sz="2800" dirty="0">
                <a:effectLst>
                  <a:outerShdw blurRad="38100" dist="38100" dir="2700000" algn="tl">
                    <a:srgbClr val="000000">
                      <a:alpha val="43137"/>
                    </a:srgbClr>
                  </a:outerShdw>
                </a:effectLst>
                <a:latin typeface="+mn-lt"/>
                <a:cs typeface="Arial" pitchFamily="34" charset="0"/>
              </a:rPr>
              <a:t>í </a:t>
            </a:r>
          </a:p>
        </p:txBody>
      </p:sp>
      <p:sp>
        <p:nvSpPr>
          <p:cNvPr id="2" name="Zástupný symbol pro obsah 1"/>
          <p:cNvSpPr>
            <a:spLocks noGrp="1"/>
          </p:cNvSpPr>
          <p:nvPr>
            <p:ph idx="1"/>
          </p:nvPr>
        </p:nvSpPr>
        <p:spPr>
          <a:xfrm>
            <a:off x="1440873" y="1268760"/>
            <a:ext cx="9407236" cy="4968552"/>
          </a:xfrm>
        </p:spPr>
        <p:txBody>
          <a:bodyPr anchor="ctr">
            <a:normAutofit/>
          </a:bodyPr>
          <a:lstStyle/>
          <a:p>
            <a:pPr marL="82296" indent="0" algn="just">
              <a:spcBef>
                <a:spcPts val="450"/>
              </a:spcBef>
              <a:buNone/>
            </a:pPr>
            <a:r>
              <a:rPr lang="cs-CZ" sz="2400" u="sng" dirty="0">
                <a:cs typeface="Arial" pitchFamily="34" charset="0"/>
              </a:rPr>
              <a:t>V rámci zásady rovného zacházení by zadavatel měl:</a:t>
            </a:r>
          </a:p>
          <a:p>
            <a:pPr algn="just">
              <a:lnSpc>
                <a:spcPts val="1950"/>
              </a:lnSpc>
              <a:spcBef>
                <a:spcPts val="450"/>
              </a:spcBef>
              <a:spcAft>
                <a:spcPts val="450"/>
              </a:spcAft>
            </a:pPr>
            <a:r>
              <a:rPr lang="cs-CZ" sz="2400" dirty="0">
                <a:cs typeface="Arial" pitchFamily="34" charset="0"/>
              </a:rPr>
              <a:t>již od okamžiku přípravy řízení a ve všech jeho fázích přistupovat stejným způsobem ke všem dodavatelům, kteří mohou podat či podávají nabídky,</a:t>
            </a:r>
          </a:p>
          <a:p>
            <a:pPr algn="just">
              <a:lnSpc>
                <a:spcPts val="1950"/>
              </a:lnSpc>
              <a:spcBef>
                <a:spcPts val="450"/>
              </a:spcBef>
              <a:spcAft>
                <a:spcPts val="450"/>
              </a:spcAft>
            </a:pPr>
            <a:r>
              <a:rPr lang="cs-CZ" sz="2400" dirty="0">
                <a:cs typeface="Arial" pitchFamily="34" charset="0"/>
              </a:rPr>
              <a:t>v souvislosti s přípravou řízení definovat jeho přesné podmínky tak, aby všichni uchazeči předem věděli, jaké plnění konkrétně zadavatel požaduje,</a:t>
            </a:r>
          </a:p>
          <a:p>
            <a:pPr algn="just">
              <a:lnSpc>
                <a:spcPts val="1950"/>
              </a:lnSpc>
              <a:spcBef>
                <a:spcPts val="450"/>
              </a:spcBef>
              <a:spcAft>
                <a:spcPts val="450"/>
              </a:spcAft>
            </a:pPr>
            <a:r>
              <a:rPr lang="cs-CZ" sz="2400" dirty="0">
                <a:cs typeface="Arial" pitchFamily="34" charset="0"/>
              </a:rPr>
              <a:t>v průběhu řízení používat stejné zásady přístupu ke všem jednotlivým uchazečům o zakázku,</a:t>
            </a:r>
          </a:p>
          <a:p>
            <a:pPr algn="just">
              <a:lnSpc>
                <a:spcPts val="1950"/>
              </a:lnSpc>
              <a:spcBef>
                <a:spcPts val="450"/>
              </a:spcBef>
            </a:pPr>
            <a:r>
              <a:rPr lang="cs-CZ" sz="2400" dirty="0">
                <a:cs typeface="Arial" pitchFamily="34" charset="0"/>
              </a:rPr>
              <a:t>o všech úkonech pořizovat úplné a konkrétní záznamy a dokumenty, které jednoznačně vyloučí jakékoliv zvýhodnění</a:t>
            </a:r>
          </a:p>
        </p:txBody>
      </p:sp>
    </p:spTree>
    <p:extLst>
      <p:ext uri="{BB962C8B-B14F-4D97-AF65-F5344CB8AC3E}">
        <p14:creationId xmlns:p14="http://schemas.microsoft.com/office/powerpoint/2010/main" val="2833745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pPr algn="ctr"/>
            <a:r>
              <a:rPr lang="cs-CZ" sz="2800" b="1" dirty="0">
                <a:latin typeface="+mn-lt"/>
                <a:cs typeface="Arial" pitchFamily="34" charset="0"/>
              </a:rPr>
              <a:t>Zásada zákazu diskriminace</a:t>
            </a:r>
          </a:p>
        </p:txBody>
      </p:sp>
      <p:sp>
        <p:nvSpPr>
          <p:cNvPr id="2" name="Zástupný symbol pro obsah 1"/>
          <p:cNvSpPr>
            <a:spLocks noGrp="1"/>
          </p:cNvSpPr>
          <p:nvPr>
            <p:ph idx="1"/>
          </p:nvPr>
        </p:nvSpPr>
        <p:spPr/>
        <p:txBody>
          <a:bodyPr anchor="ctr">
            <a:normAutofit/>
          </a:bodyPr>
          <a:lstStyle/>
          <a:p>
            <a:pPr marL="82296" indent="0" algn="just">
              <a:lnSpc>
                <a:spcPts val="2100"/>
              </a:lnSpc>
              <a:spcBef>
                <a:spcPts val="450"/>
              </a:spcBef>
              <a:buNone/>
            </a:pPr>
            <a:r>
              <a:rPr lang="cs-CZ" sz="2400" u="sng" dirty="0">
                <a:cs typeface="Arial" pitchFamily="34" charset="0"/>
              </a:rPr>
              <a:t>V rámci zásady nediskriminace by zadavatel měl:</a:t>
            </a:r>
          </a:p>
          <a:p>
            <a:pPr algn="just">
              <a:lnSpc>
                <a:spcPts val="2325"/>
              </a:lnSpc>
              <a:spcBef>
                <a:spcPts val="450"/>
              </a:spcBef>
              <a:spcAft>
                <a:spcPts val="450"/>
              </a:spcAft>
            </a:pPr>
            <a:r>
              <a:rPr lang="cs-CZ" sz="2400" dirty="0">
                <a:cs typeface="Arial" pitchFamily="34" charset="0"/>
              </a:rPr>
              <a:t>postupovat vždy tak, aby jeho jednání při jakémkoliv jeho úkonu v průběhu výběrového řízení nedošlo k diskriminaci žádného z dodavatelů,</a:t>
            </a:r>
          </a:p>
          <a:p>
            <a:pPr algn="just">
              <a:lnSpc>
                <a:spcPts val="2325"/>
              </a:lnSpc>
              <a:spcBef>
                <a:spcPts val="450"/>
              </a:spcBef>
              <a:spcAft>
                <a:spcPts val="450"/>
              </a:spcAft>
            </a:pPr>
            <a:r>
              <a:rPr lang="cs-CZ" sz="2400" dirty="0">
                <a:cs typeface="Arial" pitchFamily="34" charset="0"/>
              </a:rPr>
              <a:t>to nevylučuje oprávnění zadavatele stanovit přesné podmínky účasti v řízení, tyto podmínky stanovit, tak aby umožňovaly výběr nejvhodnějšího uchazeče, ale na druhé straně neuzavíraly přístup jinému dodavateli,</a:t>
            </a:r>
          </a:p>
          <a:p>
            <a:pPr algn="just">
              <a:lnSpc>
                <a:spcPts val="2325"/>
              </a:lnSpc>
              <a:spcBef>
                <a:spcPts val="450"/>
              </a:spcBef>
            </a:pPr>
            <a:r>
              <a:rPr lang="cs-CZ" sz="2400" dirty="0">
                <a:cs typeface="Arial" pitchFamily="34" charset="0"/>
              </a:rPr>
              <a:t>všem uchazečům umožnit ve stejnou dobu prohlídku místa plnění, všem musejí být poskytnuty shodné dodatečné informace</a:t>
            </a:r>
          </a:p>
        </p:txBody>
      </p:sp>
    </p:spTree>
    <p:extLst>
      <p:ext uri="{BB962C8B-B14F-4D97-AF65-F5344CB8AC3E}">
        <p14:creationId xmlns:p14="http://schemas.microsoft.com/office/powerpoint/2010/main" val="1755975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152650" y="1131095"/>
            <a:ext cx="7886700" cy="723683"/>
          </a:xfrm>
        </p:spPr>
        <p:txBody>
          <a:bodyPr>
            <a:normAutofit/>
          </a:bodyPr>
          <a:lstStyle/>
          <a:p>
            <a:pPr algn="ctr"/>
            <a:r>
              <a:rPr lang="cs-CZ" sz="2800" b="1" dirty="0">
                <a:latin typeface="+mn-lt"/>
              </a:rPr>
              <a:t>Zásada přiměřenosti</a:t>
            </a:r>
          </a:p>
        </p:txBody>
      </p:sp>
      <p:sp>
        <p:nvSpPr>
          <p:cNvPr id="2" name="Zástupný symbol pro obsah 1"/>
          <p:cNvSpPr>
            <a:spLocks noGrp="1"/>
          </p:cNvSpPr>
          <p:nvPr>
            <p:ph idx="1"/>
          </p:nvPr>
        </p:nvSpPr>
        <p:spPr>
          <a:xfrm>
            <a:off x="1454727" y="1854779"/>
            <a:ext cx="9365673" cy="3635195"/>
          </a:xfrm>
        </p:spPr>
        <p:txBody>
          <a:bodyPr>
            <a:normAutofit/>
          </a:bodyPr>
          <a:lstStyle/>
          <a:p>
            <a:pPr algn="just"/>
            <a:r>
              <a:rPr lang="cs-CZ" sz="2400" dirty="0"/>
              <a:t>přiměřenosti (proporcionality) zadavatel musí respektoval pravidlo úměrnosti nároků a požadavků vzhledem ke složitosti  předmětu veřejné zakázky. </a:t>
            </a:r>
          </a:p>
          <a:p>
            <a:pPr marL="0" indent="0">
              <a:buNone/>
            </a:pPr>
            <a:endParaRPr lang="cs-CZ" dirty="0"/>
          </a:p>
          <a:p>
            <a:endParaRPr lang="cs-CZ" sz="1800" dirty="0"/>
          </a:p>
        </p:txBody>
      </p:sp>
    </p:spTree>
    <p:extLst>
      <p:ext uri="{BB962C8B-B14F-4D97-AF65-F5344CB8AC3E}">
        <p14:creationId xmlns:p14="http://schemas.microsoft.com/office/powerpoint/2010/main" val="3218676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260648"/>
            <a:ext cx="7886700" cy="556770"/>
          </a:xfrm>
        </p:spPr>
        <p:txBody>
          <a:bodyPr>
            <a:normAutofit/>
          </a:bodyPr>
          <a:lstStyle/>
          <a:p>
            <a:pPr algn="ctr"/>
            <a:r>
              <a:rPr lang="cs-CZ" sz="2800" b="1" dirty="0">
                <a:latin typeface="+mn-lt"/>
              </a:rPr>
              <a:t>Stanovení předmětu zakázky </a:t>
            </a:r>
            <a:endParaRPr lang="cs-CZ" sz="1600" dirty="0">
              <a:latin typeface="+mn-lt"/>
            </a:endParaRPr>
          </a:p>
        </p:txBody>
      </p:sp>
      <p:sp>
        <p:nvSpPr>
          <p:cNvPr id="3" name="Zástupný symbol pro obsah 2"/>
          <p:cNvSpPr>
            <a:spLocks noGrp="1"/>
          </p:cNvSpPr>
          <p:nvPr>
            <p:ph idx="1"/>
          </p:nvPr>
        </p:nvSpPr>
        <p:spPr>
          <a:xfrm>
            <a:off x="1468582" y="817418"/>
            <a:ext cx="9351818" cy="5375564"/>
          </a:xfrm>
        </p:spPr>
        <p:txBody>
          <a:bodyPr>
            <a:normAutofit fontScale="55000" lnSpcReduction="20000"/>
          </a:bodyPr>
          <a:lstStyle/>
          <a:p>
            <a:pPr algn="just">
              <a:spcBef>
                <a:spcPts val="450"/>
              </a:spcBef>
            </a:pPr>
            <a:r>
              <a:rPr lang="cs-CZ" sz="4400" dirty="0"/>
              <a:t>Zadavatel stanoví předmět jedné zakázky tak, aby předmětem jedné zakázky byla: </a:t>
            </a:r>
          </a:p>
          <a:p>
            <a:pPr marL="540544" indent="-342900" algn="just">
              <a:spcBef>
                <a:spcPts val="450"/>
              </a:spcBef>
              <a:buFont typeface="Wingdings" panose="05000000000000000000" pitchFamily="2" charset="2"/>
              <a:buChar char="ü"/>
            </a:pPr>
            <a:r>
              <a:rPr lang="cs-CZ" sz="4400" dirty="0"/>
              <a:t>všechna plnění = jeden funkční celek </a:t>
            </a:r>
          </a:p>
          <a:p>
            <a:pPr marL="540544" indent="-342900" algn="just">
              <a:spcBef>
                <a:spcPts val="450"/>
              </a:spcBef>
              <a:buFont typeface="Wingdings" panose="05000000000000000000" pitchFamily="2" charset="2"/>
              <a:buChar char="ü"/>
            </a:pPr>
            <a:r>
              <a:rPr lang="cs-CZ" sz="4400" dirty="0"/>
              <a:t>všechna obdobná a spolu související plnění </a:t>
            </a:r>
          </a:p>
          <a:p>
            <a:pPr marL="540544" indent="-342900" algn="just">
              <a:spcBef>
                <a:spcPts val="450"/>
              </a:spcBef>
              <a:buFont typeface="Wingdings" panose="05000000000000000000" pitchFamily="2" charset="2"/>
              <a:buChar char="ü"/>
            </a:pPr>
            <a:r>
              <a:rPr lang="cs-CZ" sz="4400" dirty="0"/>
              <a:t>související plnění jsou ta, která spolu místně, věcně a časově souvisí </a:t>
            </a:r>
          </a:p>
          <a:p>
            <a:pPr algn="just">
              <a:spcBef>
                <a:spcPts val="450"/>
              </a:spcBef>
            </a:pPr>
            <a:endParaRPr lang="cs-CZ" sz="4400" dirty="0"/>
          </a:p>
          <a:p>
            <a:pPr algn="just">
              <a:spcBef>
                <a:spcPts val="450"/>
              </a:spcBef>
            </a:pPr>
            <a:r>
              <a:rPr lang="cs-CZ" sz="4400" dirty="0"/>
              <a:t>Zadavatel nesmí rozdělit předmět zakázky tak, aby tím došlo ke snížení předpokládané hodnoty pod stanovené finanční limity a k zadání zakázky v jiném (mírnějším) druhu výběrového řízení, než jaký odpovídá celkové předpokládané hodnotě.</a:t>
            </a:r>
          </a:p>
          <a:p>
            <a:pPr algn="just">
              <a:spcBef>
                <a:spcPts val="450"/>
              </a:spcBef>
            </a:pPr>
            <a:endParaRPr lang="cs-CZ" sz="4400" dirty="0"/>
          </a:p>
          <a:p>
            <a:pPr algn="just">
              <a:spcBef>
                <a:spcPts val="450"/>
              </a:spcBef>
            </a:pPr>
            <a:r>
              <a:rPr lang="pl-PL" sz="4400" b="1" dirty="0"/>
              <a:t>Shodná pravidla jako v ZZVZ: </a:t>
            </a:r>
            <a:endParaRPr lang="pl-PL" sz="4400" dirty="0"/>
          </a:p>
          <a:p>
            <a:pPr marL="540544" indent="-342900" algn="just">
              <a:spcBef>
                <a:spcPts val="450"/>
              </a:spcBef>
              <a:buFont typeface="Wingdings" panose="05000000000000000000" pitchFamily="2" charset="2"/>
              <a:buChar char="ü"/>
            </a:pPr>
            <a:r>
              <a:rPr lang="cs-CZ" sz="4400" dirty="0"/>
              <a:t>povinnost stanovit předmět zakázky v souladu se základními zásadami </a:t>
            </a:r>
          </a:p>
          <a:p>
            <a:pPr marL="540544" indent="-342900" algn="just">
              <a:spcBef>
                <a:spcPts val="450"/>
              </a:spcBef>
              <a:buFont typeface="Wingdings" panose="05000000000000000000" pitchFamily="2" charset="2"/>
              <a:buChar char="ü"/>
            </a:pPr>
            <a:r>
              <a:rPr lang="cs-CZ" sz="4400" dirty="0"/>
              <a:t>zákaz dělení předmětu zakázky </a:t>
            </a:r>
          </a:p>
          <a:p>
            <a:pPr marL="540544" indent="-342900" algn="just">
              <a:spcBef>
                <a:spcPts val="450"/>
              </a:spcBef>
              <a:buFont typeface="Wingdings" panose="05000000000000000000" pitchFamily="2" charset="2"/>
              <a:buChar char="ü"/>
            </a:pPr>
            <a:r>
              <a:rPr lang="cs-CZ" sz="4400" dirty="0"/>
              <a:t>zákaz značkové specifikace</a:t>
            </a:r>
          </a:p>
          <a:p>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18</a:t>
            </a:fld>
            <a:endParaRPr lang="cs-CZ" sz="1350" kern="0" dirty="0">
              <a:solidFill>
                <a:prstClr val="black">
                  <a:tint val="75000"/>
                </a:prstClr>
              </a:solidFill>
            </a:endParaRPr>
          </a:p>
        </p:txBody>
      </p:sp>
    </p:spTree>
    <p:extLst>
      <p:ext uri="{BB962C8B-B14F-4D97-AF65-F5344CB8AC3E}">
        <p14:creationId xmlns:p14="http://schemas.microsoft.com/office/powerpoint/2010/main" val="2681090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71599" y="476672"/>
            <a:ext cx="9421091" cy="5328592"/>
          </a:xfrm>
        </p:spPr>
        <p:txBody>
          <a:bodyPr>
            <a:normAutofit/>
          </a:bodyPr>
          <a:lstStyle/>
          <a:p>
            <a:pPr marL="0" indent="0" algn="ctr">
              <a:spcBef>
                <a:spcPts val="450"/>
              </a:spcBef>
              <a:buNone/>
            </a:pPr>
            <a:r>
              <a:rPr lang="cs-CZ" sz="2800" b="1" dirty="0"/>
              <a:t>Zadávací podmínky </a:t>
            </a:r>
          </a:p>
          <a:p>
            <a:pPr>
              <a:spcBef>
                <a:spcPts val="450"/>
              </a:spcBef>
            </a:pPr>
            <a:r>
              <a:rPr lang="cs-CZ" sz="2400" dirty="0"/>
              <a:t>Identifikační údaje zadavatele; </a:t>
            </a:r>
          </a:p>
          <a:p>
            <a:pPr>
              <a:spcBef>
                <a:spcPts val="450"/>
              </a:spcBef>
            </a:pPr>
            <a:r>
              <a:rPr lang="cs-CZ" sz="2400" dirty="0"/>
              <a:t>Název zakázky; </a:t>
            </a:r>
          </a:p>
          <a:p>
            <a:pPr>
              <a:spcBef>
                <a:spcPts val="450"/>
              </a:spcBef>
            </a:pPr>
            <a:r>
              <a:rPr lang="cs-CZ" sz="2400" dirty="0"/>
              <a:t>Druh zakázky (dodávky, služby nebo stavební práce); </a:t>
            </a:r>
          </a:p>
          <a:p>
            <a:pPr>
              <a:spcBef>
                <a:spcPts val="450"/>
              </a:spcBef>
            </a:pPr>
            <a:r>
              <a:rPr lang="cs-CZ" sz="2400" dirty="0"/>
              <a:t>Lhůta a místo pro podání nabídky; </a:t>
            </a:r>
          </a:p>
          <a:p>
            <a:pPr>
              <a:spcBef>
                <a:spcPts val="450"/>
              </a:spcBef>
            </a:pPr>
            <a:r>
              <a:rPr lang="cs-CZ" sz="2400" dirty="0"/>
              <a:t>Předmět zakázky v podrobnostech nezbytných pro zpracování nabídky; </a:t>
            </a:r>
          </a:p>
          <a:p>
            <a:pPr>
              <a:spcBef>
                <a:spcPts val="450"/>
              </a:spcBef>
            </a:pPr>
            <a:r>
              <a:rPr lang="cs-CZ" sz="2400" dirty="0"/>
              <a:t>Základní hodnotící kritérium, kterým je i) ekonomická výhodnost nabídky, nebo </a:t>
            </a:r>
            <a:r>
              <a:rPr lang="cs-CZ" sz="2400" dirty="0" err="1"/>
              <a:t>ii</a:t>
            </a:r>
            <a:r>
              <a:rPr lang="cs-CZ" sz="2400" dirty="0"/>
              <a:t>) nejnižší nabídková cena; </a:t>
            </a:r>
          </a:p>
          <a:p>
            <a:pPr>
              <a:spcBef>
                <a:spcPts val="450"/>
              </a:spcBef>
            </a:pPr>
            <a:r>
              <a:rPr lang="cs-CZ" sz="2400" dirty="0"/>
              <a:t>Způsob hodnocení hodnotících kritérií; </a:t>
            </a:r>
          </a:p>
          <a:p>
            <a:pPr>
              <a:spcBef>
                <a:spcPts val="450"/>
              </a:spcBef>
            </a:pPr>
            <a:r>
              <a:rPr lang="cs-CZ" sz="2400" dirty="0"/>
              <a:t>Požadavek na způsob zpracování nabídkové ceny;</a:t>
            </a:r>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19</a:t>
            </a:fld>
            <a:endParaRPr lang="cs-CZ" sz="1350" kern="0">
              <a:solidFill>
                <a:prstClr val="black">
                  <a:tint val="75000"/>
                </a:prstClr>
              </a:solidFill>
            </a:endParaRPr>
          </a:p>
        </p:txBody>
      </p:sp>
    </p:spTree>
    <p:extLst>
      <p:ext uri="{BB962C8B-B14F-4D97-AF65-F5344CB8AC3E}">
        <p14:creationId xmlns:p14="http://schemas.microsoft.com/office/powerpoint/2010/main" val="309736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81200" y="476673"/>
            <a:ext cx="8229600" cy="5649491"/>
          </a:xfrm>
        </p:spPr>
        <p:txBody>
          <a:bodyPr>
            <a:normAutofit/>
          </a:bodyPr>
          <a:lstStyle/>
          <a:p>
            <a:pPr marL="0" indent="0" algn="just">
              <a:lnSpc>
                <a:spcPct val="90000"/>
              </a:lnSpc>
              <a:buNone/>
            </a:pPr>
            <a:r>
              <a:rPr lang="cs-CZ" sz="2400" b="1" dirty="0"/>
              <a:t>Zadání VZ</a:t>
            </a:r>
          </a:p>
          <a:p>
            <a:r>
              <a:rPr lang="cs-CZ" sz="2400" dirty="0"/>
              <a:t>uzavření úplatné smlouvy mezi zadavatelem a dodavatelem, z níž vyplývá povinnost dodavatele poskytnout dodávky, služby nebo stavební práce.</a:t>
            </a:r>
          </a:p>
          <a:p>
            <a:pPr marL="0" indent="0">
              <a:buNone/>
            </a:pPr>
            <a:endParaRPr lang="cs-CZ" sz="2400" dirty="0"/>
          </a:p>
        </p:txBody>
      </p:sp>
    </p:spTree>
    <p:extLst>
      <p:ext uri="{BB962C8B-B14F-4D97-AF65-F5344CB8AC3E}">
        <p14:creationId xmlns:p14="http://schemas.microsoft.com/office/powerpoint/2010/main" val="1789762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99309" y="404664"/>
            <a:ext cx="9476509" cy="5616624"/>
          </a:xfrm>
        </p:spPr>
        <p:txBody>
          <a:bodyPr>
            <a:normAutofit/>
          </a:bodyPr>
          <a:lstStyle/>
          <a:p>
            <a:pPr algn="just">
              <a:lnSpc>
                <a:spcPct val="100000"/>
              </a:lnSpc>
              <a:spcBef>
                <a:spcPts val="450"/>
              </a:spcBef>
            </a:pPr>
            <a:r>
              <a:rPr lang="cs-CZ" sz="2400" dirty="0"/>
              <a:t>Podmínky a požadavky na zpracování nabídky, u zakázek vyšší hodnoty povinný požadavek zadavatele na předložení návrhu smlouvy na realizaci zakázky, není-li návrh smlouvy součástí zadávacích podmínek; </a:t>
            </a:r>
          </a:p>
          <a:p>
            <a:pPr algn="just">
              <a:lnSpc>
                <a:spcPct val="100000"/>
              </a:lnSpc>
              <a:spcBef>
                <a:spcPts val="450"/>
              </a:spcBef>
            </a:pPr>
            <a:r>
              <a:rPr lang="cs-CZ" sz="2400" dirty="0"/>
              <a:t>Doba a místo plnění zakázky; </a:t>
            </a:r>
          </a:p>
          <a:p>
            <a:pPr algn="just">
              <a:lnSpc>
                <a:spcPct val="100000"/>
              </a:lnSpc>
              <a:spcBef>
                <a:spcPts val="450"/>
              </a:spcBef>
            </a:pPr>
            <a:r>
              <a:rPr lang="pl-PL" sz="2400" dirty="0"/>
              <a:t>Požadavky na varianty nabídek, pokud je připouští; </a:t>
            </a:r>
          </a:p>
          <a:p>
            <a:pPr algn="just">
              <a:lnSpc>
                <a:spcPct val="100000"/>
              </a:lnSpc>
              <a:spcBef>
                <a:spcPts val="450"/>
              </a:spcBef>
            </a:pPr>
            <a:r>
              <a:rPr lang="cs-CZ" sz="2400" dirty="0"/>
              <a:t>Poskytování dodatečných informací; </a:t>
            </a:r>
          </a:p>
          <a:p>
            <a:pPr algn="just">
              <a:lnSpc>
                <a:spcPct val="100000"/>
              </a:lnSpc>
              <a:spcBef>
                <a:spcPts val="450"/>
              </a:spcBef>
            </a:pPr>
            <a:r>
              <a:rPr lang="cs-CZ" sz="2400" dirty="0"/>
              <a:t>Údaje povinné publicity.</a:t>
            </a:r>
          </a:p>
          <a:p>
            <a:pPr>
              <a:spcBef>
                <a:spcPts val="450"/>
              </a:spcBef>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20</a:t>
            </a:fld>
            <a:endParaRPr lang="cs-CZ" sz="1350" kern="0">
              <a:solidFill>
                <a:prstClr val="black">
                  <a:tint val="75000"/>
                </a:prstClr>
              </a:solidFill>
            </a:endParaRPr>
          </a:p>
        </p:txBody>
      </p:sp>
    </p:spTree>
    <p:extLst>
      <p:ext uri="{BB962C8B-B14F-4D97-AF65-F5344CB8AC3E}">
        <p14:creationId xmlns:p14="http://schemas.microsoft.com/office/powerpoint/2010/main" val="433239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288473" y="1595006"/>
            <a:ext cx="9559636" cy="4210259"/>
          </a:xfrm>
        </p:spPr>
        <p:txBody>
          <a:bodyPr anchor="ctr">
            <a:normAutofit/>
          </a:bodyPr>
          <a:lstStyle/>
          <a:p>
            <a:pPr marL="214313" indent="-214313" algn="just">
              <a:spcBef>
                <a:spcPts val="450"/>
              </a:spcBef>
            </a:pPr>
            <a:r>
              <a:rPr lang="cs-CZ" sz="2400" b="1" dirty="0">
                <a:latin typeface="Calibri" pitchFamily="34" charset="0"/>
              </a:rPr>
              <a:t>doručování prostřednictvím profilu zadavatele  </a:t>
            </a:r>
            <a:r>
              <a:rPr lang="cs-CZ" sz="2400" dirty="0">
                <a:latin typeface="Calibri" pitchFamily="34" charset="0"/>
              </a:rPr>
              <a:t>–  nutno vyhradit v zadávacích podmínkách:</a:t>
            </a:r>
          </a:p>
          <a:p>
            <a:pPr marL="557213" lvl="1" indent="-214313" algn="just">
              <a:spcBef>
                <a:spcPts val="450"/>
              </a:spcBef>
              <a:buFont typeface="Wingdings" pitchFamily="2" charset="2"/>
              <a:buChar char="Ø"/>
            </a:pPr>
            <a:r>
              <a:rPr lang="cs-CZ" sz="2400" dirty="0">
                <a:latin typeface="Calibri" pitchFamily="34" charset="0"/>
              </a:rPr>
              <a:t>rozhodnutí o vyloučení uchazeče (při posuzování kvalifikace i nabídek)</a:t>
            </a:r>
          </a:p>
          <a:p>
            <a:pPr marL="557213" lvl="1" indent="-214313" algn="just">
              <a:spcBef>
                <a:spcPts val="450"/>
              </a:spcBef>
              <a:buFont typeface="Wingdings" pitchFamily="2" charset="2"/>
              <a:buChar char="Ø"/>
            </a:pPr>
            <a:r>
              <a:rPr lang="cs-CZ" sz="2400" dirty="0">
                <a:latin typeface="Calibri" pitchFamily="34" charset="0"/>
              </a:rPr>
              <a:t>oznámení o výběru nejvhodnější nabídky</a:t>
            </a:r>
          </a:p>
          <a:p>
            <a:pPr marL="557213" lvl="1" indent="-214313" algn="just">
              <a:spcBef>
                <a:spcPts val="450"/>
              </a:spcBef>
              <a:buFont typeface="Wingdings" pitchFamily="2" charset="2"/>
              <a:buChar char="Ø"/>
            </a:pPr>
            <a:r>
              <a:rPr lang="cs-CZ" sz="2400" i="1" dirty="0">
                <a:latin typeface="Calibri" pitchFamily="34" charset="0"/>
              </a:rPr>
              <a:t>účinnost okamžikem vyvěšení!</a:t>
            </a:r>
          </a:p>
          <a:p>
            <a:endParaRPr lang="cs-CZ" sz="1350" dirty="0">
              <a:latin typeface="Arial" pitchFamily="34" charset="0"/>
              <a:cs typeface="Arial" pitchFamily="34" charset="0"/>
            </a:endParaRPr>
          </a:p>
        </p:txBody>
      </p:sp>
    </p:spTree>
    <p:extLst>
      <p:ext uri="{BB962C8B-B14F-4D97-AF65-F5344CB8AC3E}">
        <p14:creationId xmlns:p14="http://schemas.microsoft.com/office/powerpoint/2010/main" val="1325920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188641"/>
            <a:ext cx="7886700" cy="720080"/>
          </a:xfrm>
        </p:spPr>
        <p:txBody>
          <a:bodyPr>
            <a:normAutofit/>
          </a:bodyPr>
          <a:lstStyle/>
          <a:p>
            <a:pPr algn="ctr"/>
            <a:r>
              <a:rPr lang="cs-CZ" sz="2800" b="1" dirty="0">
                <a:latin typeface="+mn-lt"/>
              </a:rPr>
              <a:t>Dodatečné informace</a:t>
            </a:r>
          </a:p>
        </p:txBody>
      </p:sp>
      <p:sp>
        <p:nvSpPr>
          <p:cNvPr id="3" name="Zástupný symbol pro obsah 2"/>
          <p:cNvSpPr>
            <a:spLocks noGrp="1"/>
          </p:cNvSpPr>
          <p:nvPr>
            <p:ph idx="1"/>
          </p:nvPr>
        </p:nvSpPr>
        <p:spPr>
          <a:xfrm>
            <a:off x="1399309" y="764704"/>
            <a:ext cx="9421091" cy="5472608"/>
          </a:xfrm>
        </p:spPr>
        <p:txBody>
          <a:bodyPr>
            <a:noAutofit/>
          </a:bodyPr>
          <a:lstStyle/>
          <a:p>
            <a:pPr algn="just"/>
            <a:r>
              <a:rPr lang="cs-CZ" sz="2300" dirty="0"/>
              <a:t>Písemná žádost musí být doručena nejpozději 6 pracovních dnů a v případě zakázky malé hodnoty nejpozději 4 pracovní dny před uplynutím lhůty pro podání nabídek. Dodatečné informace může zadavatel poskytnout i bez předchozí žádosti. </a:t>
            </a:r>
          </a:p>
          <a:p>
            <a:pPr algn="just"/>
            <a:r>
              <a:rPr lang="cs-CZ" sz="2300" dirty="0"/>
              <a:t>Zadavatel odešle nejpozději do 4 pracovních dnů a v případě zakázky malé hodnoty nejpozději do 2 pracovních dnů po doručení žádosti podle předchozího odstavce. </a:t>
            </a:r>
          </a:p>
          <a:p>
            <a:pPr algn="just"/>
            <a:r>
              <a:rPr lang="cs-CZ" sz="2300" dirty="0"/>
              <a:t>zadavatel odešle současně všem zájemcům, které vyzval v rámci uzavřené výzvy nebo uveřejní dodatečné informace včetně přesného znění žádosti stejným způsobem, jakým uveřejnil oznámení otevřené výzvy, případně tyto připojí k zadávací dokumentaci na elektronickém tržišti. </a:t>
            </a:r>
          </a:p>
          <a:p>
            <a:pPr algn="just"/>
            <a:r>
              <a:rPr lang="cs-CZ" sz="2300" dirty="0"/>
              <a:t> Provede-li zadavatel úpravy zadávacích podmínek, přiměřeně prodlouží lhůtu pro podání nabídek, a to podle povahy provedené úpravy. V případě změny, která může rozšířit okruh možných dodavatelů, prodlouží se lhůta tak, aby od okamžiku změny činila celou původní délku lhůty pro podání nabídek. </a:t>
            </a:r>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22</a:t>
            </a:fld>
            <a:endParaRPr lang="cs-CZ" sz="1350" kern="0">
              <a:solidFill>
                <a:prstClr val="black">
                  <a:tint val="75000"/>
                </a:prstClr>
              </a:solidFill>
            </a:endParaRPr>
          </a:p>
        </p:txBody>
      </p:sp>
    </p:spTree>
    <p:extLst>
      <p:ext uri="{BB962C8B-B14F-4D97-AF65-F5344CB8AC3E}">
        <p14:creationId xmlns:p14="http://schemas.microsoft.com/office/powerpoint/2010/main" val="4146125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188641"/>
            <a:ext cx="7886700" cy="685460"/>
          </a:xfrm>
        </p:spPr>
        <p:txBody>
          <a:bodyPr>
            <a:normAutofit/>
          </a:bodyPr>
          <a:lstStyle/>
          <a:p>
            <a:pPr algn="ctr"/>
            <a:r>
              <a:rPr lang="cs-CZ" sz="2800" b="1" dirty="0">
                <a:latin typeface="+mn-lt"/>
              </a:rPr>
              <a:t>Otevírání obálek, posouzení a hodnocení nabídek</a:t>
            </a:r>
          </a:p>
        </p:txBody>
      </p:sp>
      <p:sp>
        <p:nvSpPr>
          <p:cNvPr id="3" name="Zástupný symbol pro obsah 2"/>
          <p:cNvSpPr>
            <a:spLocks noGrp="1"/>
          </p:cNvSpPr>
          <p:nvPr>
            <p:ph idx="1"/>
          </p:nvPr>
        </p:nvSpPr>
        <p:spPr>
          <a:xfrm>
            <a:off x="1440873" y="874101"/>
            <a:ext cx="9421091" cy="5482250"/>
          </a:xfrm>
        </p:spPr>
        <p:txBody>
          <a:bodyPr>
            <a:normAutofit/>
          </a:bodyPr>
          <a:lstStyle/>
          <a:p>
            <a:pPr marL="0" indent="0">
              <a:spcBef>
                <a:spcPts val="0"/>
              </a:spcBef>
              <a:buNone/>
            </a:pPr>
            <a:r>
              <a:rPr lang="cs-CZ" sz="2300" b="1" dirty="0"/>
              <a:t>O otevírání obálek, posouzení a hodnocení nabídek se pořizuje protokol, který obsahuje: </a:t>
            </a:r>
            <a:endParaRPr lang="cs-CZ" sz="2300" dirty="0"/>
          </a:p>
          <a:p>
            <a:pPr algn="just">
              <a:spcBef>
                <a:spcPts val="0"/>
              </a:spcBef>
            </a:pPr>
            <a:r>
              <a:rPr lang="cs-CZ" sz="2300" dirty="0"/>
              <a:t>seznam doručených nabídek, včetně identifikačních údajů uchazečů; </a:t>
            </a:r>
          </a:p>
          <a:p>
            <a:pPr algn="just">
              <a:spcBef>
                <a:spcPts val="0"/>
              </a:spcBef>
            </a:pPr>
            <a:r>
              <a:rPr lang="cs-CZ" sz="2300" dirty="0"/>
              <a:t>seznam uchazečů vyzvaných k doplnění/objasnění nabídky, pokud byli vyzváni; </a:t>
            </a:r>
          </a:p>
          <a:p>
            <a:pPr algn="just">
              <a:spcBef>
                <a:spcPts val="0"/>
              </a:spcBef>
            </a:pPr>
            <a:r>
              <a:rPr lang="cs-CZ" sz="2300" dirty="0"/>
              <a:t>seznam vyřazených nabídek a zdůvodnění vyřazení nabídek, pokud byly nějaké nabídky vyřazeny; </a:t>
            </a:r>
          </a:p>
          <a:p>
            <a:pPr algn="just">
              <a:spcBef>
                <a:spcPts val="0"/>
              </a:spcBef>
            </a:pPr>
            <a:r>
              <a:rPr lang="cs-CZ" sz="2300" dirty="0"/>
              <a:t>popis způsobu a odůvodnění hodnocení nabídek, pokud je hodnotícím kritériem ekonomická výhodnost nabídky; </a:t>
            </a:r>
          </a:p>
          <a:p>
            <a:pPr algn="just">
              <a:spcBef>
                <a:spcPts val="0"/>
              </a:spcBef>
            </a:pPr>
            <a:r>
              <a:rPr lang="cs-CZ" sz="2300" dirty="0"/>
              <a:t>výsledek hodnocení.</a:t>
            </a:r>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23</a:t>
            </a:fld>
            <a:endParaRPr lang="cs-CZ" sz="1350" kern="0">
              <a:solidFill>
                <a:prstClr val="black">
                  <a:tint val="75000"/>
                </a:prstClr>
              </a:solidFill>
            </a:endParaRPr>
          </a:p>
        </p:txBody>
      </p:sp>
    </p:spTree>
    <p:extLst>
      <p:ext uri="{BB962C8B-B14F-4D97-AF65-F5344CB8AC3E}">
        <p14:creationId xmlns:p14="http://schemas.microsoft.com/office/powerpoint/2010/main" val="835976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188641"/>
            <a:ext cx="7886700" cy="695849"/>
          </a:xfrm>
        </p:spPr>
        <p:txBody>
          <a:bodyPr>
            <a:normAutofit/>
          </a:bodyPr>
          <a:lstStyle/>
          <a:p>
            <a:pPr algn="ctr"/>
            <a:r>
              <a:rPr lang="cs-CZ" sz="2800" b="1" dirty="0">
                <a:latin typeface="+mn-lt"/>
              </a:rPr>
              <a:t>Kvalifikace</a:t>
            </a:r>
          </a:p>
        </p:txBody>
      </p:sp>
      <p:sp>
        <p:nvSpPr>
          <p:cNvPr id="3" name="Zástupný symbol pro obsah 2"/>
          <p:cNvSpPr>
            <a:spLocks noGrp="1"/>
          </p:cNvSpPr>
          <p:nvPr>
            <p:ph idx="1"/>
          </p:nvPr>
        </p:nvSpPr>
        <p:spPr>
          <a:xfrm>
            <a:off x="1440873" y="1052736"/>
            <a:ext cx="9393382" cy="4680520"/>
          </a:xfrm>
        </p:spPr>
        <p:txBody>
          <a:bodyPr>
            <a:normAutofit/>
          </a:bodyPr>
          <a:lstStyle/>
          <a:p>
            <a:pPr algn="just">
              <a:spcBef>
                <a:spcPts val="450"/>
              </a:spcBef>
            </a:pPr>
            <a:r>
              <a:rPr lang="cs-CZ" sz="2400" dirty="0"/>
              <a:t>Pokud se zadavatel rozhodne kvalifikaci požadovat, musí dodržet základní zásady:</a:t>
            </a:r>
          </a:p>
          <a:p>
            <a:pPr marL="404813" indent="-207169" algn="just">
              <a:spcBef>
                <a:spcPts val="450"/>
              </a:spcBef>
              <a:buFont typeface="Wingdings" panose="05000000000000000000" pitchFamily="2" charset="2"/>
              <a:buChar char="ü"/>
            </a:pPr>
            <a:r>
              <a:rPr lang="cs-CZ" sz="2400" dirty="0"/>
              <a:t>je povinen omezit rozsah požadované kvalifikace pouze na informace a doklady bezprostředně související s předmětem veřejné zakázky </a:t>
            </a:r>
          </a:p>
          <a:p>
            <a:pPr marL="404813" indent="-207169" algn="just">
              <a:spcBef>
                <a:spcPts val="450"/>
              </a:spcBef>
              <a:buFont typeface="Wingdings" panose="05000000000000000000" pitchFamily="2" charset="2"/>
              <a:buChar char="ü"/>
            </a:pPr>
            <a:r>
              <a:rPr lang="cs-CZ" sz="2400" dirty="0"/>
              <a:t>zadavatel není oprávněn stanovit takové kvalifikační předpoklady, které by vedly k podstatnému omezení hospodářské soutěže </a:t>
            </a:r>
          </a:p>
          <a:p>
            <a:pPr marL="404813" indent="-207169" algn="just">
              <a:spcBef>
                <a:spcPts val="450"/>
              </a:spcBef>
              <a:buFont typeface="Wingdings" panose="05000000000000000000" pitchFamily="2" charset="2"/>
              <a:buChar char="ü"/>
            </a:pPr>
            <a:r>
              <a:rPr lang="cs-CZ" sz="2400" dirty="0"/>
              <a:t>kvalifikace dodavatele nemůže být předmětem hodnotících kritérií</a:t>
            </a:r>
          </a:p>
          <a:p>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24</a:t>
            </a:fld>
            <a:endParaRPr lang="cs-CZ" sz="1350" kern="0">
              <a:solidFill>
                <a:prstClr val="black">
                  <a:tint val="75000"/>
                </a:prstClr>
              </a:solidFill>
            </a:endParaRPr>
          </a:p>
        </p:txBody>
      </p:sp>
    </p:spTree>
    <p:extLst>
      <p:ext uri="{BB962C8B-B14F-4D97-AF65-F5344CB8AC3E}">
        <p14:creationId xmlns:p14="http://schemas.microsoft.com/office/powerpoint/2010/main" val="2055309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116633"/>
            <a:ext cx="7886700" cy="653560"/>
          </a:xfrm>
        </p:spPr>
        <p:txBody>
          <a:bodyPr>
            <a:normAutofit/>
          </a:bodyPr>
          <a:lstStyle/>
          <a:p>
            <a:pPr algn="ctr"/>
            <a:r>
              <a:rPr lang="cs-CZ" sz="2800" b="1" dirty="0">
                <a:latin typeface="+mn-lt"/>
              </a:rPr>
              <a:t>Posouzení a hodnocení nabídek </a:t>
            </a:r>
            <a:endParaRPr lang="cs-CZ" sz="2800" dirty="0">
              <a:latin typeface="+mn-lt"/>
            </a:endParaRPr>
          </a:p>
        </p:txBody>
      </p:sp>
      <p:sp>
        <p:nvSpPr>
          <p:cNvPr id="3" name="Zástupný symbol pro obsah 2"/>
          <p:cNvSpPr>
            <a:spLocks noGrp="1"/>
          </p:cNvSpPr>
          <p:nvPr>
            <p:ph idx="1"/>
          </p:nvPr>
        </p:nvSpPr>
        <p:spPr>
          <a:xfrm>
            <a:off x="1413163" y="908720"/>
            <a:ext cx="9434945" cy="5112568"/>
          </a:xfrm>
        </p:spPr>
        <p:txBody>
          <a:bodyPr>
            <a:normAutofit/>
          </a:bodyPr>
          <a:lstStyle/>
          <a:p>
            <a:pPr marL="0" indent="0" algn="just">
              <a:spcBef>
                <a:spcPts val="450"/>
              </a:spcBef>
              <a:buNone/>
            </a:pPr>
            <a:r>
              <a:rPr lang="cs-CZ" sz="2400" b="1" dirty="0"/>
              <a:t>Možnost doplnění nabídky </a:t>
            </a:r>
            <a:endParaRPr lang="cs-CZ" sz="2400" dirty="0"/>
          </a:p>
          <a:p>
            <a:pPr algn="just">
              <a:spcBef>
                <a:spcPts val="450"/>
              </a:spcBef>
            </a:pPr>
            <a:r>
              <a:rPr lang="cs-CZ" sz="2400" dirty="0"/>
              <a:t>jestliže je nabídka shledána jako nejasná nebo neúplná, může být uchazeč vyzván k jejímu doplnění nebo objasnění </a:t>
            </a:r>
          </a:p>
          <a:p>
            <a:pPr algn="just">
              <a:spcBef>
                <a:spcPts val="450"/>
              </a:spcBef>
            </a:pPr>
            <a:r>
              <a:rPr lang="cs-CZ" sz="2400" dirty="0"/>
              <a:t>doplněním nebo objasněním nabídek nesmí být změněna nabídková cena a/nebo údaje a informace, které jsou předmětem hodnocení </a:t>
            </a:r>
          </a:p>
          <a:p>
            <a:pPr algn="just">
              <a:spcBef>
                <a:spcPts val="450"/>
              </a:spcBef>
            </a:pPr>
            <a:r>
              <a:rPr lang="cs-CZ" sz="2400" dirty="0"/>
              <a:t>v případě, že uchazeč nabídku v dodatečné lhůtě nedoplní nebo neobjasní, případně zadavatel nepromine pozdní doplnění nebo objasnění, musí být tato nabídka vyřazena</a:t>
            </a:r>
          </a:p>
          <a:p>
            <a:pPr marL="0" indent="0" algn="just">
              <a:spcBef>
                <a:spcPts val="450"/>
              </a:spcBef>
              <a:buNone/>
            </a:pPr>
            <a:endParaRPr lang="cs-CZ" sz="2400" dirty="0"/>
          </a:p>
          <a:p>
            <a:pPr marL="0" indent="0" algn="just">
              <a:spcBef>
                <a:spcPts val="450"/>
              </a:spcBef>
              <a:buNone/>
            </a:pPr>
            <a:r>
              <a:rPr lang="cs-CZ" sz="2400" b="1" dirty="0"/>
              <a:t>Hodnocení nabídek před jejich posouzením </a:t>
            </a:r>
            <a:endParaRPr lang="cs-CZ" sz="2400" dirty="0"/>
          </a:p>
          <a:p>
            <a:pPr algn="just">
              <a:spcBef>
                <a:spcPts val="450"/>
              </a:spcBef>
            </a:pPr>
            <a:r>
              <a:rPr lang="cs-CZ" sz="2400" dirty="0"/>
              <a:t>hodnocení nabídek může být provedeno před jejich posouzením </a:t>
            </a:r>
          </a:p>
          <a:p>
            <a:pPr algn="just">
              <a:spcBef>
                <a:spcPts val="450"/>
              </a:spcBef>
            </a:pPr>
            <a:r>
              <a:rPr lang="cs-CZ" sz="2400" dirty="0"/>
              <a:t>v takovém případě dojde k posouzení nabídky, která byla podána uchazečem, se kterým má být uzavřena smlouva</a:t>
            </a:r>
          </a:p>
          <a:p>
            <a:pPr marL="0" indent="0">
              <a:buNone/>
            </a:pPr>
            <a:endParaRPr lang="cs-CZ"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25</a:t>
            </a:fld>
            <a:endParaRPr lang="cs-CZ" sz="1350" kern="0">
              <a:solidFill>
                <a:prstClr val="black">
                  <a:tint val="75000"/>
                </a:prstClr>
              </a:solidFill>
            </a:endParaRPr>
          </a:p>
        </p:txBody>
      </p:sp>
    </p:spTree>
    <p:extLst>
      <p:ext uri="{BB962C8B-B14F-4D97-AF65-F5344CB8AC3E}">
        <p14:creationId xmlns:p14="http://schemas.microsoft.com/office/powerpoint/2010/main" val="1673289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188642"/>
            <a:ext cx="7886700" cy="504055"/>
          </a:xfrm>
        </p:spPr>
        <p:txBody>
          <a:bodyPr>
            <a:normAutofit/>
          </a:bodyPr>
          <a:lstStyle/>
          <a:p>
            <a:pPr algn="ctr"/>
            <a:r>
              <a:rPr lang="cs-CZ" sz="2800" b="1" dirty="0">
                <a:latin typeface="+mn-lt"/>
              </a:rPr>
              <a:t>Uzavření smlouvy </a:t>
            </a:r>
            <a:endParaRPr lang="cs-CZ" sz="2800" dirty="0">
              <a:latin typeface="+mn-lt"/>
            </a:endParaRPr>
          </a:p>
        </p:txBody>
      </p:sp>
      <p:sp>
        <p:nvSpPr>
          <p:cNvPr id="3" name="Zástupný symbol pro obsah 2"/>
          <p:cNvSpPr>
            <a:spLocks noGrp="1"/>
          </p:cNvSpPr>
          <p:nvPr>
            <p:ph idx="1"/>
          </p:nvPr>
        </p:nvSpPr>
        <p:spPr>
          <a:xfrm>
            <a:off x="1413163" y="836712"/>
            <a:ext cx="9434945" cy="5040560"/>
          </a:xfrm>
        </p:spPr>
        <p:txBody>
          <a:bodyPr/>
          <a:lstStyle/>
          <a:p>
            <a:pPr algn="just">
              <a:spcBef>
                <a:spcPts val="450"/>
              </a:spcBef>
            </a:pPr>
            <a:r>
              <a:rPr lang="cs-CZ" sz="2400" dirty="0"/>
              <a:t>zadavatel je oprávněn uzavřít smlouvu pouze s uchazečem, který podal vítěznou nabídku (dále jen „vybraný uchazeč“) </a:t>
            </a:r>
          </a:p>
          <a:p>
            <a:pPr algn="just">
              <a:spcBef>
                <a:spcPts val="450"/>
              </a:spcBef>
            </a:pPr>
            <a:r>
              <a:rPr lang="cs-CZ" sz="2400" dirty="0"/>
              <a:t>v případě, že vybraný uchazeč odmítne uzavřít smlouvu se zadavatelem nebo mu neposkytne dostatečnou součinnost, může uzavřít zadavatel smlouvu s uchazečem, který se umístil jako druhý v pořadí (opakování i pro uchazeče na 3. místě v pořadí) </a:t>
            </a:r>
          </a:p>
          <a:p>
            <a:pPr marL="540544" indent="-342900" algn="just">
              <a:spcBef>
                <a:spcPts val="450"/>
              </a:spcBef>
              <a:buFont typeface="Wingdings" panose="05000000000000000000" pitchFamily="2" charset="2"/>
              <a:buChar char="ü"/>
            </a:pPr>
            <a:r>
              <a:rPr lang="cs-CZ" sz="2400" dirty="0"/>
              <a:t>nedostatečná součinnost = skutečnost, kdy vybraný uchazeč nereaguje žádným způsobem (tzn. listině nebo elektronicky) na výzvy zadavatele. </a:t>
            </a:r>
          </a:p>
          <a:p>
            <a:pPr algn="just">
              <a:spcBef>
                <a:spcPts val="450"/>
              </a:spcBef>
            </a:pPr>
            <a:endParaRPr lang="cs-CZ" sz="2400" dirty="0"/>
          </a:p>
          <a:p>
            <a:pPr algn="just">
              <a:spcBef>
                <a:spcPts val="450"/>
              </a:spcBef>
            </a:pPr>
            <a:r>
              <a:rPr lang="cs-CZ" sz="2400" dirty="0"/>
              <a:t>smlouva musí být uzavřena ve shodě s podmínkami výběrového řízení a vybranou nabídkou</a:t>
            </a:r>
          </a:p>
          <a:p>
            <a:endParaRPr lang="cs-CZ"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26</a:t>
            </a:fld>
            <a:endParaRPr lang="cs-CZ" sz="1350" kern="0">
              <a:solidFill>
                <a:prstClr val="black">
                  <a:tint val="75000"/>
                </a:prstClr>
              </a:solidFill>
            </a:endParaRPr>
          </a:p>
        </p:txBody>
      </p:sp>
    </p:spTree>
    <p:extLst>
      <p:ext uri="{BB962C8B-B14F-4D97-AF65-F5344CB8AC3E}">
        <p14:creationId xmlns:p14="http://schemas.microsoft.com/office/powerpoint/2010/main" val="3694920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260649"/>
            <a:ext cx="7886700" cy="738141"/>
          </a:xfrm>
        </p:spPr>
        <p:txBody>
          <a:bodyPr>
            <a:normAutofit/>
          </a:bodyPr>
          <a:lstStyle/>
          <a:p>
            <a:pPr algn="ctr"/>
            <a:r>
              <a:rPr lang="cs-CZ" sz="2800" b="1" dirty="0">
                <a:latin typeface="+mn-lt"/>
              </a:rPr>
              <a:t>Poskytování informací</a:t>
            </a:r>
          </a:p>
        </p:txBody>
      </p:sp>
      <p:sp>
        <p:nvSpPr>
          <p:cNvPr id="3" name="Zástupný symbol pro obsah 2"/>
          <p:cNvSpPr>
            <a:spLocks noGrp="1"/>
          </p:cNvSpPr>
          <p:nvPr>
            <p:ph idx="1"/>
          </p:nvPr>
        </p:nvSpPr>
        <p:spPr>
          <a:xfrm>
            <a:off x="1385455" y="1124744"/>
            <a:ext cx="9434945" cy="5040560"/>
          </a:xfrm>
        </p:spPr>
        <p:txBody>
          <a:bodyPr>
            <a:normAutofit/>
          </a:bodyPr>
          <a:lstStyle/>
          <a:p>
            <a:pPr algn="just"/>
            <a:r>
              <a:rPr lang="cs-CZ" sz="2400" dirty="0"/>
              <a:t>O výsledku výběrového řízení musejí být bez zbytečného odkladu informováni všichni uchazeči, kteří podali nabídky ve lhůtě pro podání nabídek a jejichž nabídka nebyla vyřazena z výběrového řízení. </a:t>
            </a:r>
          </a:p>
          <a:p>
            <a:pPr algn="just"/>
            <a:r>
              <a:rPr lang="cs-CZ" sz="2400" dirty="0"/>
              <a:t>Oznámení o výsledku výběrového řízení musí obsahovat min. následující informace: identifikační údaje uchazečů, jejichž nabídka byla hodnocena, výsledek hodnocení nabídek, z něhož je zřejmé pořadí nabídek. </a:t>
            </a:r>
          </a:p>
          <a:p>
            <a:pPr algn="just"/>
            <a:r>
              <a:rPr lang="cs-CZ" sz="2400" dirty="0"/>
              <a:t>Tuto informaci zaslat písemně, a to buď dopisem, nebo elektronicky (odeslání musí být schopen zadavatel prokázat – dodejka, podací lístek, předávací protokol, emailovou doručenkou spolu s odeslaným emailem apod.). </a:t>
            </a:r>
          </a:p>
          <a:p>
            <a:endParaRPr lang="cs-CZ"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27</a:t>
            </a:fld>
            <a:endParaRPr lang="cs-CZ" sz="1350" kern="0">
              <a:solidFill>
                <a:prstClr val="black">
                  <a:tint val="75000"/>
                </a:prstClr>
              </a:solidFill>
            </a:endParaRPr>
          </a:p>
        </p:txBody>
      </p:sp>
    </p:spTree>
    <p:extLst>
      <p:ext uri="{BB962C8B-B14F-4D97-AF65-F5344CB8AC3E}">
        <p14:creationId xmlns:p14="http://schemas.microsoft.com/office/powerpoint/2010/main" val="605123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85455" y="188640"/>
            <a:ext cx="9421090" cy="5976664"/>
          </a:xfrm>
        </p:spPr>
        <p:txBody>
          <a:bodyPr>
            <a:normAutofit fontScale="92500" lnSpcReduction="20000"/>
          </a:bodyPr>
          <a:lstStyle/>
          <a:p>
            <a:pPr marL="0" indent="0" algn="ctr">
              <a:spcBef>
                <a:spcPts val="450"/>
              </a:spcBef>
              <a:buNone/>
            </a:pPr>
            <a:r>
              <a:rPr lang="cs-CZ" sz="3000" b="1" dirty="0"/>
              <a:t>Zadavatel by neměl uzavřít smlouvu s uchazečem, pokud se na zpracování uchazečovy nabídky podílel </a:t>
            </a:r>
            <a:endParaRPr lang="cs-CZ" sz="3000" dirty="0"/>
          </a:p>
          <a:p>
            <a:pPr algn="just">
              <a:spcBef>
                <a:spcPts val="1200"/>
              </a:spcBef>
            </a:pPr>
            <a:r>
              <a:rPr lang="cs-CZ" sz="2600" dirty="0"/>
              <a:t>zaměstnanec zadavatele či člen statutárního orgánu, statutární orgán, člen řídícího orgánu, člen realizačního týmu projektu či osoba, která se na základě smluvního vztahu podílela na zadání předmětného výběrového řízení, </a:t>
            </a:r>
          </a:p>
          <a:p>
            <a:pPr algn="just">
              <a:spcBef>
                <a:spcPts val="450"/>
              </a:spcBef>
            </a:pPr>
            <a:r>
              <a:rPr lang="cs-CZ" sz="2600" dirty="0"/>
              <a:t>sdružení </a:t>
            </a:r>
          </a:p>
          <a:p>
            <a:pPr algn="just">
              <a:spcBef>
                <a:spcPts val="450"/>
              </a:spcBef>
            </a:pPr>
            <a:r>
              <a:rPr lang="cs-CZ" sz="2600" dirty="0"/>
              <a:t>subdodavatel</a:t>
            </a:r>
          </a:p>
          <a:p>
            <a:pPr marL="0" indent="0">
              <a:spcBef>
                <a:spcPts val="450"/>
              </a:spcBef>
              <a:buNone/>
            </a:pPr>
            <a:endParaRPr lang="cs-CZ" sz="2400" dirty="0"/>
          </a:p>
          <a:p>
            <a:pPr marL="0" indent="0" algn="ctr">
              <a:spcBef>
                <a:spcPts val="450"/>
              </a:spcBef>
              <a:buNone/>
            </a:pPr>
            <a:r>
              <a:rPr lang="cs-CZ" sz="3000" b="1" dirty="0"/>
              <a:t>Zrušení výběrového řízení </a:t>
            </a:r>
            <a:endParaRPr lang="cs-CZ" sz="3000" dirty="0"/>
          </a:p>
          <a:p>
            <a:pPr algn="just">
              <a:spcBef>
                <a:spcPts val="1200"/>
              </a:spcBef>
            </a:pPr>
            <a:r>
              <a:rPr lang="cs-CZ" sz="2600" dirty="0"/>
              <a:t>Zadavatel je oprávněn výběrové řízení zrušit, nejpozději však do uzavření smlouvy. O zrušení výběrového řízení je zadavatel povinen bezodkladně písemně informovat všechny uchazeče, kteří podali nabídku ve lhůtě pro podání nabídek. </a:t>
            </a:r>
          </a:p>
          <a:p>
            <a:pPr algn="just"/>
            <a:r>
              <a:rPr lang="cs-CZ" sz="2600" dirty="0"/>
              <a:t>V případě zrušení výběrového řízení v době běhu lhůty pro podávání nabídek, uveřejní zadavatel informaci o zrušení výběrového řízení stejným způsobem, jakým toto výběrové řízení zahájil. </a:t>
            </a:r>
          </a:p>
          <a:p>
            <a:pPr marL="0" indent="0">
              <a:buNone/>
            </a:pPr>
            <a:r>
              <a:rPr lang="cs-CZ" sz="2400" b="1" dirty="0"/>
              <a:t> </a:t>
            </a:r>
            <a:endParaRPr lang="cs-CZ" sz="24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28</a:t>
            </a:fld>
            <a:endParaRPr lang="cs-CZ" sz="1350" kern="0">
              <a:solidFill>
                <a:prstClr val="black">
                  <a:tint val="75000"/>
                </a:prstClr>
              </a:solidFill>
            </a:endParaRPr>
          </a:p>
        </p:txBody>
      </p:sp>
    </p:spTree>
    <p:extLst>
      <p:ext uri="{BB962C8B-B14F-4D97-AF65-F5344CB8AC3E}">
        <p14:creationId xmlns:p14="http://schemas.microsoft.com/office/powerpoint/2010/main" val="3697871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latin typeface="+mn-lt"/>
              </a:rPr>
              <a:t>Zadávací podmínky vs. zadávací dokumentace</a:t>
            </a:r>
          </a:p>
        </p:txBody>
      </p:sp>
      <p:sp>
        <p:nvSpPr>
          <p:cNvPr id="3" name="Zástupný symbol pro obsah 2"/>
          <p:cNvSpPr>
            <a:spLocks noGrp="1"/>
          </p:cNvSpPr>
          <p:nvPr>
            <p:ph idx="1"/>
          </p:nvPr>
        </p:nvSpPr>
        <p:spPr>
          <a:xfrm>
            <a:off x="838200" y="1385456"/>
            <a:ext cx="10515600" cy="4791508"/>
          </a:xfrm>
        </p:spPr>
        <p:txBody>
          <a:bodyPr>
            <a:normAutofit/>
          </a:bodyPr>
          <a:lstStyle/>
          <a:p>
            <a:r>
              <a:rPr lang="cs-CZ" sz="2400" dirty="0"/>
              <a:t>Zadávací podmínky = obsah</a:t>
            </a:r>
          </a:p>
          <a:p>
            <a:pPr marL="360363" indent="0">
              <a:buFont typeface="Wingdings" panose="05000000000000000000" pitchFamily="2" charset="2"/>
              <a:buChar char="Ø"/>
            </a:pPr>
            <a:r>
              <a:rPr lang="cs-CZ" sz="2400" dirty="0"/>
              <a:t> podmínky průběhu v zadávacím řízení</a:t>
            </a:r>
          </a:p>
          <a:p>
            <a:pPr marL="360363" indent="0">
              <a:buFont typeface="Wingdings" panose="05000000000000000000" pitchFamily="2" charset="2"/>
              <a:buChar char="Ø"/>
            </a:pPr>
            <a:r>
              <a:rPr lang="cs-CZ" sz="2400" dirty="0"/>
              <a:t> podmínky účasti v zadávacím řízení</a:t>
            </a:r>
          </a:p>
          <a:p>
            <a:pPr marL="1274763" indent="-457200">
              <a:buFont typeface="Wingdings" panose="05000000000000000000" pitchFamily="2" charset="2"/>
              <a:buChar char="ü"/>
            </a:pPr>
            <a:r>
              <a:rPr lang="cs-CZ" sz="2400" dirty="0"/>
              <a:t> podmínky kvalifikace</a:t>
            </a:r>
          </a:p>
          <a:p>
            <a:pPr marL="1274763" indent="-457200">
              <a:buFont typeface="Wingdings" panose="05000000000000000000" pitchFamily="2" charset="2"/>
              <a:buChar char="ü"/>
            </a:pPr>
            <a:r>
              <a:rPr lang="cs-CZ" sz="2400" dirty="0"/>
              <a:t> technické podmínky</a:t>
            </a:r>
          </a:p>
          <a:p>
            <a:pPr marL="1274763" indent="-457200">
              <a:buFont typeface="Wingdings" panose="05000000000000000000" pitchFamily="2" charset="2"/>
              <a:buChar char="ü"/>
            </a:pPr>
            <a:r>
              <a:rPr lang="cs-CZ" sz="2400" dirty="0"/>
              <a:t> obchodní nebo jiné smluvní podmínky</a:t>
            </a:r>
          </a:p>
          <a:p>
            <a:pPr marL="817563" indent="-457200">
              <a:buFont typeface="Wingdings" panose="05000000000000000000" pitchFamily="2" charset="2"/>
              <a:buChar char="Ø"/>
            </a:pPr>
            <a:r>
              <a:rPr lang="cs-CZ" sz="2400" dirty="0"/>
              <a:t>Pravidla pro snížení počtu účastníků ZŘ nebo snížení počtu předběžných nabídek nebo řešení</a:t>
            </a:r>
          </a:p>
        </p:txBody>
      </p:sp>
    </p:spTree>
    <p:extLst>
      <p:ext uri="{BB962C8B-B14F-4D97-AF65-F5344CB8AC3E}">
        <p14:creationId xmlns:p14="http://schemas.microsoft.com/office/powerpoint/2010/main" val="198774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81200" y="404665"/>
            <a:ext cx="8229600" cy="5721499"/>
          </a:xfrm>
        </p:spPr>
        <p:txBody>
          <a:bodyPr>
            <a:normAutofit/>
          </a:bodyPr>
          <a:lstStyle/>
          <a:p>
            <a:pPr marL="0" indent="0">
              <a:buNone/>
            </a:pPr>
            <a:r>
              <a:rPr lang="cs-CZ" sz="2400" b="1" dirty="0"/>
              <a:t>Zadáním není </a:t>
            </a:r>
          </a:p>
          <a:p>
            <a:r>
              <a:rPr lang="cs-CZ" sz="2400" dirty="0"/>
              <a:t>pracovněprávní nebo jiný obdobný vztah </a:t>
            </a:r>
          </a:p>
          <a:p>
            <a:r>
              <a:rPr lang="cs-CZ" sz="2400" dirty="0"/>
              <a:t>smlouvy upravující spolupráci zadavatelů</a:t>
            </a:r>
          </a:p>
          <a:p>
            <a:pPr marL="0" indent="0">
              <a:buNone/>
            </a:pPr>
            <a:endParaRPr lang="cs-CZ" sz="2400" dirty="0"/>
          </a:p>
          <a:p>
            <a:pPr marL="0" indent="0">
              <a:buNone/>
            </a:pPr>
            <a:endParaRPr lang="cs-CZ" sz="2400" dirty="0"/>
          </a:p>
          <a:p>
            <a:r>
              <a:rPr lang="cs-CZ" sz="2400" dirty="0"/>
              <a:t>není definice veřejné zakázky, z definice zadání VZ vyplývají příslušné znaky zadávacího řízení na</a:t>
            </a:r>
            <a:r>
              <a:rPr lang="cs-CZ" sz="2400" b="1" dirty="0"/>
              <a:t> </a:t>
            </a:r>
            <a:endParaRPr lang="cs-CZ" sz="2400" dirty="0"/>
          </a:p>
          <a:p>
            <a:pPr marL="984250" indent="-623888">
              <a:lnSpc>
                <a:spcPct val="100000"/>
              </a:lnSpc>
              <a:spcBef>
                <a:spcPts val="0"/>
              </a:spcBef>
              <a:buFont typeface="Wingdings" panose="05000000000000000000" pitchFamily="2" charset="2"/>
              <a:buChar char="Ø"/>
            </a:pPr>
            <a:r>
              <a:rPr lang="cs-CZ" sz="2400" dirty="0"/>
              <a:t>na dodávky </a:t>
            </a:r>
          </a:p>
          <a:p>
            <a:pPr marL="984250" indent="-623888">
              <a:lnSpc>
                <a:spcPct val="100000"/>
              </a:lnSpc>
              <a:spcBef>
                <a:spcPts val="0"/>
              </a:spcBef>
              <a:buFont typeface="Wingdings" panose="05000000000000000000" pitchFamily="2" charset="2"/>
              <a:buChar char="Ø"/>
            </a:pPr>
            <a:r>
              <a:rPr lang="cs-CZ" sz="2400" dirty="0"/>
              <a:t>na služby </a:t>
            </a:r>
          </a:p>
          <a:p>
            <a:pPr marL="984250" indent="-623888">
              <a:lnSpc>
                <a:spcPct val="100000"/>
              </a:lnSpc>
              <a:spcBef>
                <a:spcPts val="0"/>
              </a:spcBef>
              <a:buFont typeface="Wingdings" panose="05000000000000000000" pitchFamily="2" charset="2"/>
              <a:buChar char="Ø"/>
            </a:pPr>
            <a:r>
              <a:rPr lang="cs-CZ" sz="2400" dirty="0"/>
              <a:t>na stavební práce </a:t>
            </a:r>
          </a:p>
          <a:p>
            <a:pPr marL="984250" indent="-623888">
              <a:lnSpc>
                <a:spcPct val="100000"/>
              </a:lnSpc>
              <a:spcBef>
                <a:spcPts val="0"/>
              </a:spcBef>
              <a:buFont typeface="Wingdings" panose="05000000000000000000" pitchFamily="2" charset="2"/>
              <a:buChar char="Ø"/>
            </a:pPr>
            <a:r>
              <a:rPr lang="cs-CZ" sz="2400" dirty="0"/>
              <a:t>koncese na služby </a:t>
            </a:r>
          </a:p>
          <a:p>
            <a:pPr marL="984250" indent="-623888">
              <a:lnSpc>
                <a:spcPct val="100000"/>
              </a:lnSpc>
              <a:spcBef>
                <a:spcPts val="0"/>
              </a:spcBef>
              <a:buFont typeface="Wingdings" panose="05000000000000000000" pitchFamily="2" charset="2"/>
              <a:buChar char="Ø"/>
            </a:pPr>
            <a:r>
              <a:rPr lang="cs-CZ" sz="2400" dirty="0"/>
              <a:t>koncese na stavební práce </a:t>
            </a:r>
          </a:p>
        </p:txBody>
      </p:sp>
    </p:spTree>
    <p:extLst>
      <p:ext uri="{BB962C8B-B14F-4D97-AF65-F5344CB8AC3E}">
        <p14:creationId xmlns:p14="http://schemas.microsoft.com/office/powerpoint/2010/main" val="2409048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484909"/>
            <a:ext cx="10515600" cy="5692054"/>
          </a:xfrm>
        </p:spPr>
        <p:txBody>
          <a:bodyPr>
            <a:normAutofit/>
          </a:bodyPr>
          <a:lstStyle/>
          <a:p>
            <a:pPr marL="720725" indent="-360363">
              <a:buFont typeface="Wingdings" panose="05000000000000000000" pitchFamily="2" charset="2"/>
              <a:buChar char="Ø"/>
            </a:pPr>
            <a:endParaRPr lang="cs-CZ" sz="2400" dirty="0"/>
          </a:p>
          <a:p>
            <a:pPr marL="817563" indent="-457200">
              <a:buFont typeface="Wingdings" panose="05000000000000000000" pitchFamily="2" charset="2"/>
              <a:buChar char="Ø"/>
            </a:pPr>
            <a:r>
              <a:rPr lang="cs-CZ" sz="2400" dirty="0"/>
              <a:t>Pravidla pro hodnocení nabídek</a:t>
            </a:r>
          </a:p>
          <a:p>
            <a:pPr marL="803275" indent="-442913" algn="just">
              <a:buFont typeface="Wingdings" panose="05000000000000000000" pitchFamily="2" charset="2"/>
              <a:buChar char="Ø"/>
            </a:pPr>
            <a:r>
              <a:rPr lang="cs-CZ" sz="2400" dirty="0"/>
              <a:t>Nesmí zakládat neodůvodněnou konkurenční výhodu nebo vytvářet bezdůvodné překážky</a:t>
            </a:r>
          </a:p>
          <a:p>
            <a:pPr marL="720725" indent="-360363" algn="just">
              <a:buFont typeface="Wingdings" panose="05000000000000000000" pitchFamily="2" charset="2"/>
              <a:buChar char="Ø"/>
            </a:pPr>
            <a:r>
              <a:rPr lang="cs-CZ" sz="2400" dirty="0"/>
              <a:t> Zadávací podmínky musí být uvedeny v zadávací dokumentaci</a:t>
            </a:r>
          </a:p>
          <a:p>
            <a:pPr marL="803275" indent="-442913" algn="just">
              <a:buFont typeface="Wingdings" panose="05000000000000000000" pitchFamily="2" charset="2"/>
              <a:buChar char="Ø"/>
            </a:pPr>
            <a:r>
              <a:rPr lang="cs-CZ" sz="2400" dirty="0"/>
              <a:t>Musí být stanoveny v podrobnostech nezbytných pro účast v zadávacím řízení</a:t>
            </a:r>
          </a:p>
        </p:txBody>
      </p:sp>
    </p:spTree>
    <p:extLst>
      <p:ext uri="{BB962C8B-B14F-4D97-AF65-F5344CB8AC3E}">
        <p14:creationId xmlns:p14="http://schemas.microsoft.com/office/powerpoint/2010/main" val="4255808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34184"/>
          </a:xfrm>
        </p:spPr>
        <p:txBody>
          <a:bodyPr>
            <a:normAutofit/>
          </a:bodyPr>
          <a:lstStyle/>
          <a:p>
            <a:pPr algn="ctr"/>
            <a:r>
              <a:rPr lang="cs-CZ" sz="2800" b="1" dirty="0">
                <a:latin typeface="+mn-lt"/>
              </a:rPr>
              <a:t>Pravidla pro průběh zadávacího řízení</a:t>
            </a:r>
            <a:endParaRPr lang="cs-CZ" sz="4000" b="1" dirty="0">
              <a:latin typeface="+mn-lt"/>
            </a:endParaRPr>
          </a:p>
        </p:txBody>
      </p:sp>
      <p:sp>
        <p:nvSpPr>
          <p:cNvPr id="3" name="Zástupný symbol pro obsah 2"/>
          <p:cNvSpPr>
            <a:spLocks noGrp="1"/>
          </p:cNvSpPr>
          <p:nvPr>
            <p:ph idx="1"/>
          </p:nvPr>
        </p:nvSpPr>
        <p:spPr>
          <a:xfrm>
            <a:off x="838200" y="1399310"/>
            <a:ext cx="10515600" cy="4777653"/>
          </a:xfrm>
        </p:spPr>
        <p:txBody>
          <a:bodyPr>
            <a:normAutofit/>
          </a:bodyPr>
          <a:lstStyle/>
          <a:p>
            <a:pPr algn="just"/>
            <a:r>
              <a:rPr lang="cs-CZ" sz="2400" dirty="0"/>
              <a:t>Průběh zadávacího řízení →postup dle zákona a zadávacích podmínek</a:t>
            </a:r>
          </a:p>
          <a:p>
            <a:pPr algn="just"/>
            <a:r>
              <a:rPr lang="cs-CZ" sz="2400" dirty="0"/>
              <a:t>Pravidla může zadavatele stanovit sám, pokud je nestanoví zákon (musí být dodrženy zásady dle § 6 zákona) </a:t>
            </a:r>
          </a:p>
          <a:p>
            <a:pPr algn="just"/>
            <a:r>
              <a:rPr lang="cs-CZ" sz="2400" dirty="0"/>
              <a:t>Právo zadavatele ověřovat věrohodnost poskytnutých údajů a dokladů a sám si je opatřovat; možnost zkoušet vzorky</a:t>
            </a:r>
          </a:p>
          <a:p>
            <a:pPr algn="just">
              <a:spcBef>
                <a:spcPts val="600"/>
              </a:spcBef>
            </a:pPr>
            <a:r>
              <a:rPr lang="cs-CZ" sz="2400" dirty="0"/>
              <a:t>Není-li v stanoveno jinak musí být provedeno posouzení splnění podmínek účasti v zadávacím řízení </a:t>
            </a:r>
          </a:p>
          <a:p>
            <a:pPr marL="803275" indent="-442913">
              <a:spcBef>
                <a:spcPts val="600"/>
              </a:spcBef>
              <a:buFont typeface="Wingdings" panose="05000000000000000000" pitchFamily="2" charset="2"/>
              <a:buChar char="Ø"/>
            </a:pPr>
            <a:r>
              <a:rPr lang="cs-CZ" sz="2400" u="sng" dirty="0"/>
              <a:t>před</a:t>
            </a:r>
            <a:r>
              <a:rPr lang="cs-CZ" sz="2400" dirty="0"/>
              <a:t> hodnocením nabídek </a:t>
            </a:r>
          </a:p>
          <a:p>
            <a:pPr marL="803275" indent="-442913">
              <a:spcBef>
                <a:spcPts val="600"/>
              </a:spcBef>
              <a:buFont typeface="Wingdings" panose="05000000000000000000" pitchFamily="2" charset="2"/>
              <a:buChar char="Ø"/>
            </a:pPr>
            <a:r>
              <a:rPr lang="cs-CZ" sz="2400" u="sng" dirty="0"/>
              <a:t>po</a:t>
            </a:r>
            <a:r>
              <a:rPr lang="cs-CZ" sz="2400" dirty="0"/>
              <a:t> hodnocení nabídek </a:t>
            </a:r>
          </a:p>
          <a:p>
            <a:pPr>
              <a:spcBef>
                <a:spcPts val="600"/>
              </a:spcBef>
            </a:pPr>
            <a:endParaRPr lang="cs-CZ" sz="2400" dirty="0"/>
          </a:p>
          <a:p>
            <a:pPr algn="just">
              <a:spcBef>
                <a:spcPts val="600"/>
              </a:spcBef>
            </a:pPr>
            <a:r>
              <a:rPr lang="cs-CZ" sz="2400" dirty="0"/>
              <a:t>povinnost provést </a:t>
            </a:r>
            <a:r>
              <a:rPr lang="cs-CZ" sz="2400" b="1" dirty="0"/>
              <a:t>posouzení splnění podmínek účasti </a:t>
            </a:r>
            <a:r>
              <a:rPr lang="cs-CZ" sz="2400" dirty="0"/>
              <a:t>v zadávacím řízení a hodnocení jeho nabídky </a:t>
            </a:r>
            <a:r>
              <a:rPr lang="cs-CZ" sz="2400" b="1" dirty="0"/>
              <a:t>vždy u vybraného dodavatele</a:t>
            </a:r>
          </a:p>
          <a:p>
            <a:pPr algn="just"/>
            <a:endParaRPr lang="cs-CZ" sz="2400" dirty="0"/>
          </a:p>
        </p:txBody>
      </p:sp>
    </p:spTree>
    <p:extLst>
      <p:ext uri="{BB962C8B-B14F-4D97-AF65-F5344CB8AC3E}">
        <p14:creationId xmlns:p14="http://schemas.microsoft.com/office/powerpoint/2010/main" val="4272628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43891" y="548681"/>
            <a:ext cx="9573491" cy="5577483"/>
          </a:xfrm>
        </p:spPr>
        <p:txBody>
          <a:bodyPr/>
          <a:lstStyle/>
          <a:p>
            <a:pPr marL="0" indent="0" algn="ctr">
              <a:lnSpc>
                <a:spcPct val="90000"/>
              </a:lnSpc>
              <a:spcBef>
                <a:spcPts val="600"/>
              </a:spcBef>
              <a:buNone/>
            </a:pPr>
            <a:r>
              <a:rPr lang="cs-CZ" sz="2800" b="1" dirty="0"/>
              <a:t>Technické podmínky </a:t>
            </a:r>
            <a:endParaRPr lang="cs-CZ" sz="2800" dirty="0"/>
          </a:p>
          <a:p>
            <a:pPr algn="just">
              <a:lnSpc>
                <a:spcPct val="90000"/>
              </a:lnSpc>
              <a:spcBef>
                <a:spcPts val="600"/>
              </a:spcBef>
              <a:buFont typeface="Arial" panose="020B0604020202020204" pitchFamily="34" charset="0"/>
              <a:buChar char="•"/>
            </a:pPr>
            <a:r>
              <a:rPr lang="cs-CZ" sz="2400" dirty="0"/>
              <a:t>technické podmínky jsou stanoveny v podrobnostech nezbytných pro účast dodavatele v zadávacím řízení, pokud zadávací dokumentace veřejných zakázek na stavební práce obsahuje:</a:t>
            </a:r>
          </a:p>
          <a:p>
            <a:pPr marL="720725" indent="-720725">
              <a:lnSpc>
                <a:spcPct val="90000"/>
              </a:lnSpc>
              <a:spcBef>
                <a:spcPts val="600"/>
              </a:spcBef>
              <a:buNone/>
            </a:pPr>
            <a:r>
              <a:rPr lang="cs-CZ" sz="2400" dirty="0"/>
              <a:t>     a)  projektovou dokumentací v rozsahu stanoveném   prováděcím právním předpisem a</a:t>
            </a:r>
          </a:p>
          <a:p>
            <a:pPr marL="720725" indent="-720725">
              <a:lnSpc>
                <a:spcPct val="90000"/>
              </a:lnSpc>
              <a:spcBef>
                <a:spcPts val="600"/>
              </a:spcBef>
              <a:buNone/>
            </a:pPr>
            <a:r>
              <a:rPr lang="cs-CZ" sz="2400" dirty="0"/>
              <a:t>     b)  soupis stavebních prací, dodávek a služeb s výkazem výměr v rozsahu stanoveném prováděcím právním předpisem.“</a:t>
            </a:r>
          </a:p>
          <a:p>
            <a:pPr algn="just">
              <a:lnSpc>
                <a:spcPct val="90000"/>
              </a:lnSpc>
              <a:spcBef>
                <a:spcPts val="600"/>
              </a:spcBef>
              <a:buFont typeface="Arial" panose="020B0604020202020204" pitchFamily="34" charset="0"/>
              <a:buChar char="•"/>
            </a:pPr>
            <a:endParaRPr lang="cs-CZ" sz="2400" dirty="0"/>
          </a:p>
          <a:p>
            <a:pPr algn="just">
              <a:lnSpc>
                <a:spcPct val="90000"/>
              </a:lnSpc>
              <a:spcBef>
                <a:spcPts val="600"/>
              </a:spcBef>
              <a:buFont typeface="Arial" panose="020B0604020202020204" pitchFamily="34" charset="0"/>
              <a:buChar char="•"/>
            </a:pPr>
            <a:r>
              <a:rPr lang="cs-CZ" sz="2400" dirty="0"/>
              <a:t>zákaz přímých či nepřímých odkazů na obchodní názvy zůstává, možnost výjimečně použít, ale připustit možnost rovnocenného řešení také není změnou.</a:t>
            </a:r>
          </a:p>
          <a:p>
            <a:pPr marL="0" indent="0" algn="just">
              <a:lnSpc>
                <a:spcPct val="90000"/>
              </a:lnSpc>
              <a:spcBef>
                <a:spcPts val="600"/>
              </a:spcBef>
              <a:buNone/>
            </a:pPr>
            <a:endParaRPr lang="pl-PL" sz="2400" dirty="0"/>
          </a:p>
          <a:p>
            <a:pPr marL="0" indent="0">
              <a:buNone/>
            </a:pPr>
            <a:r>
              <a:rPr lang="cs-CZ" sz="2400" dirty="0"/>
              <a:t> </a:t>
            </a:r>
          </a:p>
          <a:p>
            <a:endParaRPr lang="cs-CZ" sz="2400" dirty="0"/>
          </a:p>
        </p:txBody>
      </p:sp>
      <p:sp>
        <p:nvSpPr>
          <p:cNvPr id="4" name="Zástupný symbol pro zápatí 3"/>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dirty="0">
              <a:ln>
                <a:noFill/>
              </a:ln>
              <a:solidFill>
                <a:prstClr val="black">
                  <a:tint val="75000"/>
                </a:prstClr>
              </a:solidFill>
              <a:effectLst/>
              <a:uLnTx/>
              <a:uFillTx/>
            </a:endParaRPr>
          </a:p>
        </p:txBody>
      </p:sp>
      <p:sp>
        <p:nvSpPr>
          <p:cNvPr id="5" name="Zástupný symbol pro číslo snímku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5904C6E-634E-485A-B280-3B8C1F93F1E1}" type="slidenum">
              <a:rPr kumimoji="0" lang="cs-CZ" sz="1800" b="0" i="0" u="none" strike="noStrike" kern="0" cap="none" spc="0" normalizeH="0" baseline="0" noProof="0">
                <a:ln>
                  <a:noFill/>
                </a:ln>
                <a:solidFill>
                  <a:prstClr val="black">
                    <a:tint val="75000"/>
                  </a:prstClr>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cs-CZ" sz="1800" b="0" i="0" u="none" strike="noStrike" kern="0" cap="none" spc="0" normalizeH="0" baseline="0" noProof="0" dirty="0">
              <a:ln>
                <a:noFill/>
              </a:ln>
              <a:solidFill>
                <a:prstClr val="black">
                  <a:tint val="75000"/>
                </a:prstClr>
              </a:solidFill>
              <a:effectLst/>
              <a:uLnTx/>
              <a:uFillTx/>
            </a:endParaRPr>
          </a:p>
        </p:txBody>
      </p:sp>
    </p:spTree>
    <p:extLst>
      <p:ext uri="{BB962C8B-B14F-4D97-AF65-F5344CB8AC3E}">
        <p14:creationId xmlns:p14="http://schemas.microsoft.com/office/powerpoint/2010/main" val="3021594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778098"/>
          </a:xfrm>
        </p:spPr>
        <p:txBody>
          <a:bodyPr/>
          <a:lstStyle/>
          <a:p>
            <a:r>
              <a:rPr lang="cs-CZ" sz="2800" b="1" dirty="0"/>
              <a:t>Obchodní nebo jiné smluvní podmínky</a:t>
            </a:r>
            <a:endParaRPr lang="cs-CZ" sz="2800" dirty="0"/>
          </a:p>
        </p:txBody>
      </p:sp>
      <p:sp>
        <p:nvSpPr>
          <p:cNvPr id="3" name="Zástupný symbol pro obsah 2"/>
          <p:cNvSpPr>
            <a:spLocks noGrp="1"/>
          </p:cNvSpPr>
          <p:nvPr>
            <p:ph idx="1"/>
          </p:nvPr>
        </p:nvSpPr>
        <p:spPr>
          <a:xfrm>
            <a:off x="1399309" y="1052737"/>
            <a:ext cx="9434946" cy="5073427"/>
          </a:xfrm>
        </p:spPr>
        <p:txBody>
          <a:bodyPr/>
          <a:lstStyle/>
          <a:p>
            <a:pPr>
              <a:lnSpc>
                <a:spcPct val="90000"/>
              </a:lnSpc>
            </a:pPr>
            <a:endParaRPr lang="cs-CZ" sz="2400" dirty="0"/>
          </a:p>
          <a:p>
            <a:pPr algn="just">
              <a:lnSpc>
                <a:spcPct val="90000"/>
              </a:lnSpc>
            </a:pPr>
            <a:r>
              <a:rPr lang="cs-CZ" sz="2400" dirty="0"/>
              <a:t>Může zadavatel stanovit formou závazného návrhu smlouvy.</a:t>
            </a:r>
          </a:p>
          <a:p>
            <a:pPr algn="just">
              <a:lnSpc>
                <a:spcPct val="90000"/>
              </a:lnSpc>
            </a:pPr>
            <a:r>
              <a:rPr lang="cs-CZ" sz="2400" dirty="0"/>
              <a:t>Návrh smlouvy by měl nově upravit podmínky pro změnu smlouvy v průběhu provádění bez nového řízení, podmínky pro vyhrazené změny smlouvy.</a:t>
            </a:r>
          </a:p>
          <a:p>
            <a:pPr algn="just">
              <a:lnSpc>
                <a:spcPct val="90000"/>
              </a:lnSpc>
            </a:pPr>
            <a:r>
              <a:rPr lang="cs-CZ" sz="2400" dirty="0"/>
              <a:t>Podmínky pro přímé platby poddodavatelům. Nesmí zaručovat konkurenční výhodu</a:t>
            </a:r>
          </a:p>
          <a:p>
            <a:pPr algn="just">
              <a:lnSpc>
                <a:spcPct val="90000"/>
              </a:lnSpc>
            </a:pPr>
            <a:r>
              <a:rPr lang="cs-CZ" sz="2400" dirty="0"/>
              <a:t>Podmínky pro vedení seznamu poddodavatelů, proto je vhodné stanovit podmínky i pro změny poddodavatele v průběhu realizace v návrhu smlouvy.</a:t>
            </a:r>
          </a:p>
          <a:p>
            <a:pPr>
              <a:lnSpc>
                <a:spcPct val="90000"/>
              </a:lnSpc>
            </a:pPr>
            <a:endParaRPr lang="cs-CZ" sz="2400" dirty="0"/>
          </a:p>
        </p:txBody>
      </p:sp>
      <p:sp>
        <p:nvSpPr>
          <p:cNvPr id="4" name="Zástupný symbol pro zápatí 3"/>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dirty="0">
              <a:ln>
                <a:noFill/>
              </a:ln>
              <a:solidFill>
                <a:prstClr val="black">
                  <a:tint val="75000"/>
                </a:prstClr>
              </a:solidFill>
              <a:effectLst/>
              <a:uLnTx/>
              <a:uFillTx/>
            </a:endParaRPr>
          </a:p>
        </p:txBody>
      </p:sp>
      <p:sp>
        <p:nvSpPr>
          <p:cNvPr id="5" name="Zástupný symbol pro číslo snímku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5904C6E-634E-485A-B280-3B8C1F93F1E1}" type="slidenum">
              <a:rPr kumimoji="0" lang="cs-CZ" sz="1800" b="0" i="0" u="none" strike="noStrike" kern="0" cap="none" spc="0" normalizeH="0" baseline="0" noProof="0">
                <a:ln>
                  <a:noFill/>
                </a:ln>
                <a:solidFill>
                  <a:prstClr val="black">
                    <a:tint val="75000"/>
                  </a:prstClr>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cs-CZ" sz="1800" b="0" i="0" u="none" strike="noStrike" kern="0" cap="none" spc="0" normalizeH="0" baseline="0" noProof="0" dirty="0">
              <a:ln>
                <a:noFill/>
              </a:ln>
              <a:solidFill>
                <a:prstClr val="black">
                  <a:tint val="75000"/>
                </a:prstClr>
              </a:solidFill>
              <a:effectLst/>
              <a:uLnTx/>
              <a:uFillTx/>
            </a:endParaRPr>
          </a:p>
        </p:txBody>
      </p:sp>
    </p:spTree>
    <p:extLst>
      <p:ext uri="{BB962C8B-B14F-4D97-AF65-F5344CB8AC3E}">
        <p14:creationId xmlns:p14="http://schemas.microsoft.com/office/powerpoint/2010/main" val="4190261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85455" y="404665"/>
            <a:ext cx="9351818" cy="5047209"/>
          </a:xfrm>
        </p:spPr>
        <p:txBody>
          <a:bodyPr/>
          <a:lstStyle/>
          <a:p>
            <a:pPr marL="0" indent="0">
              <a:spcBef>
                <a:spcPts val="450"/>
              </a:spcBef>
              <a:buNone/>
            </a:pPr>
            <a:endParaRPr lang="cs-CZ" sz="1800" b="1" dirty="0"/>
          </a:p>
          <a:p>
            <a:pPr marL="0" indent="0" algn="ctr">
              <a:spcBef>
                <a:spcPts val="450"/>
              </a:spcBef>
              <a:buNone/>
            </a:pPr>
            <a:r>
              <a:rPr lang="cs-CZ" sz="2800" b="1" dirty="0"/>
              <a:t>Podmínky sestavení a podání nabídek</a:t>
            </a:r>
          </a:p>
          <a:p>
            <a:pPr>
              <a:spcBef>
                <a:spcPts val="450"/>
              </a:spcBef>
            </a:pPr>
            <a:endParaRPr lang="cs-CZ" sz="1800" dirty="0"/>
          </a:p>
          <a:p>
            <a:pPr algn="just">
              <a:spcBef>
                <a:spcPts val="450"/>
              </a:spcBef>
            </a:pPr>
            <a:r>
              <a:rPr lang="cs-CZ" sz="2400" dirty="0"/>
              <a:t>povinnost požadovat </a:t>
            </a:r>
          </a:p>
          <a:p>
            <a:pPr marL="534591" indent="-267891" algn="just">
              <a:spcBef>
                <a:spcPts val="450"/>
              </a:spcBef>
              <a:buFont typeface="Wingdings" panose="05000000000000000000" pitchFamily="2" charset="2"/>
              <a:buChar char="ü"/>
            </a:pPr>
            <a:r>
              <a:rPr lang="cs-CZ" sz="2400" dirty="0"/>
              <a:t>předložení údajů, dokumentů, vzorků nebo modelů, které potřebuje k hodnocení nabídek </a:t>
            </a:r>
          </a:p>
          <a:p>
            <a:pPr marL="534591" indent="-267891" algn="just">
              <a:spcBef>
                <a:spcPts val="450"/>
              </a:spcBef>
              <a:buFont typeface="Wingdings" panose="05000000000000000000" pitchFamily="2" charset="2"/>
              <a:buChar char="ü"/>
            </a:pPr>
            <a:r>
              <a:rPr lang="cs-CZ" sz="2400" dirty="0"/>
              <a:t>předložení údajů, dokumentů, vzorků nebo modelů, které potřebuje k posouzení splnění podmínek účasti v zadávacím řízení </a:t>
            </a:r>
          </a:p>
          <a:p>
            <a:pPr marL="534591" indent="-267891" algn="just">
              <a:spcBef>
                <a:spcPts val="450"/>
              </a:spcBef>
              <a:buFont typeface="Wingdings" panose="05000000000000000000" pitchFamily="2" charset="2"/>
              <a:buChar char="ü"/>
            </a:pPr>
            <a:r>
              <a:rPr lang="cs-CZ" sz="2400" dirty="0"/>
              <a:t>stanoví formu a způsob podání nabídek (příp. el. nástroj) </a:t>
            </a:r>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34</a:t>
            </a:fld>
            <a:endParaRPr lang="cs-CZ" sz="1350" kern="0">
              <a:solidFill>
                <a:prstClr val="black">
                  <a:tint val="75000"/>
                </a:prstClr>
              </a:solidFill>
            </a:endParaRPr>
          </a:p>
        </p:txBody>
      </p:sp>
    </p:spTree>
    <p:extLst>
      <p:ext uri="{BB962C8B-B14F-4D97-AF65-F5344CB8AC3E}">
        <p14:creationId xmlns:p14="http://schemas.microsoft.com/office/powerpoint/2010/main" val="4104374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850106"/>
          </a:xfrm>
        </p:spPr>
        <p:txBody>
          <a:bodyPr>
            <a:normAutofit/>
          </a:bodyPr>
          <a:lstStyle/>
          <a:p>
            <a:pPr algn="ctr"/>
            <a:r>
              <a:rPr lang="cs-CZ" sz="2800" b="1" dirty="0">
                <a:latin typeface="+mn-lt"/>
              </a:rPr>
              <a:t>Využití poddodavatele </a:t>
            </a:r>
            <a:endParaRPr lang="cs-CZ" sz="2800" dirty="0">
              <a:latin typeface="+mn-lt"/>
            </a:endParaRPr>
          </a:p>
        </p:txBody>
      </p:sp>
      <p:sp>
        <p:nvSpPr>
          <p:cNvPr id="3" name="Zástupný symbol pro obsah 2"/>
          <p:cNvSpPr>
            <a:spLocks noGrp="1"/>
          </p:cNvSpPr>
          <p:nvPr>
            <p:ph idx="1"/>
          </p:nvPr>
        </p:nvSpPr>
        <p:spPr>
          <a:xfrm>
            <a:off x="1496291" y="1052737"/>
            <a:ext cx="9019309" cy="5073427"/>
          </a:xfrm>
        </p:spPr>
        <p:txBody>
          <a:bodyPr/>
          <a:lstStyle/>
          <a:p>
            <a:pPr algn="just">
              <a:spcBef>
                <a:spcPts val="600"/>
              </a:spcBef>
            </a:pPr>
            <a:endParaRPr lang="cs-CZ" sz="2400" dirty="0"/>
          </a:p>
          <a:p>
            <a:pPr algn="just">
              <a:spcBef>
                <a:spcPts val="600"/>
              </a:spcBef>
            </a:pPr>
            <a:r>
              <a:rPr lang="cs-CZ" sz="2400" dirty="0"/>
              <a:t>Zadavatelé mohou požadovat seznam poddodavatelů s jejich identifikací, pokud jej dodavatel zná a mohou požadovat identifikace poddodavatelů v průběhu realizace před jejich plněním (je vhodné stanovit podmínky i pro změny poddodavatele v průběhu realizace v návrhu smlouvy).</a:t>
            </a:r>
          </a:p>
          <a:p>
            <a:pPr algn="just">
              <a:spcBef>
                <a:spcPts val="600"/>
              </a:spcBef>
            </a:pPr>
            <a:endParaRPr lang="cs-CZ" sz="2400" dirty="0"/>
          </a:p>
          <a:p>
            <a:pPr algn="just">
              <a:spcBef>
                <a:spcPts val="600"/>
              </a:spcBef>
            </a:pPr>
            <a:r>
              <a:rPr lang="cs-CZ" sz="2400" dirty="0"/>
              <a:t>Lze omezit rozsah subdodávek, ale ne zakázat.</a:t>
            </a:r>
          </a:p>
          <a:p>
            <a:pPr algn="just">
              <a:spcBef>
                <a:spcPts val="600"/>
              </a:spcBef>
            </a:pPr>
            <a:endParaRPr lang="cs-CZ" sz="2400" dirty="0"/>
          </a:p>
          <a:p>
            <a:pPr marL="0" indent="0">
              <a:buNone/>
            </a:pPr>
            <a:endParaRPr lang="cs-CZ" sz="2400" dirty="0"/>
          </a:p>
        </p:txBody>
      </p:sp>
      <p:sp>
        <p:nvSpPr>
          <p:cNvPr id="4" name="Zástupný symbol pro zápatí 3"/>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a:ln>
                <a:noFill/>
              </a:ln>
              <a:solidFill>
                <a:prstClr val="black">
                  <a:tint val="75000"/>
                </a:prstClr>
              </a:solidFill>
              <a:effectLst/>
              <a:uLnTx/>
              <a:uFillTx/>
            </a:endParaRPr>
          </a:p>
        </p:txBody>
      </p:sp>
      <p:sp>
        <p:nvSpPr>
          <p:cNvPr id="5" name="Zástupný symbol pro číslo snímku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5904C6E-634E-485A-B280-3B8C1F93F1E1}" type="slidenum">
              <a:rPr kumimoji="0" lang="cs-CZ" sz="1800" b="0" i="0" u="none" strike="noStrike" kern="0" cap="none" spc="0" normalizeH="0" baseline="0" noProof="0">
                <a:ln>
                  <a:noFill/>
                </a:ln>
                <a:solidFill>
                  <a:prstClr val="black">
                    <a:tint val="75000"/>
                  </a:prstClr>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cs-CZ" sz="1800" b="0" i="0" u="none" strike="noStrike" kern="0" cap="none" spc="0" normalizeH="0" baseline="0" noProof="0">
              <a:ln>
                <a:noFill/>
              </a:ln>
              <a:solidFill>
                <a:prstClr val="black">
                  <a:tint val="75000"/>
                </a:prstClr>
              </a:solidFill>
              <a:effectLst/>
              <a:uLnTx/>
              <a:uFillTx/>
            </a:endParaRPr>
          </a:p>
        </p:txBody>
      </p:sp>
    </p:spTree>
    <p:extLst>
      <p:ext uri="{BB962C8B-B14F-4D97-AF65-F5344CB8AC3E}">
        <p14:creationId xmlns:p14="http://schemas.microsoft.com/office/powerpoint/2010/main" val="2791089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95639"/>
          </a:xfrm>
        </p:spPr>
        <p:txBody>
          <a:bodyPr>
            <a:normAutofit/>
          </a:bodyPr>
          <a:lstStyle/>
          <a:p>
            <a:pPr algn="ctr"/>
            <a:r>
              <a:rPr lang="cs-CZ" sz="2800" b="1" dirty="0">
                <a:latin typeface="+mn-lt"/>
              </a:rPr>
              <a:t>Zadávací dokumentace</a:t>
            </a:r>
          </a:p>
        </p:txBody>
      </p:sp>
      <p:sp>
        <p:nvSpPr>
          <p:cNvPr id="3" name="Zástupný symbol pro obsah 2"/>
          <p:cNvSpPr>
            <a:spLocks noGrp="1"/>
          </p:cNvSpPr>
          <p:nvPr>
            <p:ph idx="1"/>
          </p:nvPr>
        </p:nvSpPr>
        <p:spPr/>
        <p:txBody>
          <a:bodyPr>
            <a:normAutofit/>
          </a:bodyPr>
          <a:lstStyle/>
          <a:p>
            <a:r>
              <a:rPr lang="cs-CZ" sz="2400" dirty="0"/>
              <a:t>Jedná se o formu = veškeré písemné dokumenty obsahující zadávací podmínky, sdělené nebo zpřístupňované účastníkům zadávacího řízení při jeho zahájení </a:t>
            </a:r>
          </a:p>
          <a:p>
            <a:pPr marL="703263" indent="-342900">
              <a:buFont typeface="Wingdings" panose="05000000000000000000" pitchFamily="2" charset="2"/>
              <a:buChar char="ü"/>
            </a:pPr>
            <a:r>
              <a:rPr lang="cs-CZ" sz="2400" dirty="0"/>
              <a:t>dodatečné informace</a:t>
            </a:r>
          </a:p>
          <a:p>
            <a:pPr marL="703263" indent="-342900">
              <a:buFont typeface="Wingdings" panose="05000000000000000000" pitchFamily="2" charset="2"/>
              <a:buChar char="ü"/>
            </a:pPr>
            <a:r>
              <a:rPr lang="cs-CZ" sz="2400" dirty="0"/>
              <a:t> výzvy k podání nabídek</a:t>
            </a:r>
          </a:p>
          <a:p>
            <a:pPr marL="360363" indent="0">
              <a:buNone/>
            </a:pPr>
            <a:endParaRPr lang="cs-CZ" sz="2400" dirty="0"/>
          </a:p>
          <a:p>
            <a:pPr algn="just">
              <a:spcBef>
                <a:spcPts val="600"/>
              </a:spcBef>
            </a:pPr>
            <a:r>
              <a:rPr lang="pl-PL" sz="2400" dirty="0"/>
              <a:t>Nesmí přenášet odpovědnost za správnost a úplnost ZD na dodavatele.</a:t>
            </a:r>
          </a:p>
          <a:p>
            <a:pPr algn="just">
              <a:spcBef>
                <a:spcPts val="600"/>
              </a:spcBef>
            </a:pPr>
            <a:r>
              <a:rPr lang="cs-CZ" sz="2400" dirty="0"/>
              <a:t>Nesmí zaručovat konkurenční výhodu </a:t>
            </a:r>
          </a:p>
          <a:p>
            <a:pPr marL="360363" indent="0">
              <a:buNone/>
            </a:pPr>
            <a:endParaRPr lang="cs-CZ" sz="2400" dirty="0"/>
          </a:p>
        </p:txBody>
      </p:sp>
    </p:spTree>
    <p:extLst>
      <p:ext uri="{BB962C8B-B14F-4D97-AF65-F5344CB8AC3E}">
        <p14:creationId xmlns:p14="http://schemas.microsoft.com/office/powerpoint/2010/main" val="9131560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778098"/>
          </a:xfrm>
        </p:spPr>
        <p:txBody>
          <a:bodyPr/>
          <a:lstStyle/>
          <a:p>
            <a:r>
              <a:rPr lang="cs-CZ" sz="3200" b="1" dirty="0"/>
              <a:t>Mimořádně nízká nabídková cena</a:t>
            </a:r>
            <a:endParaRPr lang="cs-CZ" sz="3200" dirty="0"/>
          </a:p>
        </p:txBody>
      </p:sp>
      <p:sp>
        <p:nvSpPr>
          <p:cNvPr id="3" name="Zástupný symbol pro obsah 2"/>
          <p:cNvSpPr>
            <a:spLocks noGrp="1"/>
          </p:cNvSpPr>
          <p:nvPr>
            <p:ph idx="1"/>
          </p:nvPr>
        </p:nvSpPr>
        <p:spPr>
          <a:xfrm>
            <a:off x="1399309" y="980729"/>
            <a:ext cx="9393382" cy="5145435"/>
          </a:xfrm>
        </p:spPr>
        <p:txBody>
          <a:bodyPr/>
          <a:lstStyle/>
          <a:p>
            <a:pPr algn="just"/>
            <a:endParaRPr lang="cs-CZ" sz="2400" dirty="0"/>
          </a:p>
          <a:p>
            <a:pPr algn="just"/>
            <a:r>
              <a:rPr lang="en-US" sz="2400" dirty="0"/>
              <a:t>V ZD </a:t>
            </a:r>
            <a:r>
              <a:rPr lang="cs-CZ" sz="2400" dirty="0"/>
              <a:t>může zadavatel uvést buď konkrétní cenu, kterou považuje za mimořádně nízkou, nebo uvede vzorec a v rámci tohoto vzorce % od průměrné nabídkové ceny, jejíž překročení bude považována cena za mimořádně nízkou (lze použít pokud obdrží minimálně pět nabídek</a:t>
            </a:r>
            <a:r>
              <a:rPr lang="en-US" sz="2400" dirty="0"/>
              <a:t>). </a:t>
            </a:r>
            <a:endParaRPr lang="cs-CZ" sz="2400" dirty="0"/>
          </a:p>
          <a:p>
            <a:pPr algn="just"/>
            <a:r>
              <a:rPr lang="cs-CZ" sz="2400" dirty="0"/>
              <a:t>Zadavatel může nabídkovou </a:t>
            </a:r>
            <a:r>
              <a:rPr lang="en-US" sz="2400" dirty="0"/>
              <a:t>c</a:t>
            </a:r>
            <a:r>
              <a:rPr lang="cs-CZ" sz="2400" dirty="0"/>
              <a:t>e</a:t>
            </a:r>
            <a:r>
              <a:rPr lang="en-US" sz="2400" dirty="0"/>
              <a:t>nu "ZASTROPVAT"</a:t>
            </a:r>
          </a:p>
          <a:p>
            <a:pPr algn="just"/>
            <a:r>
              <a:rPr lang="cs-CZ" sz="2400" dirty="0"/>
              <a:t>Posouzení MNNC provede zadavatel kdykoliv před odesláním oznámení o výběru dodavatele podle podmínek, které stanovil v ZD (cenu nebo způsob).</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pPr>
              <a:defRPr/>
            </a:pPr>
            <a:endParaRPr lang="cs-CZ" sz="180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a:defRPr/>
            </a:pPr>
            <a:fld id="{D5904C6E-634E-485A-B280-3B8C1F93F1E1}" type="slidenum">
              <a:rPr lang="cs-CZ" sz="1800" kern="0">
                <a:solidFill>
                  <a:prstClr val="black">
                    <a:tint val="75000"/>
                  </a:prstClr>
                </a:solidFill>
              </a:rPr>
              <a:pPr>
                <a:defRPr/>
              </a:pPr>
              <a:t>37</a:t>
            </a:fld>
            <a:endParaRPr lang="cs-CZ" sz="1800" kern="0">
              <a:solidFill>
                <a:prstClr val="black">
                  <a:tint val="75000"/>
                </a:prstClr>
              </a:solidFill>
            </a:endParaRPr>
          </a:p>
        </p:txBody>
      </p:sp>
    </p:spTree>
    <p:extLst>
      <p:ext uri="{BB962C8B-B14F-4D97-AF65-F5344CB8AC3E}">
        <p14:creationId xmlns:p14="http://schemas.microsoft.com/office/powerpoint/2010/main" val="38254792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09900" y="188640"/>
            <a:ext cx="6172200" cy="792088"/>
          </a:xfrm>
        </p:spPr>
        <p:txBody>
          <a:bodyPr>
            <a:normAutofit/>
          </a:bodyPr>
          <a:lstStyle/>
          <a:p>
            <a:pPr algn="ctr"/>
            <a:r>
              <a:rPr lang="cs-CZ" sz="3200" b="1" dirty="0">
                <a:latin typeface="+mn-lt"/>
              </a:rPr>
              <a:t>Kvalifikace</a:t>
            </a:r>
            <a:endParaRPr lang="cs-CZ" sz="3200" dirty="0">
              <a:latin typeface="+mn-lt"/>
            </a:endParaRPr>
          </a:p>
        </p:txBody>
      </p:sp>
      <p:sp>
        <p:nvSpPr>
          <p:cNvPr id="3" name="Zástupný symbol pro obsah 2"/>
          <p:cNvSpPr>
            <a:spLocks noGrp="1"/>
          </p:cNvSpPr>
          <p:nvPr>
            <p:ph idx="1"/>
          </p:nvPr>
        </p:nvSpPr>
        <p:spPr>
          <a:xfrm>
            <a:off x="1440873" y="980728"/>
            <a:ext cx="9393382" cy="5112568"/>
          </a:xfrm>
        </p:spPr>
        <p:txBody>
          <a:bodyPr>
            <a:normAutofit/>
          </a:bodyPr>
          <a:lstStyle/>
          <a:p>
            <a:pPr marL="0" indent="0" algn="just">
              <a:spcBef>
                <a:spcPts val="450"/>
              </a:spcBef>
              <a:buNone/>
            </a:pPr>
            <a:r>
              <a:rPr lang="cs-CZ" sz="2400" b="1" dirty="0"/>
              <a:t>Základní způsobilost </a:t>
            </a:r>
            <a:endParaRPr lang="cs-CZ" sz="2400" dirty="0"/>
          </a:p>
          <a:p>
            <a:pPr algn="just">
              <a:spcBef>
                <a:spcPts val="450"/>
              </a:spcBef>
            </a:pPr>
            <a:r>
              <a:rPr lang="cs-CZ" sz="2400" dirty="0"/>
              <a:t>zadavatel musí požadovat prokázání beztrestnosti v posledních 5ti letech pro trestný čin, který je uveden v příloze č. 3 zákona. </a:t>
            </a:r>
          </a:p>
          <a:p>
            <a:pPr algn="just">
              <a:spcBef>
                <a:spcPts val="450"/>
              </a:spcBef>
            </a:pPr>
            <a:r>
              <a:rPr lang="cs-CZ" sz="2400" dirty="0"/>
              <a:t>Podmínka se týká právnické osoby, statutárního orgánu i každého člena statutárního orgánu. </a:t>
            </a:r>
          </a:p>
          <a:p>
            <a:pPr algn="just">
              <a:spcBef>
                <a:spcPts val="450"/>
              </a:spcBef>
            </a:pPr>
            <a:r>
              <a:rPr lang="cs-CZ" sz="2400" dirty="0"/>
              <a:t>Pokud je členem statutárního oránu právnická osoba, pak i tato právnická osoba a každý člen statutárního orgánu této právnické osoby.</a:t>
            </a:r>
          </a:p>
          <a:p>
            <a:pPr algn="just"/>
            <a:r>
              <a:rPr lang="cs-CZ" sz="2400" dirty="0"/>
              <a:t>Pobočka závadu zahraniční právnické osoby → tato PO + vedoucí pobočky závodu</a:t>
            </a:r>
          </a:p>
          <a:p>
            <a:pPr algn="just"/>
            <a:r>
              <a:rPr lang="cs-CZ" sz="2400" dirty="0"/>
              <a:t>Pobočka závodu česká právnická osoba → všechny osoby jako u dodavatele + vedoucí pobočky závodu</a:t>
            </a:r>
          </a:p>
          <a:p>
            <a:pPr algn="just"/>
            <a:r>
              <a:rPr lang="cs-CZ" sz="2400" dirty="0"/>
              <a:t>Zadavatel nově může požadovat beztrestnost i jiných osob, pokud tato osoba má práva zastupování, kontrolování nebo rozhodování dodavatele.</a:t>
            </a:r>
          </a:p>
          <a:p>
            <a:pPr marL="0" indent="0" algn="just">
              <a:spcBef>
                <a:spcPts val="450"/>
              </a:spcBef>
              <a:buNone/>
            </a:pPr>
            <a:endParaRPr lang="cs-CZ" sz="1800" dirty="0"/>
          </a:p>
          <a:p>
            <a:endParaRPr lang="cs-CZ" sz="1800" b="1" dirty="0"/>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38</a:t>
            </a:fld>
            <a:endParaRPr lang="cs-CZ" sz="1350" kern="0" dirty="0">
              <a:solidFill>
                <a:prstClr val="black">
                  <a:tint val="75000"/>
                </a:prstClr>
              </a:solidFill>
            </a:endParaRPr>
          </a:p>
        </p:txBody>
      </p:sp>
    </p:spTree>
    <p:extLst>
      <p:ext uri="{BB962C8B-B14F-4D97-AF65-F5344CB8AC3E}">
        <p14:creationId xmlns:p14="http://schemas.microsoft.com/office/powerpoint/2010/main" val="4032332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27018" y="620689"/>
            <a:ext cx="9351818" cy="4831185"/>
          </a:xfrm>
        </p:spPr>
        <p:txBody>
          <a:bodyPr>
            <a:normAutofit/>
          </a:bodyPr>
          <a:lstStyle/>
          <a:p>
            <a:pPr algn="just">
              <a:spcBef>
                <a:spcPts val="450"/>
              </a:spcBef>
            </a:pPr>
            <a:endParaRPr lang="cs-CZ" sz="1800" b="1" dirty="0"/>
          </a:p>
          <a:p>
            <a:pPr algn="just">
              <a:spcBef>
                <a:spcPts val="450"/>
              </a:spcBef>
            </a:pPr>
            <a:r>
              <a:rPr lang="cs-CZ" sz="2400" b="1" dirty="0"/>
              <a:t>Splatné </a:t>
            </a:r>
            <a:r>
              <a:rPr lang="cs-CZ" sz="2400" dirty="0"/>
              <a:t>nedoplatky na dani nebo sociálním pojištění jsou důvodem k vyloučení.</a:t>
            </a:r>
            <a:endParaRPr lang="cs-CZ" sz="2400" b="1" dirty="0"/>
          </a:p>
          <a:p>
            <a:pPr marL="0" indent="0" algn="just">
              <a:spcBef>
                <a:spcPts val="450"/>
              </a:spcBef>
              <a:buNone/>
            </a:pPr>
            <a:r>
              <a:rPr lang="cs-CZ" sz="2400" dirty="0"/>
              <a:t>Bezdlužnost → nemá nedoplatky jak v ČR tak v zemi sídla dodavatele</a:t>
            </a:r>
          </a:p>
          <a:p>
            <a:pPr marL="0" indent="0" algn="just">
              <a:spcBef>
                <a:spcPts val="450"/>
              </a:spcBef>
              <a:buNone/>
            </a:pPr>
            <a:endParaRPr lang="cs-CZ" sz="2400" b="1" dirty="0"/>
          </a:p>
          <a:p>
            <a:pPr algn="just"/>
            <a:r>
              <a:rPr lang="cs-CZ" sz="2400" dirty="0"/>
              <a:t>Likvidace, nebylo vydáno rozhodnutí o úpadku, nebo není v jiné obdobné situaci; ve vztahu k České republice se jedná o takovou obdobnou situaci, zejména pokud byla vůči dodavateli nařízena nucená správa podle jiného právního předpisu → výpisem z Obchodního rejstříku, pokud není zapsán, tak ČP. </a:t>
            </a:r>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39</a:t>
            </a:fld>
            <a:endParaRPr lang="cs-CZ" sz="1350" kern="0" dirty="0">
              <a:solidFill>
                <a:prstClr val="black">
                  <a:tint val="75000"/>
                </a:prstClr>
              </a:solidFill>
            </a:endParaRPr>
          </a:p>
        </p:txBody>
      </p:sp>
    </p:spTree>
    <p:extLst>
      <p:ext uri="{BB962C8B-B14F-4D97-AF65-F5344CB8AC3E}">
        <p14:creationId xmlns:p14="http://schemas.microsoft.com/office/powerpoint/2010/main" val="4002391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736744"/>
          </a:xfrm>
        </p:spPr>
        <p:txBody>
          <a:bodyPr/>
          <a:lstStyle/>
          <a:p>
            <a:r>
              <a:rPr lang="cs-CZ" sz="2800" b="1" dirty="0"/>
              <a:t>Dodávky</a:t>
            </a:r>
            <a:endParaRPr lang="cs-CZ" b="1" dirty="0"/>
          </a:p>
        </p:txBody>
      </p:sp>
      <p:sp>
        <p:nvSpPr>
          <p:cNvPr id="3" name="Zástupný symbol pro obsah 2"/>
          <p:cNvSpPr>
            <a:spLocks noGrp="1"/>
          </p:cNvSpPr>
          <p:nvPr>
            <p:ph idx="1"/>
          </p:nvPr>
        </p:nvSpPr>
        <p:spPr>
          <a:xfrm>
            <a:off x="609600" y="1011383"/>
            <a:ext cx="10972800" cy="5114782"/>
          </a:xfrm>
        </p:spPr>
        <p:txBody>
          <a:bodyPr>
            <a:normAutofit/>
          </a:bodyPr>
          <a:lstStyle/>
          <a:p>
            <a:pPr>
              <a:lnSpc>
                <a:spcPct val="130000"/>
              </a:lnSpc>
            </a:pPr>
            <a:r>
              <a:rPr lang="cs-CZ" altLang="cs-CZ" sz="2400" dirty="0">
                <a:solidFill>
                  <a:srgbClr val="000000"/>
                </a:solidFill>
              </a:rPr>
              <a:t>pořízení věci („zboží“):</a:t>
            </a:r>
          </a:p>
          <a:p>
            <a:pPr lvl="1">
              <a:lnSpc>
                <a:spcPct val="130000"/>
              </a:lnSpc>
              <a:buFont typeface="Wingdings" panose="05000000000000000000" pitchFamily="2" charset="2"/>
              <a:buChar char="ü"/>
            </a:pPr>
            <a:r>
              <a:rPr lang="cs-CZ" altLang="cs-CZ" sz="2400" dirty="0">
                <a:solidFill>
                  <a:srgbClr val="000000"/>
                </a:solidFill>
              </a:rPr>
              <a:t>věci movité</a:t>
            </a:r>
          </a:p>
          <a:p>
            <a:pPr lvl="1">
              <a:lnSpc>
                <a:spcPct val="130000"/>
              </a:lnSpc>
              <a:buFont typeface="Wingdings" panose="05000000000000000000" pitchFamily="2" charset="2"/>
              <a:buChar char="ü"/>
            </a:pPr>
            <a:r>
              <a:rPr lang="cs-CZ" altLang="cs-CZ" sz="2400" dirty="0">
                <a:solidFill>
                  <a:srgbClr val="000000"/>
                </a:solidFill>
              </a:rPr>
              <a:t>ovladatelné přírodní síly (např. elektřina)</a:t>
            </a:r>
          </a:p>
          <a:p>
            <a:pPr lvl="1">
              <a:lnSpc>
                <a:spcPct val="130000"/>
              </a:lnSpc>
              <a:buFont typeface="Wingdings" panose="05000000000000000000" pitchFamily="2" charset="2"/>
              <a:buChar char="ü"/>
            </a:pPr>
            <a:r>
              <a:rPr lang="cs-CZ" altLang="cs-CZ" sz="2400" dirty="0">
                <a:solidFill>
                  <a:srgbClr val="000000"/>
                </a:solidFill>
              </a:rPr>
              <a:t>zvířata</a:t>
            </a:r>
          </a:p>
          <a:p>
            <a:pPr>
              <a:lnSpc>
                <a:spcPct val="130000"/>
              </a:lnSpc>
            </a:pPr>
            <a:r>
              <a:rPr lang="cs-CZ" altLang="cs-CZ" sz="2600" dirty="0"/>
              <a:t>koupě, koupě na splátky, nájem, leasing</a:t>
            </a:r>
          </a:p>
          <a:p>
            <a:pPr>
              <a:lnSpc>
                <a:spcPct val="130000"/>
              </a:lnSpc>
              <a:spcBef>
                <a:spcPct val="55000"/>
              </a:spcBef>
            </a:pPr>
            <a:r>
              <a:rPr lang="cs-CZ" altLang="cs-CZ" sz="2400" dirty="0">
                <a:solidFill>
                  <a:srgbClr val="000000"/>
                </a:solidFill>
              </a:rPr>
              <a:t>jde-li vedle pořízení zboží o poskytnutí služeb nebo stavebních prací; součástí může být montáž či uvedení do provozu, pokud tyto služby jsou pouze vedlejší činností</a:t>
            </a:r>
          </a:p>
          <a:p>
            <a:endParaRPr lang="cs-CZ" sz="2400" dirty="0"/>
          </a:p>
        </p:txBody>
      </p:sp>
    </p:spTree>
    <p:extLst>
      <p:ext uri="{BB962C8B-B14F-4D97-AF65-F5344CB8AC3E}">
        <p14:creationId xmlns:p14="http://schemas.microsoft.com/office/powerpoint/2010/main" val="40370567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40873" y="404664"/>
            <a:ext cx="9421091" cy="5616624"/>
          </a:xfrm>
        </p:spPr>
        <p:txBody>
          <a:bodyPr>
            <a:normAutofit/>
          </a:bodyPr>
          <a:lstStyle/>
          <a:p>
            <a:pPr marL="0" indent="0" algn="just">
              <a:spcBef>
                <a:spcPts val="450"/>
              </a:spcBef>
              <a:buNone/>
            </a:pPr>
            <a:r>
              <a:rPr lang="cs-CZ" sz="2400" b="1" dirty="0"/>
              <a:t>Profesní způsobilost </a:t>
            </a:r>
            <a:endParaRPr lang="cs-CZ" sz="2400" dirty="0"/>
          </a:p>
          <a:p>
            <a:pPr algn="just">
              <a:spcBef>
                <a:spcPts val="450"/>
              </a:spcBef>
            </a:pPr>
            <a:r>
              <a:rPr lang="cs-CZ" sz="2400" dirty="0"/>
              <a:t>Zadavatel musí vyžadovat, pokud jiný právní předpis takovou podmínku obsahuje, dodavatel prokazuje výpisem OR.</a:t>
            </a:r>
          </a:p>
          <a:p>
            <a:pPr algn="just">
              <a:spcBef>
                <a:spcPts val="450"/>
              </a:spcBef>
            </a:pPr>
            <a:r>
              <a:rPr lang="cs-CZ" sz="2400" dirty="0"/>
              <a:t>Zadavatel může vyžadovat oprávnění k podnikání a odbornou způsobilost, pokud tyto jsou jinými právními předpisy vyžadovány.</a:t>
            </a:r>
          </a:p>
          <a:p>
            <a:pPr algn="just">
              <a:spcBef>
                <a:spcPts val="450"/>
              </a:spcBef>
            </a:pPr>
            <a:r>
              <a:rPr lang="cs-CZ" sz="2400" dirty="0"/>
              <a:t>Zadavatel by měl uvádět jaká oprávnění k podnikání a jaká osvědčení odborné způsobilosti požaduje.</a:t>
            </a:r>
          </a:p>
          <a:p>
            <a:pPr algn="just">
              <a:spcBef>
                <a:spcPts val="450"/>
              </a:spcBef>
            </a:pPr>
            <a:r>
              <a:rPr lang="cs-CZ" sz="2400" dirty="0"/>
              <a:t>Zadavatel může vyžadovat oprávnění k podnikání a odbornou způsobilost, pokud tyto jsou jinými právními předpisy vyžadovány.</a:t>
            </a:r>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40</a:t>
            </a:fld>
            <a:endParaRPr lang="cs-CZ" sz="1350" kern="0" dirty="0">
              <a:solidFill>
                <a:prstClr val="black">
                  <a:tint val="75000"/>
                </a:prstClr>
              </a:solidFill>
            </a:endParaRPr>
          </a:p>
        </p:txBody>
      </p:sp>
    </p:spTree>
    <p:extLst>
      <p:ext uri="{BB962C8B-B14F-4D97-AF65-F5344CB8AC3E}">
        <p14:creationId xmlns:p14="http://schemas.microsoft.com/office/powerpoint/2010/main" val="25307719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40873" y="404665"/>
            <a:ext cx="9337963" cy="5047209"/>
          </a:xfrm>
        </p:spPr>
        <p:txBody>
          <a:bodyPr>
            <a:normAutofit/>
          </a:bodyPr>
          <a:lstStyle/>
          <a:p>
            <a:pPr marL="0" indent="0" algn="just">
              <a:buNone/>
            </a:pPr>
            <a:endParaRPr lang="cs-CZ" sz="2400" dirty="0"/>
          </a:p>
          <a:p>
            <a:pPr marL="0" indent="0" algn="just">
              <a:spcBef>
                <a:spcPts val="450"/>
              </a:spcBef>
              <a:buNone/>
            </a:pPr>
            <a:r>
              <a:rPr lang="cs-CZ" sz="2400" b="1" dirty="0"/>
              <a:t>Ekonomická způsobilost </a:t>
            </a:r>
            <a:endParaRPr lang="cs-CZ" sz="2400" dirty="0"/>
          </a:p>
          <a:p>
            <a:pPr algn="just">
              <a:spcBef>
                <a:spcPts val="450"/>
              </a:spcBef>
            </a:pPr>
            <a:r>
              <a:rPr lang="cs-CZ" sz="2400" dirty="0"/>
              <a:t>je vrácena do zákona, </a:t>
            </a:r>
          </a:p>
          <a:p>
            <a:pPr algn="just">
              <a:spcBef>
                <a:spcPts val="450"/>
              </a:spcBef>
            </a:pPr>
            <a:r>
              <a:rPr lang="cs-CZ" sz="2400" dirty="0"/>
              <a:t>zadavatel může požadovat  roční obrat za max. 3 bezprostředně předcházející účetní období, omezeno na max. dvojnásobek PH, nebere se ohled na roční objem PH, ale na celkový obrat – </a:t>
            </a:r>
            <a:r>
              <a:rPr lang="pl-PL" sz="2400" dirty="0"/>
              <a:t>dokladem je výkaz zisku a ztrát </a:t>
            </a:r>
            <a:r>
              <a:rPr lang="cs-CZ" sz="2400" dirty="0"/>
              <a:t>za celé účetní období</a:t>
            </a:r>
            <a:r>
              <a:rPr lang="pl-PL" sz="2400" dirty="0"/>
              <a:t>.</a:t>
            </a:r>
          </a:p>
          <a:p>
            <a:pPr algn="just">
              <a:spcBef>
                <a:spcPts val="450"/>
              </a:spcBef>
            </a:pPr>
            <a:r>
              <a:rPr lang="pl-PL" sz="2400" dirty="0"/>
              <a:t>Může požadovat obrat ve vztahuk určitému konkrétnímu plnění.</a:t>
            </a:r>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41</a:t>
            </a:fld>
            <a:endParaRPr lang="cs-CZ" sz="1350" kern="0" dirty="0">
              <a:solidFill>
                <a:prstClr val="black">
                  <a:tint val="75000"/>
                </a:prstClr>
              </a:solidFill>
            </a:endParaRPr>
          </a:p>
        </p:txBody>
      </p:sp>
    </p:spTree>
    <p:extLst>
      <p:ext uri="{BB962C8B-B14F-4D97-AF65-F5344CB8AC3E}">
        <p14:creationId xmlns:p14="http://schemas.microsoft.com/office/powerpoint/2010/main" val="20823210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09900" y="188641"/>
            <a:ext cx="6172200" cy="553685"/>
          </a:xfrm>
        </p:spPr>
        <p:txBody>
          <a:bodyPr>
            <a:normAutofit/>
          </a:bodyPr>
          <a:lstStyle/>
          <a:p>
            <a:pPr algn="l"/>
            <a:r>
              <a:rPr lang="cs-CZ" sz="2800" b="1" dirty="0">
                <a:latin typeface="+mn-lt"/>
              </a:rPr>
              <a:t>Technická způsobilost</a:t>
            </a:r>
          </a:p>
        </p:txBody>
      </p:sp>
      <p:sp>
        <p:nvSpPr>
          <p:cNvPr id="3" name="Zástupný symbol pro obsah 2"/>
          <p:cNvSpPr>
            <a:spLocks noGrp="1"/>
          </p:cNvSpPr>
          <p:nvPr>
            <p:ph idx="1"/>
          </p:nvPr>
        </p:nvSpPr>
        <p:spPr>
          <a:xfrm>
            <a:off x="1427017" y="836712"/>
            <a:ext cx="9421091" cy="5184576"/>
          </a:xfrm>
        </p:spPr>
        <p:txBody>
          <a:bodyPr>
            <a:normAutofit/>
          </a:bodyPr>
          <a:lstStyle/>
          <a:p>
            <a:pPr algn="just">
              <a:lnSpc>
                <a:spcPct val="100000"/>
              </a:lnSpc>
              <a:spcBef>
                <a:spcPts val="450"/>
              </a:spcBef>
            </a:pPr>
            <a:r>
              <a:rPr lang="cs-CZ" sz="2400" dirty="0"/>
              <a:t>omezený výčet, nerozlišuje se podle předmětu</a:t>
            </a:r>
          </a:p>
          <a:p>
            <a:pPr algn="just">
              <a:lnSpc>
                <a:spcPct val="100000"/>
              </a:lnSpc>
              <a:spcBef>
                <a:spcPts val="450"/>
              </a:spcBef>
            </a:pPr>
            <a:r>
              <a:rPr lang="cs-CZ" sz="2400" dirty="0"/>
              <a:t>seznam stavebních prací za posledních 5 let - pokud nestanoví zadavatel jinak</a:t>
            </a:r>
          </a:p>
          <a:p>
            <a:pPr algn="just">
              <a:lnSpc>
                <a:spcPct val="100000"/>
              </a:lnSpc>
              <a:spcBef>
                <a:spcPts val="450"/>
              </a:spcBef>
            </a:pPr>
            <a:r>
              <a:rPr lang="cs-CZ" sz="2400" dirty="0"/>
              <a:t>seznam dodávek nebo služeb za poslední 3 roky</a:t>
            </a:r>
          </a:p>
          <a:p>
            <a:pPr algn="just">
              <a:lnSpc>
                <a:spcPct val="100000"/>
              </a:lnSpc>
              <a:spcBef>
                <a:spcPts val="450"/>
              </a:spcBef>
            </a:pPr>
            <a:r>
              <a:rPr lang="cs-CZ" sz="2400" dirty="0"/>
              <a:t>seznam techniků nebo technických útvarů</a:t>
            </a:r>
          </a:p>
          <a:p>
            <a:pPr algn="just">
              <a:lnSpc>
                <a:spcPct val="100000"/>
              </a:lnSpc>
              <a:spcBef>
                <a:spcPts val="450"/>
              </a:spcBef>
            </a:pPr>
            <a:r>
              <a:rPr lang="cs-CZ" sz="2400" dirty="0"/>
              <a:t>osvědčení o vzdělání a odborné kvalifikaci</a:t>
            </a:r>
          </a:p>
          <a:p>
            <a:pPr algn="just">
              <a:lnSpc>
                <a:spcPct val="100000"/>
              </a:lnSpc>
              <a:spcBef>
                <a:spcPts val="450"/>
              </a:spcBef>
            </a:pPr>
            <a:r>
              <a:rPr lang="cs-CZ" sz="2400" dirty="0"/>
              <a:t>popis technického vybavení…</a:t>
            </a:r>
          </a:p>
          <a:p>
            <a:pPr algn="just">
              <a:lnSpc>
                <a:spcPct val="100000"/>
              </a:lnSpc>
              <a:spcBef>
                <a:spcPts val="450"/>
              </a:spcBef>
            </a:pPr>
            <a:r>
              <a:rPr lang="cs-CZ" sz="2400" dirty="0"/>
              <a:t>přehled o řízení dodavatelského řetězce</a:t>
            </a:r>
          </a:p>
          <a:p>
            <a:pPr algn="just">
              <a:lnSpc>
                <a:spcPct val="100000"/>
              </a:lnSpc>
              <a:spcBef>
                <a:spcPts val="450"/>
              </a:spcBef>
            </a:pPr>
            <a:r>
              <a:rPr lang="cs-CZ" sz="2400" dirty="0"/>
              <a:t>provedení kontroly technické kapacity</a:t>
            </a:r>
          </a:p>
          <a:p>
            <a:pPr algn="just">
              <a:lnSpc>
                <a:spcPct val="100000"/>
              </a:lnSpc>
              <a:spcBef>
                <a:spcPts val="450"/>
              </a:spcBef>
            </a:pPr>
            <a:r>
              <a:rPr lang="cs-CZ" sz="2400" dirty="0"/>
              <a:t>opatření v oblasti řízení z hlediska ochrany životního prostředí </a:t>
            </a:r>
          </a:p>
          <a:p>
            <a:pPr algn="just">
              <a:lnSpc>
                <a:spcPct val="100000"/>
              </a:lnSpc>
              <a:spcBef>
                <a:spcPts val="450"/>
              </a:spcBef>
            </a:pPr>
            <a:r>
              <a:rPr lang="cs-CZ" sz="2400" dirty="0"/>
              <a:t>přehled průměrného ročního počtu zaměstnanců</a:t>
            </a:r>
          </a:p>
          <a:p>
            <a:pPr algn="just">
              <a:lnSpc>
                <a:spcPct val="100000"/>
              </a:lnSpc>
              <a:spcBef>
                <a:spcPts val="450"/>
              </a:spcBef>
            </a:pPr>
            <a:r>
              <a:rPr lang="cs-CZ" sz="2400" dirty="0"/>
              <a:t>vzorky, popisy nebo fotografie výrobků</a:t>
            </a:r>
          </a:p>
          <a:p>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42</a:t>
            </a:fld>
            <a:endParaRPr lang="cs-CZ" sz="1350" kern="0" dirty="0">
              <a:solidFill>
                <a:prstClr val="black">
                  <a:tint val="75000"/>
                </a:prstClr>
              </a:solidFill>
            </a:endParaRPr>
          </a:p>
        </p:txBody>
      </p:sp>
    </p:spTree>
    <p:extLst>
      <p:ext uri="{BB962C8B-B14F-4D97-AF65-F5344CB8AC3E}">
        <p14:creationId xmlns:p14="http://schemas.microsoft.com/office/powerpoint/2010/main" val="14169024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68581" y="476673"/>
            <a:ext cx="9365673" cy="4975201"/>
          </a:xfrm>
        </p:spPr>
        <p:txBody>
          <a:bodyPr>
            <a:normAutofit/>
          </a:bodyPr>
          <a:lstStyle/>
          <a:p>
            <a:pPr algn="just"/>
            <a:endParaRPr lang="cs-CZ" sz="1800" dirty="0"/>
          </a:p>
          <a:p>
            <a:pPr algn="just"/>
            <a:r>
              <a:rPr lang="cs-CZ" sz="2400" dirty="0"/>
              <a:t>ISO 9000</a:t>
            </a:r>
          </a:p>
          <a:p>
            <a:pPr algn="just"/>
            <a:r>
              <a:rPr lang="cs-CZ" sz="2400" dirty="0"/>
              <a:t>ISO 14000/EMAS</a:t>
            </a:r>
          </a:p>
          <a:p>
            <a:pPr algn="just"/>
            <a:endParaRPr lang="cs-CZ" sz="2400" dirty="0"/>
          </a:p>
          <a:p>
            <a:pPr algn="just">
              <a:spcBef>
                <a:spcPts val="450"/>
              </a:spcBef>
            </a:pPr>
            <a:r>
              <a:rPr lang="cs-CZ" sz="2400" dirty="0"/>
              <a:t>Zadavatel může požadovat seznam stavebních prací za posledních 5 let, včetně osvědčení o řádném provedení a dokončení. </a:t>
            </a:r>
          </a:p>
          <a:p>
            <a:pPr algn="just">
              <a:spcBef>
                <a:spcPts val="450"/>
              </a:spcBef>
            </a:pPr>
            <a:r>
              <a:rPr lang="cs-CZ" sz="2400" dirty="0"/>
              <a:t>Zadavatel může dobu 5ti let prodloužit, vždy s ohledem na druh staveb a přiměřenou úroveň soutěže.</a:t>
            </a:r>
          </a:p>
          <a:p>
            <a:pPr algn="just">
              <a:spcBef>
                <a:spcPts val="450"/>
              </a:spcBef>
            </a:pPr>
            <a:r>
              <a:rPr lang="cs-CZ" sz="2400" dirty="0"/>
              <a:t>Pokud nestanoví zadavatel jinak, je rozhodující termín dokončení stavby.</a:t>
            </a:r>
          </a:p>
          <a:p>
            <a:pPr marL="0" indent="0" algn="just">
              <a:buNone/>
            </a:pPr>
            <a:endParaRPr lang="cs-CZ" sz="1800" dirty="0"/>
          </a:p>
          <a:p>
            <a:pPr marL="0" indent="0">
              <a:buNone/>
            </a:pPr>
            <a:endParaRPr lang="cs-CZ" sz="1800" dirty="0"/>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43</a:t>
            </a:fld>
            <a:endParaRPr lang="cs-CZ" sz="1350" kern="0" dirty="0">
              <a:solidFill>
                <a:prstClr val="black">
                  <a:tint val="75000"/>
                </a:prstClr>
              </a:solidFill>
            </a:endParaRPr>
          </a:p>
        </p:txBody>
      </p:sp>
    </p:spTree>
    <p:extLst>
      <p:ext uri="{BB962C8B-B14F-4D97-AF65-F5344CB8AC3E}">
        <p14:creationId xmlns:p14="http://schemas.microsoft.com/office/powerpoint/2010/main" val="3777347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87732" y="533168"/>
            <a:ext cx="7886700" cy="613099"/>
          </a:xfrm>
        </p:spPr>
        <p:txBody>
          <a:bodyPr>
            <a:normAutofit/>
          </a:bodyPr>
          <a:lstStyle/>
          <a:p>
            <a:pPr algn="ctr"/>
            <a:r>
              <a:rPr lang="cs-CZ" sz="2800" b="1" dirty="0">
                <a:latin typeface="+mn-lt"/>
              </a:rPr>
              <a:t>Prokázání kvalifikace prostřednictvím jiných osob</a:t>
            </a:r>
          </a:p>
        </p:txBody>
      </p:sp>
      <p:sp>
        <p:nvSpPr>
          <p:cNvPr id="3" name="Zástupný symbol pro obsah 2"/>
          <p:cNvSpPr>
            <a:spLocks noGrp="1"/>
          </p:cNvSpPr>
          <p:nvPr>
            <p:ph idx="1"/>
          </p:nvPr>
        </p:nvSpPr>
        <p:spPr>
          <a:xfrm>
            <a:off x="1385455" y="1146266"/>
            <a:ext cx="9462654" cy="4803014"/>
          </a:xfrm>
        </p:spPr>
        <p:txBody>
          <a:bodyPr/>
          <a:lstStyle/>
          <a:p>
            <a:pPr algn="just">
              <a:spcBef>
                <a:spcPts val="450"/>
              </a:spcBef>
            </a:pPr>
            <a:endParaRPr lang="cs-CZ" sz="1800" dirty="0"/>
          </a:p>
          <a:p>
            <a:pPr algn="just">
              <a:spcBef>
                <a:spcPts val="450"/>
              </a:spcBef>
            </a:pPr>
            <a:r>
              <a:rPr lang="cs-CZ" sz="2400" dirty="0"/>
              <a:t>Právo dodavatele prokázat část kvalifikace společně nebo prostřednictvím jiné osoby má v návrhu podmínky obdobné stávajícím.</a:t>
            </a:r>
          </a:p>
          <a:p>
            <a:pPr algn="just">
              <a:spcBef>
                <a:spcPts val="450"/>
              </a:spcBef>
            </a:pPr>
            <a:r>
              <a:rPr lang="cs-CZ" sz="2400" dirty="0"/>
              <a:t>Nepožaduje se předložení smlouvy s jinou osobou, ale </a:t>
            </a:r>
            <a:r>
              <a:rPr lang="cs-CZ" sz="2400" b="1" dirty="0"/>
              <a:t>jednostranný závazek </a:t>
            </a:r>
            <a:r>
              <a:rPr lang="cs-CZ" sz="2400" dirty="0"/>
              <a:t>jiné osoby, že to bude dělat.</a:t>
            </a:r>
          </a:p>
          <a:p>
            <a:pPr algn="just">
              <a:spcBef>
                <a:spcPts val="450"/>
              </a:spcBef>
            </a:pPr>
            <a:r>
              <a:rPr lang="cs-CZ" sz="2400" dirty="0"/>
              <a:t>Písemný závazek v případě půjčení „reference“ nebo „lidí“ závazek, že bude vykonávat příslušné práce</a:t>
            </a:r>
          </a:p>
          <a:p>
            <a:pPr algn="just">
              <a:spcBef>
                <a:spcPts val="450"/>
              </a:spcBef>
            </a:pPr>
            <a:r>
              <a:rPr lang="cs-CZ" sz="2400" dirty="0"/>
              <a:t>Pokud dodavatel prokázal ekonomické kvalifikačních předpoklady prostřednictvím jiné osoby může si zadavatel vyhradit, že všechny osoby musí nést společnou a nerozdílnou odpovědnost za plnění zakázky</a:t>
            </a:r>
          </a:p>
          <a:p>
            <a:pPr marL="0" indent="0" algn="just">
              <a:spcBef>
                <a:spcPts val="450"/>
              </a:spcBef>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44</a:t>
            </a:fld>
            <a:endParaRPr lang="cs-CZ" sz="1350" kern="0" dirty="0">
              <a:solidFill>
                <a:prstClr val="black">
                  <a:tint val="75000"/>
                </a:prstClr>
              </a:solidFill>
            </a:endParaRPr>
          </a:p>
        </p:txBody>
      </p:sp>
    </p:spTree>
    <p:extLst>
      <p:ext uri="{BB962C8B-B14F-4D97-AF65-F5344CB8AC3E}">
        <p14:creationId xmlns:p14="http://schemas.microsoft.com/office/powerpoint/2010/main" val="37239134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13164" y="476673"/>
            <a:ext cx="9351818" cy="4975201"/>
          </a:xfrm>
        </p:spPr>
        <p:txBody>
          <a:bodyPr>
            <a:normAutofit/>
          </a:bodyPr>
          <a:lstStyle/>
          <a:p>
            <a:pPr marL="0" indent="0" algn="ctr">
              <a:spcBef>
                <a:spcPts val="450"/>
              </a:spcBef>
              <a:buNone/>
            </a:pPr>
            <a:r>
              <a:rPr lang="cs-CZ" sz="2800" b="1" dirty="0"/>
              <a:t>Společné prokazování kvalifikace</a:t>
            </a:r>
          </a:p>
          <a:p>
            <a:pPr algn="just">
              <a:spcBef>
                <a:spcPts val="450"/>
              </a:spcBef>
            </a:pPr>
            <a:r>
              <a:rPr lang="cs-CZ" sz="2400" dirty="0"/>
              <a:t>Zadavatel může v zadávací dokumentaci stanovit bližší pravidla pro prokazování profesní způsobilosti, ekonomické kvalifikace nebo technické kvalifikace</a:t>
            </a:r>
          </a:p>
          <a:p>
            <a:pPr>
              <a:spcBef>
                <a:spcPts val="450"/>
              </a:spcBef>
            </a:pPr>
            <a:endParaRPr lang="cs-CZ" sz="1800" dirty="0"/>
          </a:p>
          <a:p>
            <a:pPr marL="0" indent="0">
              <a:spcBef>
                <a:spcPts val="450"/>
              </a:spcBef>
              <a:buNone/>
            </a:pPr>
            <a:endParaRPr lang="cs-CZ" sz="1800" dirty="0"/>
          </a:p>
          <a:p>
            <a:pPr marL="0" indent="0" algn="ctr">
              <a:spcBef>
                <a:spcPts val="450"/>
              </a:spcBef>
              <a:buNone/>
            </a:pPr>
            <a:r>
              <a:rPr lang="cs-CZ" sz="2800" b="1" dirty="0"/>
              <a:t>Požadavek na prokázání kvalifikace poddodavatele</a:t>
            </a:r>
          </a:p>
          <a:p>
            <a:pPr algn="just">
              <a:spcBef>
                <a:spcPts val="450"/>
              </a:spcBef>
            </a:pPr>
            <a:r>
              <a:rPr lang="cs-CZ" sz="2400" dirty="0"/>
              <a:t>Zadavatel může požadovat, aby účastník zadávacího řízení předložil doklady prokazující základní způsobilost a profesní způsobilost jeho poddodavatelů. </a:t>
            </a:r>
          </a:p>
          <a:p>
            <a:pPr algn="just">
              <a:spcBef>
                <a:spcPts val="450"/>
              </a:spcBef>
            </a:pPr>
            <a:r>
              <a:rPr lang="cs-CZ" sz="2400" dirty="0"/>
              <a:t>Zadavatel může požadovat nahrazení poddodavatele, který neprokáže splnění zadavatelem požadovaných kritérií způsobilosti nebo u kterého zadavatel prokáže důvody jeho nezpůsobilosti  </a:t>
            </a:r>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45</a:t>
            </a:fld>
            <a:endParaRPr lang="cs-CZ" sz="1350" kern="0" dirty="0">
              <a:solidFill>
                <a:prstClr val="black">
                  <a:tint val="75000"/>
                </a:prstClr>
              </a:solidFill>
            </a:endParaRPr>
          </a:p>
        </p:txBody>
      </p:sp>
    </p:spTree>
    <p:extLst>
      <p:ext uri="{BB962C8B-B14F-4D97-AF65-F5344CB8AC3E}">
        <p14:creationId xmlns:p14="http://schemas.microsoft.com/office/powerpoint/2010/main" val="7767452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13809" y="188641"/>
            <a:ext cx="6172200" cy="553685"/>
          </a:xfrm>
        </p:spPr>
        <p:txBody>
          <a:bodyPr>
            <a:normAutofit/>
          </a:bodyPr>
          <a:lstStyle/>
          <a:p>
            <a:pPr algn="ctr"/>
            <a:r>
              <a:rPr lang="cs-CZ" sz="2800" b="1" dirty="0">
                <a:latin typeface="+mn-lt"/>
              </a:rPr>
              <a:t>Nabídky</a:t>
            </a:r>
            <a:endParaRPr lang="cs-CZ" sz="2800" dirty="0">
              <a:latin typeface="+mn-lt"/>
            </a:endParaRPr>
          </a:p>
        </p:txBody>
      </p:sp>
      <p:sp>
        <p:nvSpPr>
          <p:cNvPr id="3" name="Zástupný symbol pro obsah 2"/>
          <p:cNvSpPr>
            <a:spLocks noGrp="1"/>
          </p:cNvSpPr>
          <p:nvPr>
            <p:ph idx="1"/>
          </p:nvPr>
        </p:nvSpPr>
        <p:spPr>
          <a:xfrm>
            <a:off x="1440873" y="980729"/>
            <a:ext cx="9310254" cy="4471145"/>
          </a:xfrm>
        </p:spPr>
        <p:txBody>
          <a:bodyPr>
            <a:normAutofit/>
          </a:bodyPr>
          <a:lstStyle/>
          <a:p>
            <a:pPr algn="just">
              <a:spcBef>
                <a:spcPts val="450"/>
              </a:spcBef>
            </a:pPr>
            <a:r>
              <a:rPr lang="cs-CZ" sz="2400" dirty="0"/>
              <a:t>Podávají se v elektronické nebo listinné podobě.</a:t>
            </a:r>
          </a:p>
          <a:p>
            <a:pPr algn="just">
              <a:spcBef>
                <a:spcPts val="450"/>
              </a:spcBef>
            </a:pPr>
            <a:endParaRPr lang="cs-CZ" sz="2400" dirty="0"/>
          </a:p>
          <a:p>
            <a:pPr algn="just">
              <a:spcBef>
                <a:spcPts val="450"/>
              </a:spcBef>
            </a:pPr>
            <a:r>
              <a:rPr lang="cs-CZ" sz="2400" dirty="0"/>
              <a:t>Nabídky v listinné podobě se podávají v uzavřené obálce označené názvem veřejné zakázky.</a:t>
            </a:r>
          </a:p>
          <a:p>
            <a:pPr algn="just">
              <a:spcBef>
                <a:spcPts val="450"/>
              </a:spcBef>
            </a:pPr>
            <a:endParaRPr lang="cs-CZ" sz="2400" dirty="0"/>
          </a:p>
          <a:p>
            <a:pPr algn="just">
              <a:spcBef>
                <a:spcPts val="450"/>
              </a:spcBef>
            </a:pPr>
            <a:r>
              <a:rPr lang="cs-CZ" sz="2400" dirty="0"/>
              <a:t>Zadavatel postupuje při výběru z účastníků podle podmínek zákona a podmínek, které stanovil v ZD.</a:t>
            </a:r>
          </a:p>
          <a:p>
            <a:pPr marL="0" indent="0" algn="just">
              <a:spcBef>
                <a:spcPts val="450"/>
              </a:spcBef>
              <a:buNone/>
            </a:pPr>
            <a:endParaRPr lang="cs-CZ" sz="2400" dirty="0"/>
          </a:p>
          <a:p>
            <a:pPr algn="just">
              <a:spcBef>
                <a:spcPts val="450"/>
              </a:spcBef>
            </a:pPr>
            <a:r>
              <a:rPr lang="cs-CZ" sz="2400" dirty="0"/>
              <a:t>Zadavatel vyloučí účastníka, který podal více nabídek nebo podal nabídku a současně prokazuje kvalifikaci jinému účastníkovi.</a:t>
            </a:r>
          </a:p>
          <a:p>
            <a:endParaRPr lang="cs-CZ" sz="1800" dirty="0"/>
          </a:p>
          <a:p>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46</a:t>
            </a:fld>
            <a:endParaRPr lang="cs-CZ" sz="1350" kern="0">
              <a:solidFill>
                <a:prstClr val="black">
                  <a:tint val="75000"/>
                </a:prstClr>
              </a:solidFill>
            </a:endParaRPr>
          </a:p>
        </p:txBody>
      </p:sp>
    </p:spTree>
    <p:extLst>
      <p:ext uri="{BB962C8B-B14F-4D97-AF65-F5344CB8AC3E}">
        <p14:creationId xmlns:p14="http://schemas.microsoft.com/office/powerpoint/2010/main" val="13631865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99309" y="404665"/>
            <a:ext cx="9462655" cy="5047209"/>
          </a:xfrm>
        </p:spPr>
        <p:txBody>
          <a:bodyPr>
            <a:normAutofit/>
          </a:bodyPr>
          <a:lstStyle/>
          <a:p>
            <a:pPr marL="0" indent="0" algn="ctr">
              <a:buNone/>
            </a:pPr>
            <a:r>
              <a:rPr lang="cs-CZ" sz="2800" b="1" dirty="0"/>
              <a:t>Objasnění nebo doplnění údajů v nabídce </a:t>
            </a:r>
            <a:endParaRPr lang="cs-CZ" sz="2800" dirty="0"/>
          </a:p>
          <a:p>
            <a:endParaRPr lang="cs-CZ" sz="1800" dirty="0"/>
          </a:p>
          <a:p>
            <a:pPr algn="just">
              <a:spcBef>
                <a:spcPts val="450"/>
              </a:spcBef>
            </a:pPr>
            <a:r>
              <a:rPr lang="cs-CZ" sz="2400" dirty="0"/>
              <a:t>Údaje týkající se prokázání splnění podmínek účasti se za změnu nabídky nepovažují. Skutečnosti rozhodné pro posouzení splnění podmínek účasti mohou nastat i po uplynutí lhůty pro podání nabídek. Zadavatel může požádat a stanovil lhůtu, může žádat opakovaně, může lhůtu prodloužit nebo prominout nesplnění.</a:t>
            </a:r>
          </a:p>
          <a:p>
            <a:pPr marL="0" indent="0" algn="just">
              <a:spcBef>
                <a:spcPts val="450"/>
              </a:spcBef>
              <a:buNone/>
            </a:pPr>
            <a:endParaRPr lang="cs-CZ" sz="2400" dirty="0"/>
          </a:p>
          <a:p>
            <a:pPr algn="just">
              <a:spcBef>
                <a:spcPts val="450"/>
              </a:spcBef>
            </a:pPr>
            <a:r>
              <a:rPr lang="cs-CZ" sz="2400" dirty="0"/>
              <a:t>Zadavatel může požádat a stanovil lhůtu, může žádat opakovaně, může lhůtu prodloužit nebo prominout nesplnění.</a:t>
            </a:r>
          </a:p>
          <a:p>
            <a:pPr algn="just">
              <a:spcBef>
                <a:spcPts val="450"/>
              </a:spcBef>
            </a:pPr>
            <a:endParaRPr lang="cs-CZ" sz="2400" dirty="0"/>
          </a:p>
          <a:p>
            <a:pPr algn="just">
              <a:spcBef>
                <a:spcPts val="450"/>
              </a:spcBef>
            </a:pPr>
            <a:r>
              <a:rPr lang="cs-CZ" sz="2400" dirty="0"/>
              <a:t>Zadavatel může vyzvat uchazeče k objasnění nabídky týkající se rozpočtu. </a:t>
            </a:r>
            <a:endParaRPr lang="cs-CZ" sz="2400" b="1" dirty="0"/>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47</a:t>
            </a:fld>
            <a:endParaRPr lang="cs-CZ" sz="1350" kern="0">
              <a:solidFill>
                <a:prstClr val="black">
                  <a:tint val="75000"/>
                </a:prstClr>
              </a:solidFill>
            </a:endParaRPr>
          </a:p>
        </p:txBody>
      </p:sp>
    </p:spTree>
    <p:extLst>
      <p:ext uri="{BB962C8B-B14F-4D97-AF65-F5344CB8AC3E}">
        <p14:creationId xmlns:p14="http://schemas.microsoft.com/office/powerpoint/2010/main" val="42561769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54727" y="1214755"/>
            <a:ext cx="9407237" cy="4237118"/>
          </a:xfrm>
        </p:spPr>
        <p:txBody>
          <a:bodyPr/>
          <a:lstStyle/>
          <a:p>
            <a:pPr algn="just">
              <a:spcBef>
                <a:spcPts val="450"/>
              </a:spcBef>
            </a:pPr>
            <a:endParaRPr lang="cs-CZ" sz="1800" dirty="0"/>
          </a:p>
          <a:p>
            <a:pPr algn="just">
              <a:spcBef>
                <a:spcPts val="450"/>
              </a:spcBef>
            </a:pPr>
            <a:r>
              <a:rPr lang="cs-CZ" sz="2400" dirty="0"/>
              <a:t>Uchazeč bude moci upravit jednotlivé položky v rozpočtu, ale musí zůstat zachována celková nabídková cena</a:t>
            </a:r>
            <a:r>
              <a:rPr lang="en-US" sz="2400" dirty="0"/>
              <a:t>.</a:t>
            </a:r>
            <a:endParaRPr lang="cs-CZ" sz="2400" dirty="0"/>
          </a:p>
          <a:p>
            <a:pPr marL="0" indent="0" algn="just">
              <a:spcBef>
                <a:spcPts val="450"/>
              </a:spcBef>
              <a:buNone/>
            </a:pPr>
            <a:endParaRPr lang="cs-CZ" sz="2400" dirty="0"/>
          </a:p>
          <a:p>
            <a:pPr algn="just">
              <a:spcBef>
                <a:spcPts val="450"/>
              </a:spcBef>
            </a:pPr>
            <a:r>
              <a:rPr lang="cs-CZ" sz="2400" dirty="0"/>
              <a:t>Mohou být doplňovány i dokumenty, pokud nedojde ke změně nabídky.</a:t>
            </a:r>
          </a:p>
          <a:p>
            <a:pPr marL="0" indent="0" algn="just">
              <a:spcBef>
                <a:spcPts val="450"/>
              </a:spcBef>
              <a:buNone/>
            </a:pPr>
            <a:endParaRPr lang="cs-CZ" sz="2400" dirty="0"/>
          </a:p>
          <a:p>
            <a:pPr algn="just">
              <a:spcBef>
                <a:spcPts val="450"/>
              </a:spcBef>
            </a:pPr>
            <a:r>
              <a:rPr lang="cs-CZ" sz="2400" dirty="0"/>
              <a:t>Doplňování není možné pokud údaje, doklady, vzorky nebo modely, budou předmětem hodnoceny. </a:t>
            </a:r>
          </a:p>
          <a:p>
            <a:pPr marL="0" indent="0">
              <a:buNone/>
            </a:pPr>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48</a:t>
            </a:fld>
            <a:endParaRPr lang="cs-CZ" sz="1350" kern="0">
              <a:solidFill>
                <a:prstClr val="black">
                  <a:tint val="75000"/>
                </a:prstClr>
              </a:solidFill>
            </a:endParaRPr>
          </a:p>
        </p:txBody>
      </p:sp>
    </p:spTree>
    <p:extLst>
      <p:ext uri="{BB962C8B-B14F-4D97-AF65-F5344CB8AC3E}">
        <p14:creationId xmlns:p14="http://schemas.microsoft.com/office/powerpoint/2010/main" val="26356214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27017" y="404665"/>
            <a:ext cx="9365673" cy="5047209"/>
          </a:xfrm>
        </p:spPr>
        <p:txBody>
          <a:bodyPr>
            <a:normAutofit/>
          </a:bodyPr>
          <a:lstStyle/>
          <a:p>
            <a:pPr marL="0" indent="0" algn="ctr">
              <a:spcBef>
                <a:spcPts val="450"/>
              </a:spcBef>
              <a:buNone/>
            </a:pPr>
            <a:r>
              <a:rPr lang="cs-CZ" sz="2800" b="1" dirty="0"/>
              <a:t>Hodnocení nabídek – kritérium ekonomické výhodnosti</a:t>
            </a:r>
          </a:p>
          <a:p>
            <a:pPr marL="0" indent="0">
              <a:spcBef>
                <a:spcPts val="450"/>
              </a:spcBef>
              <a:buNone/>
            </a:pPr>
            <a:endParaRPr lang="cs-CZ" sz="1800" b="1" dirty="0"/>
          </a:p>
          <a:p>
            <a:pPr algn="just">
              <a:spcBef>
                <a:spcPts val="450"/>
              </a:spcBef>
            </a:pPr>
            <a:r>
              <a:rPr lang="cs-CZ" sz="2400" dirty="0"/>
              <a:t>Zadavatel stanoví, že nabídky budou hodnoceny podle ekonomické výhodnosti. Ekonomickou výhodností může být i nejnižší nabídková cena.</a:t>
            </a:r>
          </a:p>
          <a:p>
            <a:pPr marL="0" indent="0" algn="just">
              <a:spcBef>
                <a:spcPts val="450"/>
              </a:spcBef>
              <a:buNone/>
            </a:pPr>
            <a:endParaRPr lang="cs-CZ" sz="2400" dirty="0"/>
          </a:p>
          <a:p>
            <a:pPr algn="just">
              <a:spcBef>
                <a:spcPts val="450"/>
              </a:spcBef>
            </a:pPr>
            <a:r>
              <a:rPr lang="cs-CZ" sz="2400" dirty="0"/>
              <a:t>V ZD je nutné uvést kritéria hodnocení, metodu vyhodnocení nabídek v jednotlivých kritériích, váhu nebo jiný matematický vztah mezi kritérii </a:t>
            </a:r>
          </a:p>
          <a:p>
            <a:pPr algn="just">
              <a:spcBef>
                <a:spcPts val="450"/>
              </a:spcBef>
            </a:pPr>
            <a:endParaRPr lang="cs-CZ" sz="2400" dirty="0"/>
          </a:p>
          <a:p>
            <a:pPr algn="just">
              <a:spcBef>
                <a:spcPts val="450"/>
              </a:spcBef>
            </a:pPr>
            <a:r>
              <a:rPr lang="cs-CZ" sz="2400" dirty="0"/>
              <a:t>Kritérium musí být porovnatelné a naplnění ověřitelné.</a:t>
            </a:r>
          </a:p>
          <a:p>
            <a:pPr algn="just">
              <a:spcBef>
                <a:spcPts val="450"/>
              </a:spcBef>
            </a:pPr>
            <a:endParaRPr lang="cs-CZ" sz="2400" dirty="0"/>
          </a:p>
          <a:p>
            <a:pPr algn="just">
              <a:spcBef>
                <a:spcPts val="450"/>
              </a:spcBef>
            </a:pPr>
            <a:r>
              <a:rPr lang="cs-CZ" sz="2400" dirty="0"/>
              <a:t>Nesmí jím být smluvní podmínky, které utvrzují povinnost dodavatele, ani platební podmínky.</a:t>
            </a:r>
          </a:p>
          <a:p>
            <a:pPr marL="0" indent="0">
              <a:buNone/>
            </a:pPr>
            <a:endParaRPr lang="cs-CZ" sz="1800" b="1" dirty="0"/>
          </a:p>
          <a:p>
            <a:pPr marL="0" indent="0">
              <a:buNone/>
            </a:pPr>
            <a:endParaRPr lang="cs-CZ" sz="1800" b="1"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49</a:t>
            </a:fld>
            <a:endParaRPr lang="cs-CZ" sz="1350" kern="0">
              <a:solidFill>
                <a:prstClr val="black">
                  <a:tint val="75000"/>
                </a:prstClr>
              </a:solidFill>
            </a:endParaRPr>
          </a:p>
        </p:txBody>
      </p:sp>
    </p:spTree>
    <p:extLst>
      <p:ext uri="{BB962C8B-B14F-4D97-AF65-F5344CB8AC3E}">
        <p14:creationId xmlns:p14="http://schemas.microsoft.com/office/powerpoint/2010/main" val="371495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625907"/>
          </a:xfrm>
        </p:spPr>
        <p:txBody>
          <a:bodyPr>
            <a:normAutofit/>
          </a:bodyPr>
          <a:lstStyle/>
          <a:p>
            <a:r>
              <a:rPr lang="cs-CZ" sz="2800" b="1" dirty="0"/>
              <a:t>Veřejná zakázka na stavební práce</a:t>
            </a:r>
            <a:endParaRPr lang="cs-CZ" sz="2800" dirty="0"/>
          </a:p>
        </p:txBody>
      </p:sp>
      <p:sp>
        <p:nvSpPr>
          <p:cNvPr id="3" name="Zástupný symbol pro obsah 2"/>
          <p:cNvSpPr>
            <a:spLocks noGrp="1"/>
          </p:cNvSpPr>
          <p:nvPr>
            <p:ph idx="1"/>
          </p:nvPr>
        </p:nvSpPr>
        <p:spPr>
          <a:xfrm>
            <a:off x="609600" y="1066800"/>
            <a:ext cx="10972800" cy="5444835"/>
          </a:xfrm>
        </p:spPr>
        <p:txBody>
          <a:bodyPr>
            <a:normAutofit fontScale="92500" lnSpcReduction="20000"/>
          </a:bodyPr>
          <a:lstStyle/>
          <a:p>
            <a:pPr lvl="1">
              <a:spcBef>
                <a:spcPct val="35000"/>
              </a:spcBef>
              <a:buClr>
                <a:schemeClr val="tx1"/>
              </a:buClr>
              <a:buFont typeface="Arial" panose="020B0604020202020204" pitchFamily="34" charset="0"/>
              <a:buChar char="•"/>
            </a:pPr>
            <a:r>
              <a:rPr lang="cs-CZ" altLang="cs-CZ" sz="2600"/>
              <a:t>poskytnutí činnosti poskytnutí činnosti uvedené v oddílu 45 hlavního slovníku jednotného klasifikačního</a:t>
            </a:r>
          </a:p>
          <a:p>
            <a:pPr lvl="1">
              <a:spcBef>
                <a:spcPct val="35000"/>
              </a:spcBef>
              <a:buClr>
                <a:schemeClr val="tx1"/>
              </a:buClr>
              <a:buFont typeface="Arial" panose="020B0604020202020204" pitchFamily="34" charset="0"/>
              <a:buChar char="•"/>
            </a:pPr>
            <a:r>
              <a:rPr lang="cs-CZ" altLang="cs-CZ" sz="2600"/>
              <a:t>související </a:t>
            </a:r>
            <a:r>
              <a:rPr lang="cs-CZ" altLang="cs-CZ" sz="2600" dirty="0"/>
              <a:t>projektová nebo inženýrská činnost pokud jsou zadány společně se stavebními pracemi</a:t>
            </a:r>
          </a:p>
          <a:p>
            <a:pPr lvl="1">
              <a:spcBef>
                <a:spcPct val="35000"/>
              </a:spcBef>
              <a:buClr>
                <a:schemeClr val="tx1"/>
              </a:buClr>
              <a:buFont typeface="Arial" panose="020B0604020202020204" pitchFamily="34" charset="0"/>
              <a:buChar char="•"/>
            </a:pPr>
            <a:r>
              <a:rPr lang="cs-CZ" altLang="cs-CZ" sz="2600" dirty="0"/>
              <a:t>zhotovení stavby - výsledek stavebních nebo montážních prací, příp. projektové nebo inženýrské činnosti, schopný jako celek plnit samostatnou ekonomickou nebo technickou funkci</a:t>
            </a:r>
          </a:p>
          <a:p>
            <a:pPr lvl="1">
              <a:spcBef>
                <a:spcPct val="35000"/>
              </a:spcBef>
              <a:buClr>
                <a:schemeClr val="tx1"/>
              </a:buClr>
              <a:buFont typeface="Arial" panose="020B0604020202020204" pitchFamily="34" charset="0"/>
              <a:buChar char="•"/>
            </a:pPr>
            <a:r>
              <a:rPr lang="cs-CZ" sz="2600" dirty="0"/>
              <a:t>Stavbou je pro účely tohoto zákona soubor pozemních nebo inženýrských stavebních prací, který je sám o sobě dostatečný k plnění hospodářské nebo technické funkce. Bez ohledu na druh smlouvy nebo spolupráce nebo právní formu spolupráce se za zhotovení stavby považuje rovněž realizace stavby odpovídající požadavkům stanovených zadavatelem. Za odpovídající požadavkům stanoveným zadavatelem se považuje stavba, u níž má zadavatel rozhodující vliv na druh nebo projekt stavby. </a:t>
            </a:r>
            <a:endParaRPr lang="cs-CZ" altLang="cs-CZ" dirty="0"/>
          </a:p>
          <a:p>
            <a:pPr>
              <a:spcBef>
                <a:spcPct val="75000"/>
              </a:spcBef>
            </a:pPr>
            <a:r>
              <a:rPr lang="cs-CZ" altLang="cs-CZ" sz="2600" dirty="0"/>
              <a:t>může obsahovat i dodávky a služby nezbytné k provedení VZ</a:t>
            </a:r>
          </a:p>
          <a:p>
            <a:endParaRPr lang="cs-CZ" sz="2400" dirty="0"/>
          </a:p>
        </p:txBody>
      </p:sp>
    </p:spTree>
    <p:extLst>
      <p:ext uri="{BB962C8B-B14F-4D97-AF65-F5344CB8AC3E}">
        <p14:creationId xmlns:p14="http://schemas.microsoft.com/office/powerpoint/2010/main" val="22123903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09900" y="260648"/>
            <a:ext cx="6172200" cy="576064"/>
          </a:xfrm>
        </p:spPr>
        <p:txBody>
          <a:bodyPr>
            <a:normAutofit/>
          </a:bodyPr>
          <a:lstStyle/>
          <a:p>
            <a:pPr algn="ctr"/>
            <a:r>
              <a:rPr lang="cs-CZ" sz="2800" b="1" dirty="0">
                <a:latin typeface="+mn-lt"/>
              </a:rPr>
              <a:t>Hodnotící kritéria kvality</a:t>
            </a:r>
          </a:p>
        </p:txBody>
      </p:sp>
      <p:sp>
        <p:nvSpPr>
          <p:cNvPr id="3" name="Zástupný symbol pro obsah 2"/>
          <p:cNvSpPr>
            <a:spLocks noGrp="1"/>
          </p:cNvSpPr>
          <p:nvPr>
            <p:ph idx="1"/>
          </p:nvPr>
        </p:nvSpPr>
        <p:spPr>
          <a:xfrm>
            <a:off x="1427018" y="980728"/>
            <a:ext cx="9296400" cy="4896544"/>
          </a:xfrm>
        </p:spPr>
        <p:txBody>
          <a:bodyPr>
            <a:normAutofit/>
          </a:bodyPr>
          <a:lstStyle/>
          <a:p>
            <a:pPr algn="just">
              <a:spcBef>
                <a:spcPts val="450"/>
              </a:spcBef>
            </a:pPr>
            <a:endParaRPr lang="cs-CZ" sz="1800" dirty="0"/>
          </a:p>
          <a:p>
            <a:pPr algn="just">
              <a:spcBef>
                <a:spcPts val="450"/>
              </a:spcBef>
            </a:pPr>
            <a:r>
              <a:rPr lang="cs-CZ" sz="2400" dirty="0"/>
              <a:t>výčet není omezen, porovnatelnost, ověřitelnost ,</a:t>
            </a:r>
          </a:p>
          <a:p>
            <a:pPr algn="just">
              <a:spcBef>
                <a:spcPts val="450"/>
              </a:spcBef>
            </a:pPr>
            <a:r>
              <a:rPr lang="cs-CZ" sz="2400" dirty="0"/>
              <a:t>kritéria kvality se mohou vztahovat k jakékoli fázi životního cyklu, zákaz hodnocení sankcí a splatnosti. </a:t>
            </a:r>
          </a:p>
          <a:p>
            <a:pPr algn="just">
              <a:spcBef>
                <a:spcPts val="450"/>
              </a:spcBef>
            </a:pPr>
            <a:r>
              <a:rPr lang="cs-CZ" sz="2400" dirty="0"/>
              <a:t>zadavatel může stanovit pevnou cenu a hodnotit kvalitu nabízeného plnění.</a:t>
            </a:r>
          </a:p>
          <a:p>
            <a:pPr algn="just">
              <a:spcBef>
                <a:spcPts val="450"/>
              </a:spcBef>
            </a:pPr>
            <a:r>
              <a:rPr lang="cs-CZ" sz="2400" dirty="0"/>
              <a:t>technická úroveň; estetické nebo funkční vlastnosti; uživatelská přístupnost; vliv předmětu veřejné zakázky na životní prostředí; sociální důsledky vyplývající z předmětu veřejné zakázky nebo inovační hlediska; organizace, způsobilost nebo zkušenost osob, které se mají přímo podílet na plnění veřejné zakázky v případě, že na úroveň plnění má významný dopad kvalita těchto osob; úroveň servisních služeb včetně technické pomoci; podmínky a lhůta dodání nebo dokončení plnění  </a:t>
            </a:r>
          </a:p>
          <a:p>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50</a:t>
            </a:fld>
            <a:endParaRPr lang="cs-CZ" sz="1350" kern="0">
              <a:solidFill>
                <a:prstClr val="black">
                  <a:tint val="75000"/>
                </a:prstClr>
              </a:solidFill>
            </a:endParaRPr>
          </a:p>
        </p:txBody>
      </p:sp>
    </p:spTree>
    <p:extLst>
      <p:ext uri="{BB962C8B-B14F-4D97-AF65-F5344CB8AC3E}">
        <p14:creationId xmlns:p14="http://schemas.microsoft.com/office/powerpoint/2010/main" val="32771243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99309" y="476673"/>
            <a:ext cx="9421091" cy="5013301"/>
          </a:xfrm>
        </p:spPr>
        <p:txBody>
          <a:bodyPr/>
          <a:lstStyle/>
          <a:p>
            <a:pPr lvl="0"/>
            <a:endParaRPr lang="cs-CZ" sz="1800" dirty="0">
              <a:solidFill>
                <a:prstClr val="black"/>
              </a:solidFill>
            </a:endParaRPr>
          </a:p>
          <a:p>
            <a:pPr marL="0" indent="0" algn="ctr">
              <a:buNone/>
            </a:pPr>
            <a:r>
              <a:rPr lang="cs-CZ" sz="2800" b="1" dirty="0">
                <a:solidFill>
                  <a:prstClr val="black"/>
                </a:solidFill>
              </a:rPr>
              <a:t>Uveřejňování na profilu:</a:t>
            </a:r>
          </a:p>
          <a:p>
            <a:pPr marL="527447" indent="-257175"/>
            <a:endParaRPr lang="cs-CZ" sz="1800" dirty="0">
              <a:solidFill>
                <a:prstClr val="black"/>
              </a:solidFill>
            </a:endParaRPr>
          </a:p>
          <a:p>
            <a:pPr marL="527447" indent="-257175" algn="just"/>
            <a:r>
              <a:rPr lang="cs-CZ" sz="2400" dirty="0">
                <a:solidFill>
                  <a:prstClr val="black"/>
                </a:solidFill>
              </a:rPr>
              <a:t>výzva k podání nabídek</a:t>
            </a:r>
          </a:p>
          <a:p>
            <a:pPr marL="527447" indent="-257175" algn="just"/>
            <a:r>
              <a:rPr lang="cs-CZ" sz="2400" dirty="0">
                <a:solidFill>
                  <a:prstClr val="black"/>
                </a:solidFill>
              </a:rPr>
              <a:t> ZD – po celou dobu běhu lhůty pro podání nabídek</a:t>
            </a:r>
          </a:p>
          <a:p>
            <a:pPr marL="527447" indent="-257175" algn="just"/>
            <a:r>
              <a:rPr lang="cs-CZ" sz="2400" dirty="0">
                <a:solidFill>
                  <a:prstClr val="black"/>
                </a:solidFill>
              </a:rPr>
              <a:t> oznámení o výběru/vyloučení – pokud si to zadavatel vyhradil → fikce doručení v okamžiku uveřejnění</a:t>
            </a:r>
          </a:p>
          <a:p>
            <a:pPr marL="527447" indent="-257175" algn="just"/>
            <a:r>
              <a:rPr lang="cs-CZ" sz="2400" dirty="0">
                <a:solidFill>
                  <a:prstClr val="black"/>
                </a:solidFill>
              </a:rPr>
              <a:t> oznámení o zrušení do 5 pracovních dnů od rozhodnutí</a:t>
            </a:r>
          </a:p>
          <a:p>
            <a:pPr marL="527447" indent="-257175" algn="just"/>
            <a:r>
              <a:rPr lang="cs-CZ" sz="2400" dirty="0">
                <a:solidFill>
                  <a:prstClr val="black"/>
                </a:solidFill>
              </a:rPr>
              <a:t> písemná zpráva zadavatele</a:t>
            </a:r>
          </a:p>
          <a:p>
            <a:pPr marL="527447" indent="-257175" algn="just"/>
            <a:r>
              <a:rPr lang="cs-CZ" sz="2400" dirty="0">
                <a:solidFill>
                  <a:prstClr val="black"/>
                </a:solidFill>
              </a:rPr>
              <a:t> smlouva včetně dodatků + uhrazená cena</a:t>
            </a:r>
          </a:p>
          <a:p>
            <a:endParaRPr lang="cs-CZ"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51</a:t>
            </a:fld>
            <a:endParaRPr lang="cs-CZ" sz="1350" kern="0">
              <a:solidFill>
                <a:prstClr val="black">
                  <a:tint val="75000"/>
                </a:prstClr>
              </a:solidFill>
            </a:endParaRPr>
          </a:p>
        </p:txBody>
      </p:sp>
    </p:spTree>
    <p:extLst>
      <p:ext uri="{BB962C8B-B14F-4D97-AF65-F5344CB8AC3E}">
        <p14:creationId xmlns:p14="http://schemas.microsoft.com/office/powerpoint/2010/main" val="3412430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09900" y="188641"/>
            <a:ext cx="6172200" cy="792088"/>
          </a:xfrm>
        </p:spPr>
        <p:txBody>
          <a:bodyPr>
            <a:normAutofit/>
          </a:bodyPr>
          <a:lstStyle/>
          <a:p>
            <a:pPr algn="ctr"/>
            <a:r>
              <a:rPr lang="cs-CZ" sz="2800" b="1" dirty="0">
                <a:latin typeface="+mn-lt"/>
              </a:rPr>
              <a:t>Změna smlouvy </a:t>
            </a:r>
            <a:endParaRPr lang="cs-CZ" sz="2800" dirty="0">
              <a:latin typeface="+mn-lt"/>
            </a:endParaRPr>
          </a:p>
        </p:txBody>
      </p:sp>
      <p:sp>
        <p:nvSpPr>
          <p:cNvPr id="3" name="Zástupný symbol pro obsah 2"/>
          <p:cNvSpPr>
            <a:spLocks noGrp="1"/>
          </p:cNvSpPr>
          <p:nvPr>
            <p:ph idx="1"/>
          </p:nvPr>
        </p:nvSpPr>
        <p:spPr>
          <a:xfrm>
            <a:off x="1440873" y="980729"/>
            <a:ext cx="9379527" cy="5184575"/>
          </a:xfrm>
        </p:spPr>
        <p:txBody>
          <a:bodyPr>
            <a:noAutofit/>
          </a:bodyPr>
          <a:lstStyle/>
          <a:p>
            <a:pPr marL="0" indent="0">
              <a:spcBef>
                <a:spcPts val="450"/>
              </a:spcBef>
              <a:buNone/>
            </a:pPr>
            <a:r>
              <a:rPr lang="cs-CZ" sz="2400" b="1" dirty="0"/>
              <a:t>Vyhrazené změny závazku</a:t>
            </a:r>
            <a:endParaRPr lang="cs-CZ" sz="2400" dirty="0"/>
          </a:p>
          <a:p>
            <a:pPr algn="just">
              <a:spcBef>
                <a:spcPts val="450"/>
              </a:spcBef>
            </a:pPr>
            <a:r>
              <a:rPr lang="cs-CZ" sz="2400" dirty="0"/>
              <a:t>které se mohou týkat rozsahu dodávek, služeb nebo stavebních prací, ceny nebo jiných obchodních nebo technických podmínek; podmínky pro změnu, její obsah i rozsah musí být jednoznačně vymezeny a nemění celkovou povahu zakázky. </a:t>
            </a:r>
          </a:p>
          <a:p>
            <a:pPr algn="just">
              <a:spcBef>
                <a:spcPts val="450"/>
              </a:spcBef>
            </a:pPr>
            <a:r>
              <a:rPr lang="cs-CZ" sz="2400" dirty="0"/>
              <a:t>mělo by se jednat o změnu, která nemá vliv na cenu nebo pokud má, pak podmínky stanoví postup sestavení hodnoty změny tak, aby nebylo sporu o její vyčíslení. </a:t>
            </a:r>
          </a:p>
          <a:p>
            <a:pPr algn="just">
              <a:spcBef>
                <a:spcPts val="450"/>
              </a:spcBef>
            </a:pPr>
            <a:r>
              <a:rPr lang="cs-CZ" sz="2400" dirty="0"/>
              <a:t>V případě změny rozsahu prací se může jednat o opční právo, v případě změny ceny o inflační doložku, v případě OP o změnu termínu zahájení, v případě TP o změny z důvodů klimatických.</a:t>
            </a:r>
          </a:p>
          <a:p>
            <a:pPr algn="just">
              <a:spcBef>
                <a:spcPts val="450"/>
              </a:spcBef>
            </a:pPr>
            <a:endParaRPr lang="cs-CZ" sz="2400" dirty="0"/>
          </a:p>
          <a:p>
            <a:pPr algn="just">
              <a:spcBef>
                <a:spcPts val="450"/>
              </a:spcBef>
            </a:pPr>
            <a:endParaRPr lang="cs-CZ" sz="2400" dirty="0"/>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52</a:t>
            </a:fld>
            <a:endParaRPr lang="cs-CZ" sz="1350" kern="0">
              <a:solidFill>
                <a:prstClr val="black">
                  <a:tint val="75000"/>
                </a:prstClr>
              </a:solidFill>
            </a:endParaRPr>
          </a:p>
        </p:txBody>
      </p:sp>
    </p:spTree>
    <p:extLst>
      <p:ext uri="{BB962C8B-B14F-4D97-AF65-F5344CB8AC3E}">
        <p14:creationId xmlns:p14="http://schemas.microsoft.com/office/powerpoint/2010/main" val="1069365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51584" y="188640"/>
            <a:ext cx="6830516" cy="864096"/>
          </a:xfrm>
        </p:spPr>
        <p:txBody>
          <a:bodyPr>
            <a:normAutofit/>
          </a:bodyPr>
          <a:lstStyle/>
          <a:p>
            <a:pPr algn="ctr"/>
            <a:r>
              <a:rPr lang="cs-CZ" sz="2800" b="1" dirty="0">
                <a:latin typeface="+mn-lt"/>
              </a:rPr>
              <a:t>Změna smlouvy je možná bez dalších podmínek </a:t>
            </a:r>
            <a:endParaRPr lang="cs-CZ" sz="2800" dirty="0">
              <a:latin typeface="+mn-lt"/>
            </a:endParaRPr>
          </a:p>
        </p:txBody>
      </p:sp>
      <p:sp>
        <p:nvSpPr>
          <p:cNvPr id="3" name="Zástupný symbol pro obsah 2"/>
          <p:cNvSpPr>
            <a:spLocks noGrp="1"/>
          </p:cNvSpPr>
          <p:nvPr>
            <p:ph idx="1"/>
          </p:nvPr>
        </p:nvSpPr>
        <p:spPr>
          <a:xfrm>
            <a:off x="1440873" y="1268760"/>
            <a:ext cx="9421091" cy="4608512"/>
          </a:xfrm>
        </p:spPr>
        <p:txBody>
          <a:bodyPr/>
          <a:lstStyle/>
          <a:p>
            <a:pPr algn="just">
              <a:spcBef>
                <a:spcPts val="450"/>
              </a:spcBef>
            </a:pPr>
            <a:r>
              <a:rPr lang="cs-CZ" sz="2400" dirty="0"/>
              <a:t>Za podstatnou změnu závazku ze smlouvy na veřejnou zakázku se nepovažuje změna, která nemění celkovou povahu veřejné zakázky, jejíž hodnota je nižší než finanční limit pro nadlimitní veřejnou zakázku a nižší než 10 % původní hodnoty závazku u dodávek a služeb, nebo  15% původní hodnoty závazku ze smlouvy na veřejnou zakázku na stavební práce.</a:t>
            </a:r>
          </a:p>
          <a:p>
            <a:pPr algn="just">
              <a:spcBef>
                <a:spcPts val="450"/>
              </a:spcBef>
            </a:pPr>
            <a:r>
              <a:rPr lang="cs-CZ" sz="2400" dirty="0"/>
              <a:t>Pokud bude provedeno více změn, bude změna původní hodnoty závazku stanovena součtem hodnot všech těchto změn. </a:t>
            </a:r>
          </a:p>
        </p:txBody>
      </p:sp>
      <p:sp>
        <p:nvSpPr>
          <p:cNvPr id="4" name="Zástupný symbol pro zápatí 3"/>
          <p:cNvSpPr>
            <a:spLocks noGrp="1"/>
          </p:cNvSpPr>
          <p:nvPr>
            <p:ph type="ftr" sz="quarter" idx="11"/>
          </p:nvPr>
        </p:nvSpPr>
        <p:spPr/>
        <p:txBody>
          <a:bodyPr/>
          <a:lstStyle/>
          <a:p>
            <a:pPr defTabSz="685800">
              <a:defRPr/>
            </a:pPr>
            <a:endParaRPr lang="cs-CZ" sz="1350" kern="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53</a:t>
            </a:fld>
            <a:endParaRPr lang="cs-CZ" sz="1350" kern="0">
              <a:solidFill>
                <a:prstClr val="black">
                  <a:tint val="75000"/>
                </a:prstClr>
              </a:solidFill>
            </a:endParaRPr>
          </a:p>
        </p:txBody>
      </p:sp>
    </p:spTree>
    <p:extLst>
      <p:ext uri="{BB962C8B-B14F-4D97-AF65-F5344CB8AC3E}">
        <p14:creationId xmlns:p14="http://schemas.microsoft.com/office/powerpoint/2010/main" val="3566447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80655" y="404665"/>
            <a:ext cx="9781309" cy="5951687"/>
          </a:xfrm>
        </p:spPr>
        <p:txBody>
          <a:bodyPr>
            <a:noAutofit/>
          </a:bodyPr>
          <a:lstStyle/>
          <a:p>
            <a:pPr marL="0" lvl="0" indent="0" algn="just">
              <a:buNone/>
            </a:pPr>
            <a:r>
              <a:rPr lang="cs-CZ" sz="2800" b="1" dirty="0"/>
              <a:t>Pouze u stavebních zakázek</a:t>
            </a:r>
          </a:p>
          <a:p>
            <a:pPr lvl="0" algn="just"/>
            <a:r>
              <a:rPr lang="cs-CZ" sz="2400" dirty="0"/>
              <a:t>Za podstatnou změnu závazku ze smlouvy jejímž předmětem je provedení stavebních prací, se nepovažuje záměna jedné nebo více položek soupisu stavebních prací jednou nebo více položkami, za předpokladu že</a:t>
            </a:r>
          </a:p>
          <a:p>
            <a:pPr lvl="1" algn="just">
              <a:buFont typeface="Wingdings" panose="05000000000000000000" pitchFamily="2" charset="2"/>
              <a:buChar char="ü"/>
            </a:pPr>
            <a:r>
              <a:rPr lang="cs-CZ" sz="2400" dirty="0"/>
              <a:t>nové položky soupisu stavebních prací představují srovnatelný druh materiálu nebo prací ve vztahu k nahrazovaným položkám,</a:t>
            </a:r>
          </a:p>
          <a:p>
            <a:pPr lvl="1" algn="just">
              <a:buFont typeface="Wingdings" panose="05000000000000000000" pitchFamily="2" charset="2"/>
              <a:buChar char="ü"/>
            </a:pPr>
            <a:r>
              <a:rPr lang="cs-CZ" sz="2400" dirty="0"/>
              <a:t>cena materiálu nebo prací podle nových položek soupisu stavebních prací je ve vztahu k nahrazovaným položkám stejná nebo nižší,</a:t>
            </a:r>
          </a:p>
          <a:p>
            <a:pPr lvl="1" algn="just">
              <a:buFont typeface="Wingdings" panose="05000000000000000000" pitchFamily="2" charset="2"/>
              <a:buChar char="ü"/>
            </a:pPr>
            <a:r>
              <a:rPr lang="cs-CZ" sz="2400" dirty="0"/>
              <a:t>materiál nebo práce podle nových položek soupisu stavebních prací jsou ve vztahu k nahrazovaným položkám kvalitativně stejné nebo vyšší</a:t>
            </a:r>
          </a:p>
          <a:p>
            <a:pPr marL="0" indent="0" algn="just">
              <a:buNone/>
            </a:pPr>
            <a:r>
              <a:rPr lang="cs-CZ" sz="2400" dirty="0"/>
              <a:t>zadavatel vyhotoví o každé jednotlivé záměně přehled obsahující nové položky soupisu stavebních prací s vymezením položek v původním soupisu stavebních prací, které jsou takto nahrazovány, spolu s podrobným a srozumitelným odůvodněním srovnatelnosti materiálu nebo prací.</a:t>
            </a:r>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54</a:t>
            </a:fld>
            <a:endParaRPr lang="cs-CZ" sz="1350" kern="0" dirty="0">
              <a:solidFill>
                <a:prstClr val="black">
                  <a:tint val="75000"/>
                </a:prstClr>
              </a:solidFill>
            </a:endParaRPr>
          </a:p>
        </p:txBody>
      </p:sp>
    </p:spTree>
    <p:extLst>
      <p:ext uri="{BB962C8B-B14F-4D97-AF65-F5344CB8AC3E}">
        <p14:creationId xmlns:p14="http://schemas.microsoft.com/office/powerpoint/2010/main" val="23353299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30035" y="260648"/>
            <a:ext cx="9518073" cy="5904656"/>
          </a:xfrm>
        </p:spPr>
        <p:txBody>
          <a:bodyPr>
            <a:noAutofit/>
          </a:bodyPr>
          <a:lstStyle/>
          <a:p>
            <a:pPr marL="0" indent="0" algn="just">
              <a:spcBef>
                <a:spcPts val="450"/>
              </a:spcBef>
              <a:buNone/>
            </a:pPr>
            <a:r>
              <a:rPr lang="pl-PL" sz="2400" b="1" dirty="0"/>
              <a:t>Změna v osobě dodavatele </a:t>
            </a:r>
          </a:p>
          <a:p>
            <a:pPr lvl="0" algn="just"/>
            <a:r>
              <a:rPr lang="cs-CZ" sz="2200" dirty="0"/>
              <a:t>Za podstatnou změnu závazku ze smlouvy na veřejnou zakázku se nepovažují dodatečné stavební práce, služby nebo dodávky od dodavatele původní veřejné zakázky, které nebyly zahrnuty v původním závazku ze smlouvy na veřejnou zakázku, pokud jsou nezbytné a změna v osobě dodavatele</a:t>
            </a:r>
          </a:p>
          <a:p>
            <a:pPr lvl="1" algn="just">
              <a:buFont typeface="Wingdings" panose="05000000000000000000" pitchFamily="2" charset="2"/>
              <a:buChar char="ü"/>
            </a:pPr>
            <a:r>
              <a:rPr lang="cs-CZ" sz="2200" dirty="0"/>
              <a:t>není možná z ekonomických anebo technických důvodů spočívajících zejména v požadavcích na slučitelnost nebo interoperabilitu se stávajícím zařízením, službami nebo instalacemi pořízenými zadavatelem v původním zadávacím řízení,</a:t>
            </a:r>
          </a:p>
          <a:p>
            <a:pPr lvl="1" algn="just">
              <a:buFont typeface="Wingdings" panose="05000000000000000000" pitchFamily="2" charset="2"/>
              <a:buChar char="ü"/>
            </a:pPr>
            <a:r>
              <a:rPr lang="cs-CZ" sz="2200" dirty="0"/>
              <a:t>by způsobila zadavateli značné obtíže nebo výrazné zvýšení nákladů a </a:t>
            </a:r>
          </a:p>
          <a:p>
            <a:pPr lvl="1" algn="just">
              <a:buFont typeface="Wingdings" panose="05000000000000000000" pitchFamily="2" charset="2"/>
              <a:buChar char="ü"/>
            </a:pPr>
            <a:r>
              <a:rPr lang="cs-CZ" sz="2200" dirty="0"/>
              <a:t>hodnota dodatečných stavebních prací, služeb nebo dodávek nepřekročí 50 % původní hodnoty závazku; pokud bude provedeno více změn, je rozhodný součet hodnoty všech změn podle tohoto odstavce</a:t>
            </a:r>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55</a:t>
            </a:fld>
            <a:endParaRPr lang="cs-CZ" sz="1350" kern="0" dirty="0">
              <a:solidFill>
                <a:prstClr val="black">
                  <a:tint val="75000"/>
                </a:prstClr>
              </a:solidFill>
            </a:endParaRPr>
          </a:p>
        </p:txBody>
      </p:sp>
    </p:spTree>
    <p:extLst>
      <p:ext uri="{BB962C8B-B14F-4D97-AF65-F5344CB8AC3E}">
        <p14:creationId xmlns:p14="http://schemas.microsoft.com/office/powerpoint/2010/main" val="25143897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09900" y="260649"/>
            <a:ext cx="6172200" cy="535683"/>
          </a:xfrm>
        </p:spPr>
        <p:txBody>
          <a:bodyPr>
            <a:normAutofit/>
          </a:bodyPr>
          <a:lstStyle/>
          <a:p>
            <a:pPr algn="ctr"/>
            <a:r>
              <a:rPr lang="cs-CZ" sz="2800" b="1" dirty="0">
                <a:latin typeface="+mn-lt"/>
              </a:rPr>
              <a:t>Změny, které jsou nezbytné</a:t>
            </a:r>
            <a:endParaRPr lang="cs-CZ" sz="2800" dirty="0">
              <a:latin typeface="+mn-lt"/>
            </a:endParaRPr>
          </a:p>
        </p:txBody>
      </p:sp>
      <p:sp>
        <p:nvSpPr>
          <p:cNvPr id="3" name="Zástupný symbol pro obsah 2"/>
          <p:cNvSpPr>
            <a:spLocks noGrp="1"/>
          </p:cNvSpPr>
          <p:nvPr>
            <p:ph idx="1"/>
          </p:nvPr>
        </p:nvSpPr>
        <p:spPr>
          <a:xfrm>
            <a:off x="1454727" y="1052737"/>
            <a:ext cx="9379528" cy="4399137"/>
          </a:xfrm>
        </p:spPr>
        <p:txBody>
          <a:bodyPr/>
          <a:lstStyle/>
          <a:p>
            <a:pPr lvl="0" algn="just"/>
            <a:r>
              <a:rPr lang="cs-CZ" sz="2400" dirty="0"/>
              <a:t>Za podstatnou změnu závazku ze smlouvy na veřejnou zakázku se nepovažuje změna,</a:t>
            </a:r>
          </a:p>
          <a:p>
            <a:pPr lvl="1" algn="just">
              <a:buFont typeface="Wingdings" panose="05000000000000000000" pitchFamily="2" charset="2"/>
              <a:buChar char="ü"/>
            </a:pPr>
            <a:r>
              <a:rPr lang="cs-CZ" sz="2400" dirty="0"/>
              <a:t>jejíž potřeba vznikla v důsledku okolností, které zadavatel jednající s náležitou péčí nemohl předvídat,</a:t>
            </a:r>
          </a:p>
          <a:p>
            <a:pPr lvl="1" algn="just">
              <a:buFont typeface="Wingdings" panose="05000000000000000000" pitchFamily="2" charset="2"/>
              <a:buChar char="ü"/>
            </a:pPr>
            <a:r>
              <a:rPr lang="cs-CZ" sz="2400" dirty="0"/>
              <a:t>nemění celkovou povahu veřejné zakázky a</a:t>
            </a:r>
          </a:p>
          <a:p>
            <a:pPr marL="530225" indent="-176213" algn="just">
              <a:buFont typeface="Wingdings" panose="05000000000000000000" pitchFamily="2" charset="2"/>
              <a:buChar char="ü"/>
            </a:pPr>
            <a:r>
              <a:rPr lang="cs-CZ" sz="2400" dirty="0"/>
              <a:t>hodnota změny nepřekročí 50 % původní hodnoty závazku; pokud bude provedeno více změn, je rozhodný součet hodnoty všech změn</a:t>
            </a:r>
          </a:p>
          <a:p>
            <a:endParaRPr lang="cs-CZ" sz="1800"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56</a:t>
            </a:fld>
            <a:endParaRPr lang="cs-CZ" sz="1350" kern="0" dirty="0">
              <a:solidFill>
                <a:prstClr val="black">
                  <a:tint val="75000"/>
                </a:prstClr>
              </a:solidFill>
            </a:endParaRPr>
          </a:p>
        </p:txBody>
      </p:sp>
    </p:spTree>
    <p:extLst>
      <p:ext uri="{BB962C8B-B14F-4D97-AF65-F5344CB8AC3E}">
        <p14:creationId xmlns:p14="http://schemas.microsoft.com/office/powerpoint/2010/main" val="23603422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43891" y="548681"/>
            <a:ext cx="9462654" cy="5075833"/>
          </a:xfrm>
        </p:spPr>
        <p:txBody>
          <a:bodyPr>
            <a:noAutofit/>
          </a:bodyPr>
          <a:lstStyle/>
          <a:p>
            <a:pPr marL="540544" indent="-270272" algn="just">
              <a:spcBef>
                <a:spcPts val="450"/>
              </a:spcBef>
            </a:pPr>
            <a:r>
              <a:rPr lang="cs-CZ" sz="2400" dirty="0"/>
              <a:t>nemění celkovou povahu veřejné zakázky a </a:t>
            </a:r>
          </a:p>
          <a:p>
            <a:pPr marL="540544" indent="-270272" algn="just">
              <a:spcBef>
                <a:spcPts val="450"/>
              </a:spcBef>
            </a:pPr>
            <a:r>
              <a:rPr lang="cs-CZ" sz="2400" dirty="0"/>
              <a:t>cenový nárůst nepřekročí 30 % původní hodnoty závazku; pokud bude provedeno více změn, je rozhodný součet cenových nárůstů všech těchto změn </a:t>
            </a:r>
          </a:p>
          <a:p>
            <a:pPr marL="0" indent="0" algn="just">
              <a:spcBef>
                <a:spcPts val="450"/>
              </a:spcBef>
              <a:buNone/>
            </a:pPr>
            <a:endParaRPr lang="cs-CZ" sz="2400" dirty="0"/>
          </a:p>
          <a:p>
            <a:pPr marL="0" indent="0" algn="just">
              <a:spcBef>
                <a:spcPts val="450"/>
              </a:spcBef>
              <a:buNone/>
            </a:pPr>
            <a:r>
              <a:rPr lang="cs-CZ" sz="2400" dirty="0"/>
              <a:t>Zadavatel musí i v tomto případě zkoumat, zda jsou naplněny důvody pro tuto změnu, je možné uplatnit tzv. zápočet hodnoty. </a:t>
            </a:r>
          </a:p>
          <a:p>
            <a:pPr marL="0" indent="0" algn="just">
              <a:buNone/>
            </a:pPr>
            <a:r>
              <a:rPr lang="cs-CZ" sz="1800" dirty="0"/>
              <a:t> </a:t>
            </a:r>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5904C6E-634E-485A-B280-3B8C1F93F1E1}" type="slidenum">
              <a:rPr lang="cs-CZ" sz="1350" kern="0">
                <a:solidFill>
                  <a:prstClr val="black">
                    <a:tint val="75000"/>
                  </a:prstClr>
                </a:solidFill>
              </a:rPr>
              <a:pPr defTabSz="685800">
                <a:defRPr/>
              </a:pPr>
              <a:t>57</a:t>
            </a:fld>
            <a:endParaRPr lang="cs-CZ" sz="1350" kern="0" dirty="0">
              <a:solidFill>
                <a:prstClr val="black">
                  <a:tint val="75000"/>
                </a:prstClr>
              </a:solidFill>
            </a:endParaRPr>
          </a:p>
        </p:txBody>
      </p:sp>
    </p:spTree>
    <p:extLst>
      <p:ext uri="{BB962C8B-B14F-4D97-AF65-F5344CB8AC3E}">
        <p14:creationId xmlns:p14="http://schemas.microsoft.com/office/powerpoint/2010/main" val="12948223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85455" y="692697"/>
            <a:ext cx="9421090" cy="5484267"/>
          </a:xfrm>
        </p:spPr>
        <p:txBody>
          <a:bodyPr/>
          <a:lstStyle/>
          <a:p>
            <a:pPr algn="just"/>
            <a:r>
              <a:rPr lang="cs-CZ" sz="2400" dirty="0"/>
              <a:t>Každá změna smlouvy je tedy přípustná, pokud splňuje jednu z podmínek, pro přípustnou změnu stačí naplnění jedné podmínky, podmínky tak platí „vedle sebe“. </a:t>
            </a:r>
          </a:p>
          <a:p>
            <a:pPr marL="0" indent="0" algn="just">
              <a:buNone/>
            </a:pPr>
            <a:endParaRPr lang="cs-CZ" sz="2400" dirty="0"/>
          </a:p>
          <a:p>
            <a:pPr algn="just"/>
            <a:r>
              <a:rPr lang="cs-CZ" sz="2400" dirty="0"/>
              <a:t>Žádná ze změn není nároková ze strany dodavatele, zadavatel musí se všemi změnami souhlasit, přičemž jako řádný hospodář nesmí připustit změny neúčelné či neefektivní. </a:t>
            </a:r>
          </a:p>
          <a:p>
            <a:endParaRPr lang="cs-CZ" dirty="0"/>
          </a:p>
        </p:txBody>
      </p:sp>
      <p:sp>
        <p:nvSpPr>
          <p:cNvPr id="4" name="Zástupný symbol pro zápatí 3"/>
          <p:cNvSpPr>
            <a:spLocks noGrp="1"/>
          </p:cNvSpPr>
          <p:nvPr>
            <p:ph type="ftr" sz="quarter" idx="11"/>
          </p:nvPr>
        </p:nvSpPr>
        <p:spPr/>
        <p:txBody>
          <a:bodyPr/>
          <a:lstStyle/>
          <a:p>
            <a:pPr defTabSz="685800">
              <a:defRPr/>
            </a:pPr>
            <a:endParaRPr lang="cs-CZ" sz="1350" kern="0"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pPr defTabSz="685800">
              <a:defRPr/>
            </a:pPr>
            <a:fld id="{D264AE95-1582-40D7-8D48-32AD1DD390AF}" type="slidenum">
              <a:rPr lang="cs-CZ" sz="1350" kern="0">
                <a:solidFill>
                  <a:prstClr val="black">
                    <a:tint val="75000"/>
                  </a:prstClr>
                </a:solidFill>
              </a:rPr>
              <a:pPr defTabSz="685800">
                <a:defRPr/>
              </a:pPr>
              <a:t>58</a:t>
            </a:fld>
            <a:endParaRPr lang="cs-CZ" sz="1350" kern="0" dirty="0">
              <a:solidFill>
                <a:prstClr val="black">
                  <a:tint val="75000"/>
                </a:prstClr>
              </a:solidFill>
            </a:endParaRPr>
          </a:p>
        </p:txBody>
      </p:sp>
    </p:spTree>
    <p:extLst>
      <p:ext uri="{BB962C8B-B14F-4D97-AF65-F5344CB8AC3E}">
        <p14:creationId xmlns:p14="http://schemas.microsoft.com/office/powerpoint/2010/main" val="6443212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81201" y="1600201"/>
            <a:ext cx="8435975" cy="4525963"/>
          </a:xfrm>
        </p:spPr>
        <p:txBody>
          <a:bodyPr>
            <a:normAutofit/>
          </a:bodyPr>
          <a:lstStyle/>
          <a:p>
            <a:pPr marL="0" indent="0" algn="ctr">
              <a:lnSpc>
                <a:spcPct val="80000"/>
              </a:lnSpc>
              <a:buNone/>
            </a:pPr>
            <a:r>
              <a:rPr lang="cs-CZ" sz="4800" dirty="0"/>
              <a:t>Děkuji za pozornost!</a:t>
            </a:r>
          </a:p>
          <a:p>
            <a:pPr marL="0" indent="0">
              <a:lnSpc>
                <a:spcPct val="80000"/>
              </a:lnSpc>
              <a:buNone/>
            </a:pPr>
            <a:endParaRPr lang="cs-CZ" dirty="0"/>
          </a:p>
          <a:p>
            <a:pPr marL="0" indent="0" algn="ctr">
              <a:lnSpc>
                <a:spcPct val="80000"/>
              </a:lnSpc>
              <a:buNone/>
            </a:pPr>
            <a:r>
              <a:rPr lang="cs-CZ" sz="2700" dirty="0"/>
              <a:t>Mgr. Martin Budiš</a:t>
            </a:r>
          </a:p>
          <a:p>
            <a:pPr marL="0" indent="0" algn="ctr">
              <a:lnSpc>
                <a:spcPct val="80000"/>
              </a:lnSpc>
              <a:buNone/>
            </a:pPr>
            <a:endParaRPr lang="cs-CZ" sz="2700" dirty="0"/>
          </a:p>
          <a:p>
            <a:pPr marL="0" indent="0" algn="ctr">
              <a:lnSpc>
                <a:spcPct val="80000"/>
              </a:lnSpc>
              <a:buNone/>
            </a:pPr>
            <a:r>
              <a:rPr lang="cs-CZ" sz="2700" dirty="0"/>
              <a:t>E-mail: martin.budis@seznam.cz</a:t>
            </a:r>
            <a:endParaRPr lang="cs-CZ" sz="1900" dirty="0"/>
          </a:p>
          <a:p>
            <a:pPr marL="0" indent="0">
              <a:lnSpc>
                <a:spcPct val="80000"/>
              </a:lnSpc>
              <a:buNone/>
            </a:pPr>
            <a:endParaRPr lang="cs-CZ" sz="2700" dirty="0"/>
          </a:p>
        </p:txBody>
      </p:sp>
      <p:sp>
        <p:nvSpPr>
          <p:cNvPr id="5" name="Zástupný symbol pro číslo snímku 4"/>
          <p:cNvSpPr>
            <a:spLocks noGrp="1"/>
          </p:cNvSpPr>
          <p:nvPr>
            <p:ph type="sldNum" sz="quarter" idx="12"/>
          </p:nvPr>
        </p:nvSpPr>
        <p:spPr/>
        <p:txBody>
          <a:bodyPr/>
          <a:lstStyle/>
          <a:p>
            <a:pPr>
              <a:defRPr/>
            </a:pPr>
            <a:fld id="{DAE6B8F6-5A27-48A3-A261-B19B74228E71}" type="slidenum">
              <a:rPr lang="cs-CZ" sz="1800" kern="0">
                <a:solidFill>
                  <a:prstClr val="black">
                    <a:tint val="75000"/>
                  </a:prstClr>
                </a:solidFill>
              </a:rPr>
              <a:pPr>
                <a:defRPr/>
              </a:pPr>
              <a:t>59</a:t>
            </a:fld>
            <a:endParaRPr lang="cs-CZ" sz="1800" kern="0" dirty="0">
              <a:solidFill>
                <a:prstClr val="black">
                  <a:tint val="75000"/>
                </a:prstClr>
              </a:solidFill>
            </a:endParaRPr>
          </a:p>
        </p:txBody>
      </p:sp>
    </p:spTree>
    <p:extLst>
      <p:ext uri="{BB962C8B-B14F-4D97-AF65-F5344CB8AC3E}">
        <p14:creationId xmlns:p14="http://schemas.microsoft.com/office/powerpoint/2010/main" val="380270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598198"/>
          </a:xfrm>
        </p:spPr>
        <p:txBody>
          <a:bodyPr>
            <a:normAutofit/>
          </a:bodyPr>
          <a:lstStyle/>
          <a:p>
            <a:r>
              <a:rPr lang="cs-CZ" sz="2800" b="1" dirty="0"/>
              <a:t>Veřejná zakázka na služby</a:t>
            </a:r>
            <a:endParaRPr lang="cs-CZ" sz="2800" dirty="0"/>
          </a:p>
        </p:txBody>
      </p:sp>
      <p:sp>
        <p:nvSpPr>
          <p:cNvPr id="3" name="Zástupný symbol pro obsah 2"/>
          <p:cNvSpPr>
            <a:spLocks noGrp="1"/>
          </p:cNvSpPr>
          <p:nvPr>
            <p:ph idx="1"/>
          </p:nvPr>
        </p:nvSpPr>
        <p:spPr>
          <a:xfrm>
            <a:off x="609600" y="1108365"/>
            <a:ext cx="10972800" cy="5017800"/>
          </a:xfrm>
        </p:spPr>
        <p:txBody>
          <a:bodyPr>
            <a:normAutofit/>
          </a:bodyPr>
          <a:lstStyle/>
          <a:p>
            <a:pPr>
              <a:lnSpc>
                <a:spcPct val="130000"/>
              </a:lnSpc>
            </a:pPr>
            <a:r>
              <a:rPr lang="cs-CZ" altLang="cs-CZ" sz="2400" dirty="0"/>
              <a:t>negativní vymezení - nejsou</a:t>
            </a:r>
            <a:r>
              <a:rPr lang="cs-CZ" altLang="cs-CZ" sz="2400" dirty="0">
                <a:solidFill>
                  <a:srgbClr val="000000"/>
                </a:solidFill>
              </a:rPr>
              <a:t> ani VZ na dodávky ani VZ na stavební práce</a:t>
            </a:r>
          </a:p>
          <a:p>
            <a:pPr marL="0" indent="0">
              <a:lnSpc>
                <a:spcPct val="130000"/>
              </a:lnSpc>
              <a:buNone/>
            </a:pPr>
            <a:endParaRPr lang="cs-CZ" altLang="cs-CZ" sz="1800" dirty="0">
              <a:solidFill>
                <a:srgbClr val="FF0000"/>
              </a:solidFill>
            </a:endParaRPr>
          </a:p>
          <a:p>
            <a:pPr>
              <a:lnSpc>
                <a:spcPct val="130000"/>
              </a:lnSpc>
            </a:pPr>
            <a:r>
              <a:rPr lang="cs-CZ" altLang="cs-CZ" sz="2400" dirty="0">
                <a:solidFill>
                  <a:srgbClr val="000000"/>
                </a:solidFill>
              </a:rPr>
              <a:t>kombinované VZ:</a:t>
            </a:r>
          </a:p>
          <a:p>
            <a:pPr lvl="1">
              <a:lnSpc>
                <a:spcPct val="130000"/>
              </a:lnSpc>
              <a:buFont typeface="Wingdings" panose="05000000000000000000" pitchFamily="2" charset="2"/>
              <a:buChar char="ü"/>
            </a:pPr>
            <a:r>
              <a:rPr lang="cs-CZ" altLang="cs-CZ" sz="2400" dirty="0">
                <a:solidFill>
                  <a:srgbClr val="000000"/>
                </a:solidFill>
              </a:rPr>
              <a:t>služby x dodávky - ? vyšší předpokládaná hodnota</a:t>
            </a:r>
          </a:p>
          <a:p>
            <a:pPr lvl="1">
              <a:lnSpc>
                <a:spcPct val="130000"/>
              </a:lnSpc>
              <a:buFont typeface="Wingdings" panose="05000000000000000000" pitchFamily="2" charset="2"/>
              <a:buChar char="ü"/>
            </a:pPr>
            <a:r>
              <a:rPr lang="cs-CZ" altLang="cs-CZ" sz="2400" dirty="0">
                <a:solidFill>
                  <a:srgbClr val="000000"/>
                </a:solidFill>
              </a:rPr>
              <a:t>služby x stavební práce - ? služby, pokud jsou stavební práce pouze vedlejší činností</a:t>
            </a:r>
          </a:p>
          <a:p>
            <a:endParaRPr lang="cs-CZ" sz="2400" dirty="0"/>
          </a:p>
        </p:txBody>
      </p:sp>
    </p:spTree>
    <p:extLst>
      <p:ext uri="{BB962C8B-B14F-4D97-AF65-F5344CB8AC3E}">
        <p14:creationId xmlns:p14="http://schemas.microsoft.com/office/powerpoint/2010/main" val="314280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415637"/>
            <a:ext cx="10972800" cy="5710528"/>
          </a:xfrm>
        </p:spPr>
        <p:txBody>
          <a:bodyPr>
            <a:normAutofit/>
          </a:bodyPr>
          <a:lstStyle/>
          <a:p>
            <a:pPr marL="0" indent="0" algn="ctr">
              <a:spcBef>
                <a:spcPts val="600"/>
              </a:spcBef>
              <a:buNone/>
              <a:defRPr/>
            </a:pPr>
            <a:r>
              <a:rPr lang="cs-CZ" b="1" dirty="0">
                <a:latin typeface="Calibri" panose="020F0502020204030204" pitchFamily="34" charset="0"/>
                <a:cs typeface="Arial" pitchFamily="34" charset="0"/>
              </a:rPr>
              <a:t>Veřejné zdroje </a:t>
            </a:r>
          </a:p>
          <a:p>
            <a:pPr marL="720725" indent="-360363">
              <a:lnSpc>
                <a:spcPct val="100000"/>
              </a:lnSpc>
              <a:spcBef>
                <a:spcPts val="600"/>
              </a:spcBef>
              <a:spcAft>
                <a:spcPts val="600"/>
              </a:spcAft>
              <a:buNone/>
              <a:defRPr/>
            </a:pPr>
            <a:endParaRPr lang="cs-CZ" sz="2400" dirty="0">
              <a:latin typeface="Arial" pitchFamily="34" charset="0"/>
              <a:cs typeface="Arial" pitchFamily="34" charset="0"/>
            </a:endParaRPr>
          </a:p>
          <a:p>
            <a:pPr marL="720725" indent="-360363">
              <a:lnSpc>
                <a:spcPct val="100000"/>
              </a:lnSpc>
              <a:spcBef>
                <a:spcPts val="600"/>
              </a:spcBef>
              <a:spcAft>
                <a:spcPts val="600"/>
              </a:spcAft>
              <a:buNone/>
              <a:defRPr/>
            </a:pPr>
            <a:r>
              <a:rPr lang="cs-CZ" sz="2400" dirty="0">
                <a:cs typeface="Arial" pitchFamily="34" charset="0"/>
              </a:rPr>
              <a:t>1. </a:t>
            </a:r>
            <a:r>
              <a:rPr lang="cs-CZ" sz="2400" dirty="0"/>
              <a:t>dotace poskytnuté ze státního rozpočtu, z rozpočtů obcí a   krajů, státních fondů </a:t>
            </a:r>
            <a:endParaRPr lang="cs-CZ" sz="2400" dirty="0">
              <a:cs typeface="Arial" pitchFamily="34" charset="0"/>
            </a:endParaRPr>
          </a:p>
          <a:p>
            <a:pPr marL="360363" indent="-360363" algn="just">
              <a:lnSpc>
                <a:spcPct val="100000"/>
              </a:lnSpc>
              <a:spcBef>
                <a:spcPts val="600"/>
              </a:spcBef>
              <a:spcAft>
                <a:spcPts val="600"/>
              </a:spcAft>
              <a:buNone/>
              <a:defRPr/>
            </a:pPr>
            <a:r>
              <a:rPr lang="cs-CZ" sz="2400" dirty="0">
                <a:cs typeface="Arial" pitchFamily="34" charset="0"/>
              </a:rPr>
              <a:t>	2. prostředky nebo granty podle zvl. předpisu</a:t>
            </a:r>
          </a:p>
          <a:p>
            <a:pPr marL="360363" indent="-360363" algn="just">
              <a:lnSpc>
                <a:spcPct val="100000"/>
              </a:lnSpc>
              <a:spcBef>
                <a:spcPts val="600"/>
              </a:spcBef>
              <a:spcAft>
                <a:spcPts val="600"/>
              </a:spcAft>
              <a:buNone/>
              <a:defRPr/>
            </a:pPr>
            <a:r>
              <a:rPr lang="cs-CZ" sz="2400" dirty="0">
                <a:cs typeface="Arial" pitchFamily="34" charset="0"/>
              </a:rPr>
              <a:t>	3. dotace Evropské unie</a:t>
            </a:r>
            <a:endParaRPr lang="cs-CZ" sz="2400" dirty="0">
              <a:solidFill>
                <a:srgbClr val="00B0F0"/>
              </a:solidFill>
              <a:cs typeface="Arial" pitchFamily="34" charset="0"/>
            </a:endParaRPr>
          </a:p>
          <a:p>
            <a:pPr marL="623888" indent="-360363">
              <a:lnSpc>
                <a:spcPct val="100000"/>
              </a:lnSpc>
              <a:spcBef>
                <a:spcPts val="600"/>
              </a:spcBef>
              <a:spcAft>
                <a:spcPts val="600"/>
              </a:spcAft>
              <a:buNone/>
              <a:defRPr/>
            </a:pPr>
            <a:r>
              <a:rPr lang="cs-CZ" sz="2400" dirty="0">
                <a:cs typeface="Arial" pitchFamily="34" charset="0"/>
              </a:rPr>
              <a:t> 4.</a:t>
            </a:r>
            <a:r>
              <a:rPr lang="cs-CZ" sz="2400" dirty="0">
                <a:latin typeface="Calibri" panose="020F0502020204030204" pitchFamily="34" charset="0"/>
                <a:cs typeface="Arial" pitchFamily="34" charset="0"/>
              </a:rPr>
              <a:t> dotace, příspěvky a podpory poskytnuté z veřejných rozpočtů a jiných peněžních fondů cizího státu s výjimkou peněžních fondů spravovaných podnikatelskými subjekty se sídlem nebo bydlištěm v zahraničí</a:t>
            </a:r>
          </a:p>
          <a:p>
            <a:pPr marL="0" indent="0">
              <a:buNone/>
            </a:pPr>
            <a:endParaRPr lang="cs-CZ" sz="2400" dirty="0"/>
          </a:p>
        </p:txBody>
      </p:sp>
    </p:spTree>
    <p:extLst>
      <p:ext uri="{BB962C8B-B14F-4D97-AF65-F5344CB8AC3E}">
        <p14:creationId xmlns:p14="http://schemas.microsoft.com/office/powerpoint/2010/main" val="249468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2650" y="332657"/>
            <a:ext cx="7886700" cy="1355867"/>
          </a:xfrm>
        </p:spPr>
        <p:txBody>
          <a:bodyPr>
            <a:normAutofit/>
          </a:bodyPr>
          <a:lstStyle/>
          <a:p>
            <a:pPr algn="ctr"/>
            <a:r>
              <a:rPr lang="cs-CZ" sz="2400" b="1" dirty="0">
                <a:latin typeface="+mn-lt"/>
              </a:rPr>
              <a:t>Limity veřejných zakázek</a:t>
            </a:r>
          </a:p>
        </p:txBody>
      </p:sp>
      <p:graphicFrame>
        <p:nvGraphicFramePr>
          <p:cNvPr id="6" name="Zástupný symbol pro obsah 5"/>
          <p:cNvGraphicFramePr>
            <a:graphicFrameLocks noGrp="1"/>
          </p:cNvGraphicFramePr>
          <p:nvPr>
            <p:ph idx="1"/>
            <p:extLst/>
          </p:nvPr>
        </p:nvGraphicFramePr>
        <p:xfrm>
          <a:off x="2152650" y="1340770"/>
          <a:ext cx="7886700" cy="3371509"/>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977111040"/>
                    </a:ext>
                  </a:extLst>
                </a:gridCol>
                <a:gridCol w="2628900">
                  <a:extLst>
                    <a:ext uri="{9D8B030D-6E8A-4147-A177-3AD203B41FA5}">
                      <a16:colId xmlns:a16="http://schemas.microsoft.com/office/drawing/2014/main" val="3623395468"/>
                    </a:ext>
                  </a:extLst>
                </a:gridCol>
                <a:gridCol w="2628900">
                  <a:extLst>
                    <a:ext uri="{9D8B030D-6E8A-4147-A177-3AD203B41FA5}">
                      <a16:colId xmlns:a16="http://schemas.microsoft.com/office/drawing/2014/main" val="2448171483"/>
                    </a:ext>
                  </a:extLst>
                </a:gridCol>
              </a:tblGrid>
              <a:tr h="383126">
                <a:tc gridSpan="3">
                  <a:txBody>
                    <a:bodyPr/>
                    <a:lstStyle/>
                    <a:p>
                      <a:pPr algn="ctr">
                        <a:lnSpc>
                          <a:spcPct val="90000"/>
                        </a:lnSpc>
                        <a:spcBef>
                          <a:spcPts val="600"/>
                        </a:spcBef>
                        <a:spcAft>
                          <a:spcPts val="300"/>
                        </a:spcAft>
                      </a:pPr>
                      <a:r>
                        <a:rPr lang="cs-CZ" sz="1800" dirty="0">
                          <a:solidFill>
                            <a:schemeClr val="tx1"/>
                          </a:solidFill>
                        </a:rPr>
                        <a:t>Dodávky a služby</a:t>
                      </a:r>
                      <a:r>
                        <a:rPr lang="cs-CZ" sz="1800" baseline="0" dirty="0">
                          <a:solidFill>
                            <a:schemeClr val="tx1"/>
                          </a:solidFill>
                        </a:rPr>
                        <a:t> zadávané Českou republikou a jejími organizačními složkami</a:t>
                      </a:r>
                      <a:endParaRPr lang="cs-CZ" sz="1800" dirty="0">
                        <a:solidFill>
                          <a:schemeClr val="tx1"/>
                        </a:solidFill>
                      </a:endParaRPr>
                    </a:p>
                  </a:txBody>
                  <a:tcPr marL="68580" marR="68580" marT="34290" marB="34290"/>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4106354148"/>
                  </a:ext>
                </a:extLst>
              </a:tr>
              <a:tr h="383126">
                <a:tc>
                  <a:txBody>
                    <a:bodyPr/>
                    <a:lstStyle/>
                    <a:p>
                      <a:pPr algn="ctr">
                        <a:lnSpc>
                          <a:spcPct val="90000"/>
                        </a:lnSpc>
                        <a:spcBef>
                          <a:spcPts val="600"/>
                        </a:spcBef>
                        <a:spcAft>
                          <a:spcPts val="300"/>
                        </a:spcAft>
                      </a:pPr>
                      <a:r>
                        <a:rPr lang="cs-CZ" sz="1800" dirty="0"/>
                        <a:t>od</a:t>
                      </a:r>
                      <a:r>
                        <a:rPr lang="cs-CZ" sz="1800" baseline="0" dirty="0"/>
                        <a:t> 0,- Kč </a:t>
                      </a:r>
                      <a:r>
                        <a:rPr lang="cs-CZ" sz="1800" dirty="0"/>
                        <a:t>bez DPH</a:t>
                      </a:r>
                    </a:p>
                  </a:txBody>
                  <a:tcPr marL="68580" marR="68580" marT="34290" marB="34290"/>
                </a:tc>
                <a:tc>
                  <a:txBody>
                    <a:bodyPr/>
                    <a:lstStyle/>
                    <a:p>
                      <a:pPr algn="ctr">
                        <a:lnSpc>
                          <a:spcPct val="90000"/>
                        </a:lnSpc>
                        <a:spcBef>
                          <a:spcPts val="600"/>
                        </a:spcBef>
                        <a:spcAft>
                          <a:spcPts val="300"/>
                        </a:spcAft>
                      </a:pPr>
                      <a:r>
                        <a:rPr lang="cs-CZ" sz="1800" dirty="0"/>
                        <a:t>do 2.000.000,- Kč bez DPH</a:t>
                      </a:r>
                    </a:p>
                  </a:txBody>
                  <a:tcPr marL="68580" marR="68580" marT="34290" marB="34290"/>
                </a:tc>
                <a:tc>
                  <a:txBody>
                    <a:bodyPr/>
                    <a:lstStyle/>
                    <a:p>
                      <a:pPr algn="ctr">
                        <a:lnSpc>
                          <a:spcPct val="90000"/>
                        </a:lnSpc>
                        <a:spcBef>
                          <a:spcPts val="600"/>
                        </a:spcBef>
                      </a:pPr>
                      <a:r>
                        <a:rPr lang="cs-CZ" sz="1800" dirty="0"/>
                        <a:t>zakázka malého</a:t>
                      </a:r>
                      <a:r>
                        <a:rPr lang="cs-CZ" sz="1800" baseline="0" dirty="0"/>
                        <a:t> rozsahu</a:t>
                      </a:r>
                      <a:endParaRPr lang="cs-CZ" sz="1800" dirty="0"/>
                    </a:p>
                  </a:txBody>
                  <a:tcPr marL="68580" marR="68580" marT="34290" marB="34290"/>
                </a:tc>
                <a:extLst>
                  <a:ext uri="{0D108BD9-81ED-4DB2-BD59-A6C34878D82A}">
                    <a16:rowId xmlns:a16="http://schemas.microsoft.com/office/drawing/2014/main" val="4214722169"/>
                  </a:ext>
                </a:extLst>
              </a:tr>
              <a:tr h="383126">
                <a:tc>
                  <a:txBody>
                    <a:bodyPr/>
                    <a:lstStyle/>
                    <a:p>
                      <a:pPr algn="ctr">
                        <a:lnSpc>
                          <a:spcPct val="90000"/>
                        </a:lnSpc>
                        <a:spcBef>
                          <a:spcPts val="600"/>
                        </a:spcBef>
                        <a:spcAft>
                          <a:spcPts val="300"/>
                        </a:spcAft>
                      </a:pPr>
                      <a:r>
                        <a:rPr lang="cs-CZ" sz="1800" dirty="0"/>
                        <a:t>od</a:t>
                      </a:r>
                      <a:r>
                        <a:rPr lang="cs-CZ" sz="1800" baseline="0" dirty="0"/>
                        <a:t> 2.000.001,- Kč </a:t>
                      </a:r>
                      <a:r>
                        <a:rPr lang="cs-CZ" sz="1800" dirty="0"/>
                        <a:t>bez DPH</a:t>
                      </a:r>
                    </a:p>
                  </a:txBody>
                  <a:tcPr marL="68580" marR="68580" marT="34290" marB="34290"/>
                </a:tc>
                <a:tc>
                  <a:txBody>
                    <a:bodyPr/>
                    <a:lstStyle/>
                    <a:p>
                      <a:pPr algn="ctr">
                        <a:lnSpc>
                          <a:spcPct val="90000"/>
                        </a:lnSpc>
                        <a:spcBef>
                          <a:spcPts val="600"/>
                        </a:spcBef>
                        <a:spcAft>
                          <a:spcPts val="300"/>
                        </a:spcAft>
                      </a:pPr>
                      <a:r>
                        <a:rPr lang="cs-CZ" sz="1800" dirty="0"/>
                        <a:t>do 3.686.000,- Kč bez DPH</a:t>
                      </a:r>
                    </a:p>
                  </a:txBody>
                  <a:tcPr marL="68580" marR="68580" marT="34290" marB="34290"/>
                </a:tc>
                <a:tc>
                  <a:txBody>
                    <a:bodyPr/>
                    <a:lstStyle/>
                    <a:p>
                      <a:pPr algn="ctr">
                        <a:lnSpc>
                          <a:spcPct val="90000"/>
                        </a:lnSpc>
                        <a:spcBef>
                          <a:spcPts val="600"/>
                        </a:spcBef>
                        <a:spcAft>
                          <a:spcPts val="300"/>
                        </a:spcAft>
                      </a:pPr>
                      <a:r>
                        <a:rPr lang="cs-CZ" sz="1800" dirty="0"/>
                        <a:t>podlimitní veřejná zakázka</a:t>
                      </a:r>
                    </a:p>
                  </a:txBody>
                  <a:tcPr marL="68580" marR="68580" marT="34290" marB="34290"/>
                </a:tc>
                <a:extLst>
                  <a:ext uri="{0D108BD9-81ED-4DB2-BD59-A6C34878D82A}">
                    <a16:rowId xmlns:a16="http://schemas.microsoft.com/office/drawing/2014/main" val="2095721377"/>
                  </a:ext>
                </a:extLst>
              </a:tr>
              <a:tr h="689627">
                <a:tc gridSpan="3">
                  <a:txBody>
                    <a:bodyPr/>
                    <a:lstStyle/>
                    <a:p>
                      <a:pPr algn="ctr">
                        <a:lnSpc>
                          <a:spcPct val="90000"/>
                        </a:lnSpc>
                        <a:spcBef>
                          <a:spcPts val="600"/>
                        </a:spcBef>
                        <a:spcAft>
                          <a:spcPts val="300"/>
                        </a:spcAft>
                      </a:pPr>
                      <a:r>
                        <a:rPr lang="cs-CZ" sz="1800" b="1" dirty="0">
                          <a:solidFill>
                            <a:schemeClr val="tx1"/>
                          </a:solidFill>
                        </a:rPr>
                        <a:t>Dodávky a služby</a:t>
                      </a:r>
                      <a:r>
                        <a:rPr lang="cs-CZ" sz="1800" b="1" baseline="0" dirty="0">
                          <a:solidFill>
                            <a:schemeClr val="tx1"/>
                          </a:solidFill>
                        </a:rPr>
                        <a:t> zadávané územně samosprávnými celky, jejími příspěvkovými organizacemi včetně ostatních veřejných zadavatelů</a:t>
                      </a:r>
                      <a:endParaRPr lang="cs-CZ" sz="1800" b="1" dirty="0">
                        <a:solidFill>
                          <a:schemeClr val="tx1"/>
                        </a:solidFill>
                      </a:endParaRPr>
                    </a:p>
                  </a:txBody>
                  <a:tcPr marL="68580" marR="68580" marT="34290" marB="34290"/>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2180205187"/>
                  </a:ext>
                </a:extLst>
              </a:tr>
              <a:tr h="383126">
                <a:tc>
                  <a:txBody>
                    <a:bodyPr/>
                    <a:lstStyle/>
                    <a:p>
                      <a:pPr algn="ctr">
                        <a:lnSpc>
                          <a:spcPct val="90000"/>
                        </a:lnSpc>
                        <a:spcBef>
                          <a:spcPts val="600"/>
                        </a:spcBef>
                        <a:spcAft>
                          <a:spcPts val="300"/>
                        </a:spcAft>
                      </a:pPr>
                      <a:r>
                        <a:rPr lang="cs-CZ" sz="1800" dirty="0"/>
                        <a:t>od</a:t>
                      </a:r>
                      <a:r>
                        <a:rPr lang="cs-CZ" sz="1800" baseline="0" dirty="0"/>
                        <a:t> 0,- Kč </a:t>
                      </a:r>
                      <a:r>
                        <a:rPr lang="cs-CZ" sz="1800" dirty="0"/>
                        <a:t>bez DPH</a:t>
                      </a:r>
                    </a:p>
                  </a:txBody>
                  <a:tcPr marL="68580" marR="68580" marT="34290" marB="34290"/>
                </a:tc>
                <a:tc>
                  <a:txBody>
                    <a:bodyPr/>
                    <a:lstStyle/>
                    <a:p>
                      <a:pPr algn="ctr">
                        <a:lnSpc>
                          <a:spcPct val="90000"/>
                        </a:lnSpc>
                        <a:spcBef>
                          <a:spcPts val="600"/>
                        </a:spcBef>
                        <a:spcAft>
                          <a:spcPts val="300"/>
                        </a:spcAft>
                      </a:pPr>
                      <a:r>
                        <a:rPr lang="cs-CZ" sz="1800" dirty="0"/>
                        <a:t>do 2.000.000,- Kč bez DPH</a:t>
                      </a:r>
                    </a:p>
                  </a:txBody>
                  <a:tcPr marL="68580" marR="68580" marT="34290" marB="34290"/>
                </a:tc>
                <a:tc>
                  <a:txBody>
                    <a:bodyPr/>
                    <a:lstStyle/>
                    <a:p>
                      <a:pPr algn="ctr">
                        <a:lnSpc>
                          <a:spcPct val="90000"/>
                        </a:lnSpc>
                        <a:spcBef>
                          <a:spcPts val="600"/>
                        </a:spcBef>
                      </a:pPr>
                      <a:r>
                        <a:rPr lang="cs-CZ" sz="1800" dirty="0"/>
                        <a:t>zakázka malého</a:t>
                      </a:r>
                      <a:r>
                        <a:rPr lang="cs-CZ" sz="1800" baseline="0" dirty="0"/>
                        <a:t> rozsahu</a:t>
                      </a:r>
                      <a:endParaRPr lang="cs-CZ" sz="1800" dirty="0"/>
                    </a:p>
                  </a:txBody>
                  <a:tcPr marL="68580" marR="68580" marT="34290" marB="34290"/>
                </a:tc>
                <a:extLst>
                  <a:ext uri="{0D108BD9-81ED-4DB2-BD59-A6C34878D82A}">
                    <a16:rowId xmlns:a16="http://schemas.microsoft.com/office/drawing/2014/main" val="1759700017"/>
                  </a:ext>
                </a:extLst>
              </a:tr>
              <a:tr h="383126">
                <a:tc>
                  <a:txBody>
                    <a:bodyPr/>
                    <a:lstStyle/>
                    <a:p>
                      <a:pPr algn="ctr">
                        <a:lnSpc>
                          <a:spcPct val="90000"/>
                        </a:lnSpc>
                        <a:spcBef>
                          <a:spcPts val="600"/>
                        </a:spcBef>
                        <a:spcAft>
                          <a:spcPts val="300"/>
                        </a:spcAft>
                      </a:pPr>
                      <a:r>
                        <a:rPr lang="cs-CZ" sz="1800" dirty="0"/>
                        <a:t>od</a:t>
                      </a:r>
                      <a:r>
                        <a:rPr lang="cs-CZ" sz="1800" baseline="0" dirty="0"/>
                        <a:t> 2.000.001,- Kč </a:t>
                      </a:r>
                      <a:r>
                        <a:rPr lang="cs-CZ" sz="1800" dirty="0"/>
                        <a:t>bez DPH</a:t>
                      </a:r>
                    </a:p>
                  </a:txBody>
                  <a:tcPr marL="68580" marR="68580" marT="34290" marB="34290"/>
                </a:tc>
                <a:tc>
                  <a:txBody>
                    <a:bodyPr/>
                    <a:lstStyle/>
                    <a:p>
                      <a:pPr algn="ctr">
                        <a:lnSpc>
                          <a:spcPct val="90000"/>
                        </a:lnSpc>
                        <a:spcBef>
                          <a:spcPts val="600"/>
                        </a:spcBef>
                        <a:spcAft>
                          <a:spcPts val="300"/>
                        </a:spcAft>
                      </a:pPr>
                      <a:r>
                        <a:rPr lang="cs-CZ" sz="1800" dirty="0"/>
                        <a:t>do 5.706.000,- Kč bez DPH</a:t>
                      </a:r>
                    </a:p>
                  </a:txBody>
                  <a:tcPr marL="68580" marR="68580" marT="34290" marB="34290"/>
                </a:tc>
                <a:tc>
                  <a:txBody>
                    <a:bodyPr/>
                    <a:lstStyle/>
                    <a:p>
                      <a:pPr algn="ctr">
                        <a:lnSpc>
                          <a:spcPct val="90000"/>
                        </a:lnSpc>
                        <a:spcBef>
                          <a:spcPts val="600"/>
                        </a:spcBef>
                        <a:spcAft>
                          <a:spcPts val="300"/>
                        </a:spcAft>
                      </a:pPr>
                      <a:r>
                        <a:rPr lang="cs-CZ" sz="1800" dirty="0"/>
                        <a:t>podlimitní veřejná zakázka</a:t>
                      </a:r>
                    </a:p>
                  </a:txBody>
                  <a:tcPr marL="68580" marR="68580" marT="34290" marB="34290"/>
                </a:tc>
                <a:extLst>
                  <a:ext uri="{0D108BD9-81ED-4DB2-BD59-A6C34878D82A}">
                    <a16:rowId xmlns:a16="http://schemas.microsoft.com/office/drawing/2014/main" val="10279945"/>
                  </a:ext>
                </a:extLst>
              </a:tr>
              <a:tr h="383126">
                <a:tc gridSpan="3">
                  <a:txBody>
                    <a:bodyPr/>
                    <a:lstStyle/>
                    <a:p>
                      <a:pPr algn="ctr">
                        <a:lnSpc>
                          <a:spcPct val="90000"/>
                        </a:lnSpc>
                        <a:spcBef>
                          <a:spcPts val="600"/>
                        </a:spcBef>
                        <a:spcAft>
                          <a:spcPts val="300"/>
                        </a:spcAft>
                      </a:pPr>
                      <a:r>
                        <a:rPr lang="cs-CZ" sz="1800" b="1" dirty="0"/>
                        <a:t>Stavební práce</a:t>
                      </a:r>
                    </a:p>
                  </a:txBody>
                  <a:tcPr marL="68580" marR="68580" marT="34290" marB="34290"/>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489142239"/>
                  </a:ext>
                </a:extLst>
              </a:tr>
              <a:tr h="383126">
                <a:tc>
                  <a:txBody>
                    <a:bodyPr/>
                    <a:lstStyle/>
                    <a:p>
                      <a:pPr algn="ctr">
                        <a:lnSpc>
                          <a:spcPct val="90000"/>
                        </a:lnSpc>
                        <a:spcBef>
                          <a:spcPts val="600"/>
                        </a:spcBef>
                        <a:spcAft>
                          <a:spcPts val="300"/>
                        </a:spcAft>
                      </a:pPr>
                      <a:r>
                        <a:rPr lang="cs-CZ" sz="1800" dirty="0"/>
                        <a:t>od</a:t>
                      </a:r>
                      <a:r>
                        <a:rPr lang="cs-CZ" sz="1800" baseline="0" dirty="0"/>
                        <a:t> 0,- Kč </a:t>
                      </a:r>
                      <a:r>
                        <a:rPr lang="cs-CZ" sz="1800" dirty="0"/>
                        <a:t>bez DPH</a:t>
                      </a:r>
                    </a:p>
                  </a:txBody>
                  <a:tcPr marL="68580" marR="68580" marT="34290" marB="34290"/>
                </a:tc>
                <a:tc>
                  <a:txBody>
                    <a:bodyPr/>
                    <a:lstStyle/>
                    <a:p>
                      <a:pPr algn="ctr">
                        <a:lnSpc>
                          <a:spcPct val="90000"/>
                        </a:lnSpc>
                        <a:spcBef>
                          <a:spcPts val="600"/>
                        </a:spcBef>
                        <a:spcAft>
                          <a:spcPts val="300"/>
                        </a:spcAft>
                      </a:pPr>
                      <a:r>
                        <a:rPr lang="cs-CZ" sz="1800" dirty="0"/>
                        <a:t>do 6.000.000,- Kč bez DPH</a:t>
                      </a:r>
                    </a:p>
                  </a:txBody>
                  <a:tcPr marL="68580" marR="68580" marT="34290" marB="34290"/>
                </a:tc>
                <a:tc>
                  <a:txBody>
                    <a:bodyPr/>
                    <a:lstStyle/>
                    <a:p>
                      <a:pPr algn="ctr">
                        <a:lnSpc>
                          <a:spcPct val="90000"/>
                        </a:lnSpc>
                        <a:spcBef>
                          <a:spcPts val="600"/>
                        </a:spcBef>
                      </a:pPr>
                      <a:r>
                        <a:rPr lang="cs-CZ" sz="1800" dirty="0"/>
                        <a:t>zakázka malého</a:t>
                      </a:r>
                      <a:r>
                        <a:rPr lang="cs-CZ" sz="1800" baseline="0" dirty="0"/>
                        <a:t> rozsahu</a:t>
                      </a:r>
                      <a:endParaRPr lang="cs-CZ" sz="1800" dirty="0"/>
                    </a:p>
                  </a:txBody>
                  <a:tcPr marL="68580" marR="68580" marT="34290" marB="34290"/>
                </a:tc>
                <a:extLst>
                  <a:ext uri="{0D108BD9-81ED-4DB2-BD59-A6C34878D82A}">
                    <a16:rowId xmlns:a16="http://schemas.microsoft.com/office/drawing/2014/main" val="3598176381"/>
                  </a:ext>
                </a:extLst>
              </a:tr>
            </a:tbl>
          </a:graphicData>
        </a:graphic>
      </p:graphicFrame>
      <p:sp>
        <p:nvSpPr>
          <p:cNvPr id="4" name="Zástupný symbol pro zápatí 3"/>
          <p:cNvSpPr>
            <a:spLocks noGrp="1"/>
          </p:cNvSpPr>
          <p:nvPr>
            <p:ph type="ftr" sz="quarter" idx="11"/>
          </p:nvPr>
        </p:nvSpPr>
        <p:spPr/>
        <p:txBody>
          <a:body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cs-CZ" sz="1350" b="0" i="0" u="none" strike="noStrike" kern="0" cap="none" spc="0" normalizeH="0" baseline="0" noProof="0" dirty="0">
              <a:ln>
                <a:noFill/>
              </a:ln>
              <a:solidFill>
                <a:prstClr val="black">
                  <a:tint val="75000"/>
                </a:prstClr>
              </a:solidFill>
              <a:effectLst/>
              <a:uLnTx/>
              <a:uFillTx/>
            </a:endParaRPr>
          </a:p>
        </p:txBody>
      </p:sp>
      <p:sp>
        <p:nvSpPr>
          <p:cNvPr id="5" name="Zástupný symbol pro číslo snímku 4"/>
          <p:cNvSpPr>
            <a:spLocks noGrp="1"/>
          </p:cNvSpPr>
          <p:nvPr>
            <p:ph type="sldNum" sz="quarter" idx="12"/>
          </p:nvPr>
        </p:nvSpPr>
        <p:spPr/>
        <p:txBody>
          <a:bodyPr/>
          <a:lstStyle/>
          <a:p>
            <a:pPr marL="0" marR="0" lvl="0" indent="0" defTabSz="685800" eaLnBrk="1" fontAlgn="auto" latinLnBrk="0" hangingPunct="1">
              <a:lnSpc>
                <a:spcPct val="100000"/>
              </a:lnSpc>
              <a:spcBef>
                <a:spcPts val="0"/>
              </a:spcBef>
              <a:spcAft>
                <a:spcPts val="0"/>
              </a:spcAft>
              <a:buClrTx/>
              <a:buSzTx/>
              <a:buFontTx/>
              <a:buNone/>
              <a:tabLst/>
              <a:defRPr/>
            </a:pPr>
            <a:fld id="{D264AE95-1582-40D7-8D48-32AD1DD390AF}" type="slidenum">
              <a:rPr kumimoji="0" lang="cs-CZ" sz="1350" b="0" i="0" u="none" strike="noStrike" kern="0" cap="none" spc="0" normalizeH="0" baseline="0" noProof="0">
                <a:ln>
                  <a:noFill/>
                </a:ln>
                <a:solidFill>
                  <a:prstClr val="black">
                    <a:tint val="75000"/>
                  </a:prstClr>
                </a:solidFill>
                <a:effectLst/>
                <a:uLnTx/>
                <a:uFillTx/>
              </a:rPr>
              <a:pPr marL="0" marR="0" lvl="0" indent="0" defTabSz="685800" eaLnBrk="1" fontAlgn="auto" latinLnBrk="0" hangingPunct="1">
                <a:lnSpc>
                  <a:spcPct val="100000"/>
                </a:lnSpc>
                <a:spcBef>
                  <a:spcPts val="0"/>
                </a:spcBef>
                <a:spcAft>
                  <a:spcPts val="0"/>
                </a:spcAft>
                <a:buClrTx/>
                <a:buSzTx/>
                <a:buFontTx/>
                <a:buNone/>
                <a:tabLst/>
                <a:defRPr/>
              </a:pPr>
              <a:t>8</a:t>
            </a:fld>
            <a:endParaRPr kumimoji="0" lang="cs-CZ" sz="1350" b="0" i="0" u="none" strike="noStrike" kern="0" cap="none" spc="0" normalizeH="0" baseline="0" noProof="0" dirty="0">
              <a:ln>
                <a:noFill/>
              </a:ln>
              <a:solidFill>
                <a:prstClr val="black">
                  <a:tint val="75000"/>
                </a:prstClr>
              </a:solidFill>
              <a:effectLst/>
              <a:uLnTx/>
              <a:uFillTx/>
            </a:endParaRPr>
          </a:p>
        </p:txBody>
      </p:sp>
      <p:graphicFrame>
        <p:nvGraphicFramePr>
          <p:cNvPr id="7" name="Tabulka 6"/>
          <p:cNvGraphicFramePr>
            <a:graphicFrameLocks noGrp="1"/>
          </p:cNvGraphicFramePr>
          <p:nvPr>
            <p:extLst/>
          </p:nvPr>
        </p:nvGraphicFramePr>
        <p:xfrm>
          <a:off x="2152651" y="4712276"/>
          <a:ext cx="7886701" cy="804956"/>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684243982"/>
                    </a:ext>
                  </a:extLst>
                </a:gridCol>
                <a:gridCol w="2628901">
                  <a:extLst>
                    <a:ext uri="{9D8B030D-6E8A-4147-A177-3AD203B41FA5}">
                      <a16:colId xmlns:a16="http://schemas.microsoft.com/office/drawing/2014/main" val="3798422137"/>
                    </a:ext>
                  </a:extLst>
                </a:gridCol>
                <a:gridCol w="2628900">
                  <a:extLst>
                    <a:ext uri="{9D8B030D-6E8A-4147-A177-3AD203B41FA5}">
                      <a16:colId xmlns:a16="http://schemas.microsoft.com/office/drawing/2014/main" val="2277398555"/>
                    </a:ext>
                  </a:extLst>
                </a:gridCol>
              </a:tblGrid>
              <a:tr h="804956">
                <a:tc>
                  <a:txBody>
                    <a:bodyPr/>
                    <a:lstStyle/>
                    <a:p>
                      <a:pPr algn="ctr">
                        <a:spcBef>
                          <a:spcPts val="300"/>
                        </a:spcBef>
                        <a:spcAft>
                          <a:spcPts val="300"/>
                        </a:spcAft>
                      </a:pPr>
                      <a:r>
                        <a:rPr lang="cs-CZ" sz="1800" b="0" dirty="0">
                          <a:solidFill>
                            <a:schemeClr val="tx1"/>
                          </a:solidFill>
                        </a:rPr>
                        <a:t>od 6.000.001,- Kč bez DPH</a:t>
                      </a:r>
                    </a:p>
                  </a:txBody>
                  <a:tcPr marL="68580" marR="68580" marT="34290" marB="34290"/>
                </a:tc>
                <a:tc>
                  <a:txBody>
                    <a:bodyPr/>
                    <a:lstStyle/>
                    <a:p>
                      <a:pPr algn="l">
                        <a:spcBef>
                          <a:spcPts val="300"/>
                        </a:spcBef>
                        <a:spcAft>
                          <a:spcPts val="300"/>
                        </a:spcAft>
                      </a:pPr>
                      <a:r>
                        <a:rPr lang="cs-CZ" sz="1800" b="0" dirty="0">
                          <a:solidFill>
                            <a:schemeClr val="tx1"/>
                          </a:solidFill>
                        </a:rPr>
                        <a:t>do 142.668.000,- Kč bez DPH</a:t>
                      </a:r>
                    </a:p>
                  </a:txBody>
                  <a:tcPr marL="68580" marR="68580" marT="34290" marB="34290"/>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cs-CZ" sz="1800" b="0" dirty="0">
                          <a:solidFill>
                            <a:schemeClr val="tx1"/>
                          </a:solidFill>
                        </a:rPr>
                        <a:t>podlimitní veřejná zakázka</a:t>
                      </a:r>
                    </a:p>
                  </a:txBody>
                  <a:tcPr marL="68580" marR="68580" marT="34290" marB="34290"/>
                </a:tc>
                <a:extLst>
                  <a:ext uri="{0D108BD9-81ED-4DB2-BD59-A6C34878D82A}">
                    <a16:rowId xmlns:a16="http://schemas.microsoft.com/office/drawing/2014/main" val="3384306849"/>
                  </a:ext>
                </a:extLst>
              </a:tr>
            </a:tbl>
          </a:graphicData>
        </a:graphic>
      </p:graphicFrame>
    </p:spTree>
    <p:extLst>
      <p:ext uri="{BB962C8B-B14F-4D97-AF65-F5344CB8AC3E}">
        <p14:creationId xmlns:p14="http://schemas.microsoft.com/office/powerpoint/2010/main" val="88589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13164" y="548680"/>
            <a:ext cx="9448800" cy="5400600"/>
          </a:xfrm>
        </p:spPr>
        <p:txBody>
          <a:bodyPr>
            <a:normAutofit fontScale="32500" lnSpcReduction="20000"/>
          </a:bodyPr>
          <a:lstStyle/>
          <a:p>
            <a:pPr marL="0" indent="0" algn="ctr">
              <a:buNone/>
            </a:pPr>
            <a:r>
              <a:rPr lang="cs-CZ" sz="8600" b="1" dirty="0"/>
              <a:t>Veřejné zakázky malého rozsahu</a:t>
            </a:r>
          </a:p>
          <a:p>
            <a:pPr marL="0" indent="0">
              <a:lnSpc>
                <a:spcPct val="100000"/>
              </a:lnSpc>
              <a:spcBef>
                <a:spcPts val="450"/>
              </a:spcBef>
              <a:spcAft>
                <a:spcPts val="450"/>
              </a:spcAft>
              <a:buNone/>
            </a:pPr>
            <a:endParaRPr lang="cs-CZ" sz="1950" dirty="0"/>
          </a:p>
          <a:p>
            <a:pPr marL="0" indent="0">
              <a:lnSpc>
                <a:spcPct val="110000"/>
              </a:lnSpc>
              <a:spcBef>
                <a:spcPts val="450"/>
              </a:spcBef>
              <a:buNone/>
            </a:pPr>
            <a:r>
              <a:rPr lang="cs-CZ" sz="7400" dirty="0"/>
              <a:t>Zadavatel není povinen zadat v zadávacím řízení veřejnou zakázku malého rozsahu. </a:t>
            </a:r>
          </a:p>
          <a:p>
            <a:pPr marL="10716" indent="0">
              <a:lnSpc>
                <a:spcPct val="110000"/>
              </a:lnSpc>
              <a:spcBef>
                <a:spcPts val="450"/>
              </a:spcBef>
              <a:buNone/>
            </a:pPr>
            <a:r>
              <a:rPr lang="cs-CZ" sz="7400" dirty="0">
                <a:cs typeface="Arial" pitchFamily="34" charset="0"/>
              </a:rPr>
              <a:t>Zadavatel musí dodržet zásady podle § 6:</a:t>
            </a:r>
          </a:p>
          <a:p>
            <a:pPr marL="270272" lvl="1" indent="-270272">
              <a:lnSpc>
                <a:spcPct val="110000"/>
              </a:lnSpc>
              <a:spcBef>
                <a:spcPts val="450"/>
              </a:spcBef>
            </a:pPr>
            <a:r>
              <a:rPr lang="cs-CZ" sz="7400" dirty="0">
                <a:cs typeface="Arial" pitchFamily="34" charset="0"/>
              </a:rPr>
              <a:t>obecně: </a:t>
            </a:r>
          </a:p>
          <a:p>
            <a:pPr marL="1413271" lvl="1" indent="-1143000">
              <a:lnSpc>
                <a:spcPct val="110000"/>
              </a:lnSpc>
              <a:spcBef>
                <a:spcPts val="450"/>
              </a:spcBef>
              <a:buFont typeface="Wingdings" panose="05000000000000000000" pitchFamily="2" charset="2"/>
              <a:buChar char="ü"/>
            </a:pPr>
            <a:r>
              <a:rPr lang="cs-CZ" sz="7400" dirty="0">
                <a:cs typeface="Arial" pitchFamily="34" charset="0"/>
              </a:rPr>
              <a:t>transparentnost </a:t>
            </a:r>
          </a:p>
          <a:p>
            <a:pPr marL="1413271" lvl="1" indent="-1143000">
              <a:lnSpc>
                <a:spcPct val="110000"/>
              </a:lnSpc>
              <a:spcBef>
                <a:spcPts val="450"/>
              </a:spcBef>
              <a:buFont typeface="Wingdings" panose="05000000000000000000" pitchFamily="2" charset="2"/>
              <a:buChar char="ü"/>
            </a:pPr>
            <a:r>
              <a:rPr lang="cs-CZ" sz="7400" dirty="0">
                <a:cs typeface="Arial" pitchFamily="34" charset="0"/>
              </a:rPr>
              <a:t>přiměřenost </a:t>
            </a:r>
          </a:p>
          <a:p>
            <a:pPr marL="270272" lvl="1" indent="-270272">
              <a:lnSpc>
                <a:spcPct val="110000"/>
              </a:lnSpc>
              <a:spcBef>
                <a:spcPts val="450"/>
              </a:spcBef>
            </a:pPr>
            <a:r>
              <a:rPr lang="cs-CZ" sz="7400" dirty="0">
                <a:cs typeface="Arial" pitchFamily="34" charset="0"/>
              </a:rPr>
              <a:t>ve vztahu k dodavatelům: </a:t>
            </a:r>
          </a:p>
          <a:p>
            <a:pPr marL="1413271" lvl="1" indent="-1143000">
              <a:lnSpc>
                <a:spcPct val="110000"/>
              </a:lnSpc>
              <a:spcBef>
                <a:spcPts val="450"/>
              </a:spcBef>
              <a:buFont typeface="Wingdings" panose="05000000000000000000" pitchFamily="2" charset="2"/>
              <a:buChar char="ü"/>
              <a:tabLst>
                <a:tab pos="332185" algn="l"/>
              </a:tabLst>
            </a:pPr>
            <a:r>
              <a:rPr lang="cs-CZ" sz="7400" dirty="0">
                <a:cs typeface="Arial" pitchFamily="34" charset="0"/>
              </a:rPr>
              <a:t>rovné zacházení </a:t>
            </a:r>
          </a:p>
          <a:p>
            <a:pPr marL="1413271" lvl="1" indent="-1143000">
              <a:lnSpc>
                <a:spcPct val="110000"/>
              </a:lnSpc>
              <a:spcBef>
                <a:spcPts val="450"/>
              </a:spcBef>
              <a:buFont typeface="Wingdings" panose="05000000000000000000" pitchFamily="2" charset="2"/>
              <a:buChar char="ü"/>
              <a:tabLst>
                <a:tab pos="332185" algn="l"/>
              </a:tabLst>
            </a:pPr>
            <a:r>
              <a:rPr lang="cs-CZ" sz="7400" dirty="0">
                <a:cs typeface="Arial" pitchFamily="34" charset="0"/>
              </a:rPr>
              <a:t>zákaz diskriminace </a:t>
            </a:r>
          </a:p>
          <a:p>
            <a:pPr marL="225029" indent="-214313">
              <a:lnSpc>
                <a:spcPct val="110000"/>
              </a:lnSpc>
              <a:spcBef>
                <a:spcPts val="450"/>
              </a:spcBef>
            </a:pPr>
            <a:r>
              <a:rPr lang="cs-CZ" sz="7400" dirty="0">
                <a:solidFill>
                  <a:srgbClr val="000000"/>
                </a:solidFill>
                <a:cs typeface="Arial" pitchFamily="34" charset="0"/>
              </a:rPr>
              <a:t>platí obecná ustanovení zákona, např.:</a:t>
            </a:r>
          </a:p>
          <a:p>
            <a:pPr marL="1441450" lvl="1" indent="-769938">
              <a:lnSpc>
                <a:spcPct val="110000"/>
              </a:lnSpc>
              <a:spcBef>
                <a:spcPts val="450"/>
              </a:spcBef>
              <a:buFont typeface="Wingdings" panose="05000000000000000000" pitchFamily="2" charset="2"/>
              <a:buChar char="ü"/>
            </a:pPr>
            <a:r>
              <a:rPr lang="cs-CZ" sz="7400" dirty="0">
                <a:solidFill>
                  <a:srgbClr val="000000"/>
                </a:solidFill>
                <a:cs typeface="Arial" pitchFamily="34" charset="0"/>
              </a:rPr>
              <a:t>předpokládaná hodnota VZ</a:t>
            </a:r>
          </a:p>
          <a:p>
            <a:pPr marL="1344613" lvl="1" indent="-673100">
              <a:lnSpc>
                <a:spcPct val="110000"/>
              </a:lnSpc>
              <a:spcBef>
                <a:spcPts val="450"/>
              </a:spcBef>
              <a:buFont typeface="Wingdings" panose="05000000000000000000" pitchFamily="2" charset="2"/>
              <a:buChar char="ü"/>
            </a:pPr>
            <a:r>
              <a:rPr lang="cs-CZ" sz="7400" dirty="0">
                <a:solidFill>
                  <a:srgbClr val="000000"/>
                </a:solidFill>
                <a:cs typeface="Arial" pitchFamily="34" charset="0"/>
              </a:rPr>
              <a:t> pravidla pro dělení a sčítání zakázek</a:t>
            </a:r>
          </a:p>
          <a:p>
            <a:pPr marL="715566" lvl="1" indent="0">
              <a:spcBef>
                <a:spcPct val="10000"/>
              </a:spcBef>
              <a:buNone/>
            </a:pPr>
            <a:endParaRPr lang="cs-CZ" sz="6000" dirty="0">
              <a:solidFill>
                <a:srgbClr val="000000"/>
              </a:solidFill>
              <a:cs typeface="Arial" pitchFamily="34" charset="0"/>
            </a:endParaRPr>
          </a:p>
          <a:p>
            <a:pPr marL="0" indent="0">
              <a:buNone/>
            </a:pPr>
            <a:endParaRPr lang="cs-CZ" sz="6000" dirty="0"/>
          </a:p>
          <a:p>
            <a:pPr marL="0" indent="0">
              <a:buNone/>
            </a:pPr>
            <a:endParaRPr lang="cs-CZ" sz="1800" dirty="0"/>
          </a:p>
        </p:txBody>
      </p:sp>
    </p:spTree>
    <p:extLst>
      <p:ext uri="{BB962C8B-B14F-4D97-AF65-F5344CB8AC3E}">
        <p14:creationId xmlns:p14="http://schemas.microsoft.com/office/powerpoint/2010/main" val="321738463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3841</Words>
  <Application>Microsoft Office PowerPoint</Application>
  <PresentationFormat>Širokoúhlá obrazovka</PresentationFormat>
  <Paragraphs>428</Paragraphs>
  <Slides>59</Slides>
  <Notes>1</Notes>
  <HiddenSlides>0</HiddenSlides>
  <MMClips>0</MMClips>
  <ScaleCrop>false</ScaleCrop>
  <HeadingPairs>
    <vt:vector size="6" baseType="variant">
      <vt:variant>
        <vt:lpstr>Použitá písma</vt:lpstr>
      </vt:variant>
      <vt:variant>
        <vt:i4>4</vt:i4>
      </vt:variant>
      <vt:variant>
        <vt:lpstr>Motiv</vt:lpstr>
      </vt:variant>
      <vt:variant>
        <vt:i4>5</vt:i4>
      </vt:variant>
      <vt:variant>
        <vt:lpstr>Nadpisy snímků</vt:lpstr>
      </vt:variant>
      <vt:variant>
        <vt:i4>59</vt:i4>
      </vt:variant>
    </vt:vector>
  </HeadingPairs>
  <TitlesOfParts>
    <vt:vector size="68" baseType="lpstr">
      <vt:lpstr>Arial</vt:lpstr>
      <vt:lpstr>Calibri</vt:lpstr>
      <vt:lpstr>Calibri Light</vt:lpstr>
      <vt:lpstr>Wingdings</vt:lpstr>
      <vt:lpstr>Motiv Office</vt:lpstr>
      <vt:lpstr>Motiv systému Office</vt:lpstr>
      <vt:lpstr>1_Motiv Office</vt:lpstr>
      <vt:lpstr>2_Motiv Office</vt:lpstr>
      <vt:lpstr>1_Motiv systému Office</vt:lpstr>
      <vt:lpstr>Veřejné zakázky malého rozsahu ve světle nového zákona o zadávání veřejných zakázek</vt:lpstr>
      <vt:lpstr>Prezentace aplikace PowerPoint</vt:lpstr>
      <vt:lpstr>Prezentace aplikace PowerPoint</vt:lpstr>
      <vt:lpstr>Dodávky</vt:lpstr>
      <vt:lpstr>Veřejná zakázka na stavební práce</vt:lpstr>
      <vt:lpstr>Veřejná zakázka na služby</vt:lpstr>
      <vt:lpstr>Prezentace aplikace PowerPoint</vt:lpstr>
      <vt:lpstr>Limity veřejných zakázek</vt:lpstr>
      <vt:lpstr>Prezentace aplikace PowerPoint</vt:lpstr>
      <vt:lpstr>Prezentace aplikace PowerPoint</vt:lpstr>
      <vt:lpstr>Prezentace aplikace PowerPoint</vt:lpstr>
      <vt:lpstr>Prezentace aplikace PowerPoint</vt:lpstr>
      <vt:lpstr>Zásada transparentnosti</vt:lpstr>
      <vt:lpstr>Zásada transparentnosti</vt:lpstr>
      <vt:lpstr>Zásada rovného zacházení </vt:lpstr>
      <vt:lpstr>Zásada zákazu diskriminace</vt:lpstr>
      <vt:lpstr>Zásada přiměřenosti</vt:lpstr>
      <vt:lpstr>Stanovení předmětu zakázky </vt:lpstr>
      <vt:lpstr>Prezentace aplikace PowerPoint</vt:lpstr>
      <vt:lpstr>Prezentace aplikace PowerPoint</vt:lpstr>
      <vt:lpstr>Prezentace aplikace PowerPoint</vt:lpstr>
      <vt:lpstr>Dodatečné informace</vt:lpstr>
      <vt:lpstr>Otevírání obálek, posouzení a hodnocení nabídek</vt:lpstr>
      <vt:lpstr>Kvalifikace</vt:lpstr>
      <vt:lpstr>Posouzení a hodnocení nabídek </vt:lpstr>
      <vt:lpstr>Uzavření smlouvy </vt:lpstr>
      <vt:lpstr>Poskytování informací</vt:lpstr>
      <vt:lpstr>Prezentace aplikace PowerPoint</vt:lpstr>
      <vt:lpstr>Zadávací podmínky vs. zadávací dokumentace</vt:lpstr>
      <vt:lpstr>Prezentace aplikace PowerPoint</vt:lpstr>
      <vt:lpstr>Pravidla pro průběh zadávacího řízení</vt:lpstr>
      <vt:lpstr>Prezentace aplikace PowerPoint</vt:lpstr>
      <vt:lpstr>Obchodní nebo jiné smluvní podmínky</vt:lpstr>
      <vt:lpstr>Prezentace aplikace PowerPoint</vt:lpstr>
      <vt:lpstr>Využití poddodavatele </vt:lpstr>
      <vt:lpstr>Zadávací dokumentace</vt:lpstr>
      <vt:lpstr>Mimořádně nízká nabídková cena</vt:lpstr>
      <vt:lpstr>Kvalifikace</vt:lpstr>
      <vt:lpstr>Prezentace aplikace PowerPoint</vt:lpstr>
      <vt:lpstr>Prezentace aplikace PowerPoint</vt:lpstr>
      <vt:lpstr>Prezentace aplikace PowerPoint</vt:lpstr>
      <vt:lpstr>Technická způsobilost</vt:lpstr>
      <vt:lpstr>Prezentace aplikace PowerPoint</vt:lpstr>
      <vt:lpstr>Prokázání kvalifikace prostřednictvím jiných osob</vt:lpstr>
      <vt:lpstr>Prezentace aplikace PowerPoint</vt:lpstr>
      <vt:lpstr>Nabídky</vt:lpstr>
      <vt:lpstr>Prezentace aplikace PowerPoint</vt:lpstr>
      <vt:lpstr>Prezentace aplikace PowerPoint</vt:lpstr>
      <vt:lpstr>Prezentace aplikace PowerPoint</vt:lpstr>
      <vt:lpstr>Hodnotící kritéria kvality</vt:lpstr>
      <vt:lpstr>Prezentace aplikace PowerPoint</vt:lpstr>
      <vt:lpstr>Změna smlouvy </vt:lpstr>
      <vt:lpstr>Změna smlouvy je možná bez dalších podmínek </vt:lpstr>
      <vt:lpstr>Prezentace aplikace PowerPoint</vt:lpstr>
      <vt:lpstr>Prezentace aplikace PowerPoint</vt:lpstr>
      <vt:lpstr>Změny, které jsou nezbytné</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Veřejné zakázky v roce 2016</dc:title>
  <dc:creator>Martin Budiš</dc:creator>
  <cp:lastModifiedBy>aaaaa</cp:lastModifiedBy>
  <cp:revision>55</cp:revision>
  <dcterms:created xsi:type="dcterms:W3CDTF">2016-03-27T18:30:30Z</dcterms:created>
  <dcterms:modified xsi:type="dcterms:W3CDTF">2016-09-10T14:27:03Z</dcterms:modified>
</cp:coreProperties>
</file>