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62" r:id="rId3"/>
    <p:sldId id="373" r:id="rId4"/>
    <p:sldId id="374" r:id="rId5"/>
    <p:sldId id="372" r:id="rId6"/>
    <p:sldId id="350" r:id="rId7"/>
    <p:sldId id="370" r:id="rId8"/>
    <p:sldId id="338" r:id="rId9"/>
    <p:sldId id="371" r:id="rId10"/>
    <p:sldId id="364" r:id="rId11"/>
    <p:sldId id="342" r:id="rId12"/>
    <p:sldId id="339" r:id="rId13"/>
    <p:sldId id="347" r:id="rId14"/>
    <p:sldId id="354" r:id="rId15"/>
    <p:sldId id="367" r:id="rId16"/>
    <p:sldId id="355" r:id="rId17"/>
    <p:sldId id="369" r:id="rId18"/>
    <p:sldId id="343" r:id="rId19"/>
    <p:sldId id="378" r:id="rId20"/>
    <p:sldId id="379" r:id="rId21"/>
    <p:sldId id="380" r:id="rId22"/>
    <p:sldId id="383" r:id="rId23"/>
    <p:sldId id="386" r:id="rId24"/>
    <p:sldId id="387" r:id="rId25"/>
    <p:sldId id="392" r:id="rId26"/>
    <p:sldId id="389" r:id="rId27"/>
    <p:sldId id="293" r:id="rId28"/>
    <p:sldId id="363" r:id="rId29"/>
    <p:sldId id="375" r:id="rId30"/>
    <p:sldId id="334" r:id="rId31"/>
    <p:sldId id="357" r:id="rId32"/>
    <p:sldId id="390" r:id="rId33"/>
    <p:sldId id="294" r:id="rId34"/>
    <p:sldId id="295" r:id="rId35"/>
    <p:sldId id="296" r:id="rId36"/>
    <p:sldId id="326" r:id="rId37"/>
    <p:sldId id="358" r:id="rId38"/>
    <p:sldId id="376" r:id="rId39"/>
    <p:sldId id="391" r:id="rId40"/>
    <p:sldId id="325" r:id="rId41"/>
    <p:sldId id="388" r:id="rId42"/>
    <p:sldId id="327" r:id="rId43"/>
    <p:sldId id="345" r:id="rId44"/>
    <p:sldId id="344" r:id="rId45"/>
    <p:sldId id="360" r:id="rId46"/>
    <p:sldId id="377" r:id="rId47"/>
    <p:sldId id="361" r:id="rId48"/>
    <p:sldId id="349" r:id="rId49"/>
  </p:sldIdLst>
  <p:sldSz cx="9144000" cy="6858000" type="screen4x3"/>
  <p:notesSz cx="6881813" cy="97107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6395" autoAdjust="0"/>
  </p:normalViewPr>
  <p:slideViewPr>
    <p:cSldViewPr snapToGrid="0">
      <p:cViewPr varScale="1">
        <p:scale>
          <a:sx n="82" d="100"/>
          <a:sy n="82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7223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7223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3FBB44A7-1F1F-4E71-AD45-4E392C371A36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82119" cy="487222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8102" y="9223516"/>
            <a:ext cx="2982119" cy="487222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0E31639A-1E99-464E-8989-AC78F2E7CC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5164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7223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7223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FE25D2F3-6A6D-432D-A9C2-E8D987C000F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1214438"/>
            <a:ext cx="4367213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182" y="4673293"/>
            <a:ext cx="5505450" cy="3823603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7222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7222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EAD8F7A1-EB77-4733-9B07-337F9EBC9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260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Prosím, doplňte</a:t>
            </a:r>
            <a:r>
              <a:rPr lang="cs-CZ" baseline="0" dirty="0" smtClean="0"/>
              <a:t> výčet MAS v kraji nebo mapku. Ideálně také odkaz na web s rozcestníkem na jednotlivé MAS – pokud nemáte na krajské úrovni, pak www.nsmascr.cz.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44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Prosím, doplňte</a:t>
            </a:r>
            <a:r>
              <a:rPr lang="cs-CZ" baseline="0" dirty="0" smtClean="0"/>
              <a:t> výčet MAS v kraji nebo mapku. Ideálně také odkaz na web s rozcestníkem na jednotlivé MAS – pokud nemáte na krajské úrovni, pak www.nsmascr.cz.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1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89C8-E5FE-4028-B0CD-A577F582E62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57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1BFA-18C5-4144-8940-0E6E2DF873FE}" type="datetime1">
              <a:rPr lang="cs-CZ" smtClean="0"/>
              <a:t>01.11.2023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E1C-0CE4-4D56-AE58-AF3F2A57D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75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19E-6783-44D0-8099-E3B2C18BEEA9}" type="datetime1">
              <a:rPr lang="cs-CZ" smtClean="0"/>
              <a:t>01.11.2023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E1C-0CE4-4D56-AE58-AF3F2A57D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55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D38B-CD61-4823-BD65-6FF50BE148EB}" type="datetime1">
              <a:rPr lang="cs-CZ" smtClean="0"/>
              <a:t>01.11.2023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E1C-0CE4-4D56-AE58-AF3F2A57D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9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45D-A5B9-4711-B5B2-AE274BCCAA01}" type="datetime1">
              <a:rPr lang="cs-CZ" smtClean="0"/>
              <a:t>01.11.2023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E1C-0CE4-4D56-AE58-AF3F2A57D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25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1CBF-C5F3-4C73-B4E6-4F596676E902}" type="datetime1">
              <a:rPr lang="cs-CZ" smtClean="0"/>
              <a:t>01.11.2023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E1C-0CE4-4D56-AE58-AF3F2A57D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63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ACB7-5BA3-47DA-B35C-22B0E76A598D}" type="datetime1">
              <a:rPr lang="cs-CZ" smtClean="0"/>
              <a:t>01.11.2023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E1C-0CE4-4D56-AE58-AF3F2A57D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20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1B86-C05F-477E-A2E4-62BB4472BD30}" type="datetime1">
              <a:rPr lang="cs-CZ" smtClean="0"/>
              <a:t>01.11.2023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E1C-0CE4-4D56-AE58-AF3F2A57D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80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858C-AB19-4B87-8763-27091371BEE5}" type="datetime1">
              <a:rPr lang="cs-CZ" smtClean="0"/>
              <a:t>01.11.2023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E1C-0CE4-4D56-AE58-AF3F2A57D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93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C53-942E-4A04-9094-22570A43704A}" type="datetime1">
              <a:rPr lang="cs-CZ" smtClean="0"/>
              <a:t>01.11.2023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E1C-0CE4-4D56-AE58-AF3F2A57D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5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EAC3-B939-4D40-BB50-057CEBB3F111}" type="datetime1">
              <a:rPr lang="cs-CZ" smtClean="0"/>
              <a:t>01.11.2023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E1C-0CE4-4D56-AE58-AF3F2A57D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63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635-A4D2-433C-9C70-03799E74657D}" type="datetime1">
              <a:rPr lang="cs-CZ" smtClean="0"/>
              <a:t>01.11.2023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E1C-0CE4-4D56-AE58-AF3F2A57D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75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285A-07DA-43E9-B833-D49DDE585D82}" type="datetime1">
              <a:rPr lang="cs-CZ" smtClean="0"/>
              <a:t>01.11.2023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3E1C-0CE4-4D56-AE58-AF3F2A57D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52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olomoucky.nsmascr.cz/" TargetMode="External"/><Relationship Id="rId2" Type="http://schemas.openxmlformats.org/officeDocument/2006/relationships/hyperlink" Target="mailto:vecer@mas-sternbersko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s-sternbersko.c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59279"/>
            <a:ext cx="7772400" cy="1911822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cs-CZ" sz="3000" b="1" dirty="0" smtClean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</a:br>
            <a:endParaRPr lang="cs-CZ" sz="6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179869"/>
            <a:ext cx="6858000" cy="165576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Setkání MAS Olomouckého, Zlínského a Moravskoslezského kraje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cs-CZ" sz="2000" dirty="0" smtClean="0">
              <a:solidFill>
                <a:srgbClr val="002060"/>
              </a:solidFill>
            </a:endParaRPr>
          </a:p>
          <a:p>
            <a:endParaRPr lang="cs-CZ" sz="2000" dirty="0" smtClean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 smtClean="0">
              <a:solidFill>
                <a:srgbClr val="002060"/>
              </a:solidFill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Velká Bystřice, 13.10.2022</a:t>
            </a: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4" y="29749"/>
            <a:ext cx="6339413" cy="698090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9"/>
            <a:ext cx="9144000" cy="816745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9"/>
            <a:ext cx="9144000" cy="765000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1" y="491446"/>
            <a:ext cx="9227126" cy="1450757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PŘEHLED MAS VE ZLÍNSKÉM KRAJI</a:t>
            </a:r>
            <a:endParaRPr lang="cs-CZ" b="1" dirty="0">
              <a:latin typeface="+mn-lt"/>
            </a:endParaRP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5328799" y="1631950"/>
            <a:ext cx="3800447" cy="52260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cs-CZ" sz="1800" dirty="0"/>
              <a:t>Jižní Haná o. p. s.</a:t>
            </a:r>
          </a:p>
          <a:p>
            <a:pPr>
              <a:spcBef>
                <a:spcPct val="0"/>
              </a:spcBef>
            </a:pPr>
            <a:r>
              <a:rPr lang="cs-CZ" sz="1800" dirty="0" err="1"/>
              <a:t>Luhačovské</a:t>
            </a:r>
            <a:r>
              <a:rPr lang="cs-CZ" sz="1800" dirty="0"/>
              <a:t> Zálesí, o.p.s.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MAS </a:t>
            </a:r>
            <a:r>
              <a:rPr lang="cs-CZ" sz="1800" dirty="0" err="1"/>
              <a:t>Bojkovska</a:t>
            </a:r>
            <a:r>
              <a:rPr lang="cs-CZ" sz="1800" dirty="0"/>
              <a:t>, z.s.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MAS </a:t>
            </a:r>
            <a:r>
              <a:rPr lang="cs-CZ" sz="1800" dirty="0" err="1"/>
              <a:t>Buchlov</a:t>
            </a:r>
            <a:r>
              <a:rPr lang="cs-CZ" sz="1800" dirty="0"/>
              <a:t>, z.s.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MAS </a:t>
            </a:r>
            <a:r>
              <a:rPr lang="cs-CZ" sz="1800" dirty="0" err="1"/>
              <a:t>Hornolidečska</a:t>
            </a:r>
            <a:r>
              <a:rPr lang="cs-CZ" sz="1800" dirty="0"/>
              <a:t>, z.s.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MAS Ploština, z. 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MAS </a:t>
            </a:r>
            <a:r>
              <a:rPr lang="cs-CZ" sz="1800" dirty="0" err="1"/>
              <a:t>Staroměstsko</a:t>
            </a:r>
            <a:r>
              <a:rPr lang="cs-CZ" sz="1800" dirty="0"/>
              <a:t>, z.s.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MAS Střední Vsetínsko, z. 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MAS </a:t>
            </a:r>
            <a:r>
              <a:rPr lang="cs-CZ" sz="1800" dirty="0" err="1"/>
              <a:t>Vizovicko</a:t>
            </a:r>
            <a:r>
              <a:rPr lang="cs-CZ" sz="1800" dirty="0"/>
              <a:t> a </a:t>
            </a:r>
            <a:r>
              <a:rPr lang="cs-CZ" sz="1800" dirty="0" err="1"/>
              <a:t>Slušovicko</a:t>
            </a:r>
            <a:r>
              <a:rPr lang="cs-CZ" sz="1800" dirty="0"/>
              <a:t>, o.p.s.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MAS Východní Slovácko, z.s.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Místní akční skupina Dolní </a:t>
            </a:r>
            <a:r>
              <a:rPr lang="cs-CZ" sz="1800" dirty="0" err="1"/>
              <a:t>Poolšaví</a:t>
            </a:r>
            <a:r>
              <a:rPr lang="cs-CZ" sz="1800" dirty="0"/>
              <a:t>, z.s.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Místní akční skupina Hříběcí hory, z.s.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Místní akční skupina </a:t>
            </a:r>
            <a:r>
              <a:rPr lang="cs-CZ" sz="1800" dirty="0" err="1"/>
              <a:t>Podhostýnska</a:t>
            </a:r>
            <a:r>
              <a:rPr lang="cs-CZ" sz="1800" dirty="0"/>
              <a:t>, z. 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Místní akční skupina Rožnovsko, z.s.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Místní akční skupina Severní Chřiby a Pomoraví, z.s.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Místní akční skupina Valašsko - Horní </a:t>
            </a:r>
            <a:r>
              <a:rPr lang="cs-CZ" sz="1800" dirty="0" err="1"/>
              <a:t>Vsacko</a:t>
            </a:r>
            <a:r>
              <a:rPr lang="cs-CZ" sz="1800" dirty="0"/>
              <a:t>, z.s.</a:t>
            </a:r>
          </a:p>
          <a:p>
            <a:pPr>
              <a:spcBef>
                <a:spcPct val="0"/>
              </a:spcBef>
            </a:pPr>
            <a:endParaRPr lang="cs-CZ" altLang="cs-CZ" sz="1900" dirty="0" smtClean="0">
              <a:latin typeface="Calibri" panose="020F0502020204030204" pitchFamily="34" charset="0"/>
            </a:endParaRPr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239"/>
            <a:ext cx="5328799" cy="380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822804"/>
            <a:ext cx="6858000" cy="165576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JAK TO BYLO DOPOSUD?</a:t>
            </a:r>
            <a:endParaRPr lang="cs-CZ" sz="4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</a:rPr>
              <a:t>Hotel Helios, Lipová-lázně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3.10.2023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86" y="545223"/>
            <a:ext cx="7191105" cy="922764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OK– CLLD CELKOVĚ (14-20)</a:t>
            </a:r>
            <a:endParaRPr lang="cs-CZ" b="1" dirty="0">
              <a:latin typeface="+mn-lt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980979"/>
              </p:ext>
            </p:extLst>
          </p:nvPr>
        </p:nvGraphicFramePr>
        <p:xfrm>
          <a:off x="114875" y="1209374"/>
          <a:ext cx="8964469" cy="5648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0954">
                  <a:extLst>
                    <a:ext uri="{9D8B030D-6E8A-4147-A177-3AD203B41FA5}">
                      <a16:colId xmlns:a16="http://schemas.microsoft.com/office/drawing/2014/main" val="1124358377"/>
                    </a:ext>
                  </a:extLst>
                </a:gridCol>
                <a:gridCol w="874164">
                  <a:extLst>
                    <a:ext uri="{9D8B030D-6E8A-4147-A177-3AD203B41FA5}">
                      <a16:colId xmlns:a16="http://schemas.microsoft.com/office/drawing/2014/main" val="2638989860"/>
                    </a:ext>
                  </a:extLst>
                </a:gridCol>
                <a:gridCol w="1096991">
                  <a:extLst>
                    <a:ext uri="{9D8B030D-6E8A-4147-A177-3AD203B41FA5}">
                      <a16:colId xmlns:a16="http://schemas.microsoft.com/office/drawing/2014/main" val="3532826677"/>
                    </a:ext>
                  </a:extLst>
                </a:gridCol>
                <a:gridCol w="857025">
                  <a:extLst>
                    <a:ext uri="{9D8B030D-6E8A-4147-A177-3AD203B41FA5}">
                      <a16:colId xmlns:a16="http://schemas.microsoft.com/office/drawing/2014/main" val="1705456522"/>
                    </a:ext>
                  </a:extLst>
                </a:gridCol>
                <a:gridCol w="719900">
                  <a:extLst>
                    <a:ext uri="{9D8B030D-6E8A-4147-A177-3AD203B41FA5}">
                      <a16:colId xmlns:a16="http://schemas.microsoft.com/office/drawing/2014/main" val="913467190"/>
                    </a:ext>
                  </a:extLst>
                </a:gridCol>
                <a:gridCol w="878600">
                  <a:extLst>
                    <a:ext uri="{9D8B030D-6E8A-4147-A177-3AD203B41FA5}">
                      <a16:colId xmlns:a16="http://schemas.microsoft.com/office/drawing/2014/main" val="3111603760"/>
                    </a:ext>
                  </a:extLst>
                </a:gridCol>
                <a:gridCol w="1126835">
                  <a:extLst>
                    <a:ext uri="{9D8B030D-6E8A-4147-A177-3AD203B41FA5}">
                      <a16:colId xmlns:a16="http://schemas.microsoft.com/office/drawing/2014/main" val="544471029"/>
                    </a:ext>
                  </a:extLst>
                </a:gridCol>
              </a:tblGrid>
              <a:tr h="3246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MAS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IROP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PRV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OPZ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OPŽP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Celkem</a:t>
                      </a:r>
                      <a:endParaRPr lang="cs-CZ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REŽIE MAS</a:t>
                      </a:r>
                      <a:endParaRPr lang="cs-CZ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5776820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MAS Horní Pomoraví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66,5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47,8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15,5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139,8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17,3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6773727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MAS VP pro Jesenicko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53,4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48,1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16,1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122,6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16,5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3926970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MAS - Partnerství Moštěnka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56,9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27,7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12,4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10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107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7873017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Region HANÁ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53,9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45,5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10,7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10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120,1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5627912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MAS Hranicko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46,1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25,4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16,9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10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98,4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4916412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MAS Moravská cesta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42,4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31,5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10,3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14,2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98,4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13,1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3042271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MAS Šumperský venkov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34,3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25,5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11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82,8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7866214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MAS Šternbersko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38,8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20,9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84,7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11,2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64533908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MAS Uničovsko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30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15,7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9,3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55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9,9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5896281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MAS MORAVSKÁ BRÁNA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29,1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21,3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8,4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68,8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10,4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5126106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Bystřička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27,6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22,8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9,8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70,2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9,9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7311267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MAS Mohelnicko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24,8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11,4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12,2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58,4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9,6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8370987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MAS Hanácký venkov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23,6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12,4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8,2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54,2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9,5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3711205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Střední Haná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21,3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10,3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9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12,2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52,8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9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3764804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MAS Hanácké Království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23,1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11,6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8,6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43,3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9,4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45714844"/>
                  </a:ext>
                </a:extLst>
              </a:tr>
              <a:tr h="324634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 Prostějov venkov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25,9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55,9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8,7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7060967"/>
                  </a:ext>
                </a:extLst>
              </a:tr>
              <a:tr h="3246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 CELKEM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597,7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397,9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174,4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142,4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1312,4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187,5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4755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1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822804"/>
            <a:ext cx="6858000" cy="165576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JAK JE TO TEĎ?</a:t>
            </a:r>
            <a:endParaRPr lang="cs-CZ" sz="4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Hotel Helios, Lipová-lázně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3.10.2023</a:t>
            </a: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4" y="29749"/>
            <a:ext cx="6339413" cy="698090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9"/>
            <a:ext cx="9144000" cy="8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47197"/>
            <a:ext cx="78867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  <a:latin typeface="+mn-lt"/>
              </a:rPr>
              <a:t>OLOMOUCKÝ KRAJ</a:t>
            </a:r>
            <a:endParaRPr 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65" y="1610942"/>
            <a:ext cx="831714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IROP – VÝŠE ALOKACE A JEJÍ VÝPOČET</a:t>
            </a:r>
          </a:p>
          <a:p>
            <a:pPr lvl="1"/>
            <a:r>
              <a:rPr lang="cs-CZ" sz="2000" dirty="0"/>
              <a:t>45% počet obyvatel / 10% počet km² / 45% počet obcí</a:t>
            </a:r>
          </a:p>
          <a:p>
            <a:pPr lvl="1"/>
            <a:r>
              <a:rPr lang="cs-CZ" sz="2000" dirty="0"/>
              <a:t>míra spolufinancování žadatelem vždy 5%</a:t>
            </a:r>
          </a:p>
          <a:p>
            <a:pPr lvl="1"/>
            <a:endParaRPr lang="cs-CZ" sz="2000" dirty="0" smtClean="0"/>
          </a:p>
          <a:p>
            <a:pPr lvl="1"/>
            <a:endParaRPr lang="cs-CZ" sz="2200" dirty="0"/>
          </a:p>
          <a:p>
            <a:endParaRPr lang="cs-CZ" sz="2400" dirty="0"/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13991"/>
              </p:ext>
            </p:extLst>
          </p:nvPr>
        </p:nvGraphicFramePr>
        <p:xfrm>
          <a:off x="350982" y="2669307"/>
          <a:ext cx="8395854" cy="4109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9789">
                  <a:extLst>
                    <a:ext uri="{9D8B030D-6E8A-4147-A177-3AD203B41FA5}">
                      <a16:colId xmlns:a16="http://schemas.microsoft.com/office/drawing/2014/main" val="3967674569"/>
                    </a:ext>
                  </a:extLst>
                </a:gridCol>
                <a:gridCol w="2496065">
                  <a:extLst>
                    <a:ext uri="{9D8B030D-6E8A-4147-A177-3AD203B41FA5}">
                      <a16:colId xmlns:a16="http://schemas.microsoft.com/office/drawing/2014/main" val="4042270453"/>
                    </a:ext>
                  </a:extLst>
                </a:gridCol>
              </a:tblGrid>
              <a:tr h="237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název MAS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CZV 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2640182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Bystřička, o.p.s.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37 318 839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1112343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MAS - Partnerství Moštěnka, o.p.s.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83 844 774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6754633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MAS Hanácké Království, z.s.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32 859 564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559298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effectLst/>
                        </a:rPr>
                        <a:t>MAS Hanácký venkov, z. s.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39 238 485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30091718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MAS Horní Pomoraví o.p.s.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93 323 090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94172676"/>
                  </a:ext>
                </a:extLst>
              </a:tr>
              <a:tr h="2021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MAS Hranicko z. 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61 796 113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66795234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MAS Mohelnicko, z.s.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30 290 613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0543605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MAS MORAVSKÁ BRÁNA, z.s.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50 075 999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1526782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effectLst/>
                        </a:rPr>
                        <a:t>MAS Moravská cesta, z. s.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49 704 345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8108068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MAS Šternbersko o.p.s.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47 668 245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4126248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>
                          <a:effectLst/>
                        </a:rPr>
                        <a:t>MAS Šumperský venkov, z. s.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42 268 649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2141995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MAS Uničovsko, o.p.s.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28 582 279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685494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>
                          <a:effectLst/>
                        </a:rPr>
                        <a:t>MAS Vincenze Priessnitze pro Jesenicko, o.p.s.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63 300 912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997506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Prostějov venkov o.p.s.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45 953 935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3352782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Region HANÁ, z. s.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85 554 179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1785773"/>
                  </a:ext>
                </a:extLst>
              </a:tr>
              <a:tr h="2376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Střední Haná, o.p.s.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             26 447 522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36357640"/>
                  </a:ext>
                </a:extLst>
              </a:tr>
              <a:tr h="237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effectLst/>
                        </a:rPr>
                        <a:t>CELKEM OLOMOUCKÝ KRAJ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           818 227 545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0931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1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47197"/>
            <a:ext cx="78867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  <a:latin typeface="+mn-lt"/>
              </a:rPr>
              <a:t>ZLÍNSKÝ KRAJ</a:t>
            </a:r>
            <a:endParaRPr 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64" y="1740251"/>
            <a:ext cx="8317149" cy="4351338"/>
          </a:xfrm>
        </p:spPr>
        <p:txBody>
          <a:bodyPr>
            <a:noAutofit/>
          </a:bodyPr>
          <a:lstStyle/>
          <a:p>
            <a:pPr lvl="1"/>
            <a:r>
              <a:rPr lang="cs-CZ" sz="2000" dirty="0" smtClean="0"/>
              <a:t>45</a:t>
            </a:r>
            <a:r>
              <a:rPr lang="cs-CZ" sz="2000" dirty="0"/>
              <a:t>% počet obyvatel / 10% počet km² / 45% počet obcí</a:t>
            </a:r>
          </a:p>
          <a:p>
            <a:pPr marL="457200" lvl="1" indent="0">
              <a:buNone/>
            </a:pPr>
            <a:endParaRPr lang="cs-CZ" sz="2200" dirty="0"/>
          </a:p>
          <a:p>
            <a:endParaRPr lang="cs-CZ" sz="2400" dirty="0"/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90573"/>
              </p:ext>
            </p:extLst>
          </p:nvPr>
        </p:nvGraphicFramePr>
        <p:xfrm>
          <a:off x="223146" y="2184767"/>
          <a:ext cx="8717654" cy="455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5919">
                  <a:extLst>
                    <a:ext uri="{9D8B030D-6E8A-4147-A177-3AD203B41FA5}">
                      <a16:colId xmlns:a16="http://schemas.microsoft.com/office/drawing/2014/main" val="3967674569"/>
                    </a:ext>
                  </a:extLst>
                </a:gridCol>
                <a:gridCol w="2591735">
                  <a:extLst>
                    <a:ext uri="{9D8B030D-6E8A-4147-A177-3AD203B41FA5}">
                      <a16:colId xmlns:a16="http://schemas.microsoft.com/office/drawing/2014/main" val="4042270453"/>
                    </a:ext>
                  </a:extLst>
                </a:gridCol>
              </a:tblGrid>
              <a:tr h="2251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název MAS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CZV CELKEM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2640182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Jižní Haná o. p. 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26 772 780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1112343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Luhačovské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Zálesí, o.p.s.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47 849 712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6754633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Bojkovska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25 710 278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559298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Buchlov,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25 402 976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0091718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Hornolidečska,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26 304 489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4172676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Ploština, z. 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36 466 123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6795234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Staroměstsko, z.s.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18 350 416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543605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Střední Vsetínsko, z. 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23 240 404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1526782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Vizovicko a Slušovicko, o.p.s.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38 787 102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8108068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Východní Slovácko, z.s.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43 224 694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4126248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Místní akční skupina Dolní Poolšaví, z.s.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29 964 917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2141995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Místní akční skupina Hříběcí hory, z.s.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53 237 796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685494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Místní akční skupina Podhostýnska, z. 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31 946 319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997506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Místní akční skupina Rožnovsko, z.s.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86 465 034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3352782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Místní akční skupina Severní Chřiby a Pomoraví,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50 498 070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1785773"/>
                  </a:ext>
                </a:extLst>
              </a:tr>
              <a:tr h="2268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Místní akční skupina Valašsko - Horní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Vsacko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24 310 135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6357640"/>
                  </a:ext>
                </a:extLst>
              </a:tr>
              <a:tr h="2251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CELKEM ZLÍNSKÝ KRAJ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588 531 245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0931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1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47197"/>
            <a:ext cx="78867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  <a:latin typeface="+mn-lt"/>
              </a:rPr>
              <a:t>OLOMOUCKÝ KRAJ</a:t>
            </a:r>
            <a:endParaRPr 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65" y="1814142"/>
            <a:ext cx="831714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SZP – VÝŠE ALOKACE A JEJÍ VÝPOČET</a:t>
            </a:r>
          </a:p>
          <a:p>
            <a:pPr lvl="1"/>
            <a:r>
              <a:rPr lang="cs-CZ" sz="2000" dirty="0" smtClean="0"/>
              <a:t>Výbor NS MAS ČR dne 11.10.2022 schválil vzorec pro stanovení výše alokace </a:t>
            </a:r>
            <a:r>
              <a:rPr lang="cs-CZ" sz="2000" dirty="0"/>
              <a:t>(35% počet obyvatel, 10% počet obcí a 55% rozloha)</a:t>
            </a:r>
          </a:p>
          <a:p>
            <a:pPr lvl="1"/>
            <a:endParaRPr lang="cs-CZ" sz="2000" dirty="0" smtClean="0"/>
          </a:p>
          <a:p>
            <a:pPr lvl="1"/>
            <a:endParaRPr lang="cs-CZ" sz="2200" dirty="0"/>
          </a:p>
          <a:p>
            <a:endParaRPr lang="cs-CZ" sz="2400" dirty="0"/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48665"/>
              </p:ext>
            </p:extLst>
          </p:nvPr>
        </p:nvGraphicFramePr>
        <p:xfrm>
          <a:off x="208038" y="2817913"/>
          <a:ext cx="8723525" cy="3943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1852">
                  <a:extLst>
                    <a:ext uri="{9D8B030D-6E8A-4147-A177-3AD203B41FA5}">
                      <a16:colId xmlns:a16="http://schemas.microsoft.com/office/drawing/2014/main" val="202255502"/>
                    </a:ext>
                  </a:extLst>
                </a:gridCol>
                <a:gridCol w="2421673">
                  <a:extLst>
                    <a:ext uri="{9D8B030D-6E8A-4147-A177-3AD203B41FA5}">
                      <a16:colId xmlns:a16="http://schemas.microsoft.com/office/drawing/2014/main" val="3983107867"/>
                    </a:ext>
                  </a:extLst>
                </a:gridCol>
              </a:tblGrid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Bystřička, o.p.s.</a:t>
                      </a:r>
                      <a:endParaRPr lang="cs-CZ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721 850 €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4858969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MAS - Partnerství Moštěnka, o.p.s.</a:t>
                      </a:r>
                      <a:endParaRPr lang="cs-CZ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1 115 919 €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9123760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MAS Hanácké Království, z.s.</a:t>
                      </a:r>
                      <a:endParaRPr lang="cs-CZ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470 968 €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0794772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>
                          <a:effectLst/>
                        </a:rPr>
                        <a:t>MAS Hanácký venkov, z. s.</a:t>
                      </a:r>
                      <a:endParaRPr lang="pt-BR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532 092 €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7970156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MAS Horní Pomoraví o.p.s.</a:t>
                      </a:r>
                      <a:endParaRPr lang="cs-CZ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1 721 180 €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1082350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MAS Hranicko z. s.</a:t>
                      </a:r>
                      <a:endParaRPr lang="cs-CZ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988 022 €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0153376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MAS Mohelnicko, z.s.</a:t>
                      </a:r>
                      <a:endParaRPr lang="cs-CZ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533 035 €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8677597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MAS MORAVSKÁ BRÁNA, </a:t>
                      </a:r>
                      <a:r>
                        <a:rPr lang="cs-CZ" sz="1300" b="1" u="none" strike="noStrike" dirty="0" err="1">
                          <a:effectLst/>
                        </a:rPr>
                        <a:t>z.s</a:t>
                      </a:r>
                      <a:r>
                        <a:rPr lang="cs-CZ" sz="1300" b="1" u="none" strike="noStrike" dirty="0">
                          <a:effectLst/>
                        </a:rPr>
                        <a:t>.</a:t>
                      </a:r>
                      <a:endParaRPr lang="cs-CZ" sz="13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632 483 €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5461790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>
                          <a:effectLst/>
                        </a:rPr>
                        <a:t>MAS Moravská cesta, z. s.</a:t>
                      </a:r>
                      <a:endParaRPr lang="pt-BR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851 611 €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5473631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MAS Šternbersko o.p.s.</a:t>
                      </a:r>
                      <a:endParaRPr lang="cs-CZ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794 319 €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2725045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>
                          <a:effectLst/>
                        </a:rPr>
                        <a:t>MAS Šumperský venkov, z. s.</a:t>
                      </a:r>
                      <a:endParaRPr lang="pt-BR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985 172 €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9258986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MAS Uničovsko, o.p.s.</a:t>
                      </a:r>
                      <a:endParaRPr lang="cs-CZ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577 777 €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3676745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u="none" strike="noStrike">
                          <a:effectLst/>
                        </a:rPr>
                        <a:t>MAS Vincenze Priessnitze pro Jesenicko, o.p.s.</a:t>
                      </a:r>
                      <a:endParaRPr lang="it-IT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1 585 020 €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4401954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Prostějov venkov o.p.s.</a:t>
                      </a:r>
                      <a:endParaRPr lang="cs-CZ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613 433 €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61480716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Region HANÁ, z. s.</a:t>
                      </a:r>
                      <a:endParaRPr lang="cs-CZ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1 293 445 €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2581900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Střední Haná, o.p.s.</a:t>
                      </a:r>
                      <a:endParaRPr lang="cs-CZ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                427 340 € 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648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3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47197"/>
            <a:ext cx="78867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  <a:latin typeface="+mn-lt"/>
              </a:rPr>
              <a:t>ZLÍNSKÝ KRAJ</a:t>
            </a:r>
            <a:endParaRPr 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65" y="1814142"/>
            <a:ext cx="831714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SZP – VÝŠE ALOKACE A JEJÍ VÝPOČET</a:t>
            </a:r>
          </a:p>
          <a:p>
            <a:pPr lvl="1"/>
            <a:r>
              <a:rPr lang="cs-CZ" sz="2000" dirty="0" smtClean="0"/>
              <a:t>Výbor NS MAS ČR dne 11.10.2022 schválil vzorec pro stanovení výše alokace </a:t>
            </a:r>
            <a:r>
              <a:rPr lang="cs-CZ" sz="2000" dirty="0"/>
              <a:t>(35% počet obyvatel, 10% počet obcí a 55% rozloha)</a:t>
            </a:r>
          </a:p>
          <a:p>
            <a:pPr lvl="1"/>
            <a:endParaRPr lang="cs-CZ" sz="2000" dirty="0" smtClean="0"/>
          </a:p>
          <a:p>
            <a:pPr lvl="1"/>
            <a:endParaRPr lang="cs-CZ" sz="2200" dirty="0"/>
          </a:p>
          <a:p>
            <a:endParaRPr lang="cs-CZ" sz="2400" dirty="0"/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26253"/>
              </p:ext>
            </p:extLst>
          </p:nvPr>
        </p:nvGraphicFramePr>
        <p:xfrm>
          <a:off x="75365" y="2881305"/>
          <a:ext cx="8948562" cy="3879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4419">
                  <a:extLst>
                    <a:ext uri="{9D8B030D-6E8A-4147-A177-3AD203B41FA5}">
                      <a16:colId xmlns:a16="http://schemas.microsoft.com/office/drawing/2014/main" val="1905382520"/>
                    </a:ext>
                  </a:extLst>
                </a:gridCol>
                <a:gridCol w="2484143">
                  <a:extLst>
                    <a:ext uri="{9D8B030D-6E8A-4147-A177-3AD203B41FA5}">
                      <a16:colId xmlns:a16="http://schemas.microsoft.com/office/drawing/2014/main" val="3655793713"/>
                    </a:ext>
                  </a:extLst>
                </a:gridCol>
              </a:tblGrid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u="none" strike="noStrike" dirty="0">
                          <a:effectLst/>
                        </a:rPr>
                        <a:t>Jižní Haná o. p. s.</a:t>
                      </a:r>
                      <a:endParaRPr lang="es-ES" sz="13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420 366 €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5808735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 err="1">
                          <a:effectLst/>
                        </a:rPr>
                        <a:t>Luhačovské</a:t>
                      </a:r>
                      <a:r>
                        <a:rPr lang="cs-CZ" sz="1300" b="1" u="none" strike="noStrike" dirty="0">
                          <a:effectLst/>
                        </a:rPr>
                        <a:t> Zálesí, o.p.s.</a:t>
                      </a:r>
                      <a:endParaRPr lang="cs-CZ" sz="13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762 527 €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3950225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MAS </a:t>
                      </a:r>
                      <a:r>
                        <a:rPr lang="cs-CZ" sz="1300" b="1" u="none" strike="noStrike" dirty="0" err="1">
                          <a:effectLst/>
                        </a:rPr>
                        <a:t>Bojkovska</a:t>
                      </a:r>
                      <a:r>
                        <a:rPr lang="cs-CZ" sz="1300" b="1" u="none" strike="noStrike" dirty="0">
                          <a:effectLst/>
                        </a:rPr>
                        <a:t>, z.s.</a:t>
                      </a:r>
                      <a:endParaRPr lang="cs-CZ" sz="13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471 153 €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7695582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MAS </a:t>
                      </a:r>
                      <a:r>
                        <a:rPr lang="cs-CZ" sz="1300" b="1" u="none" strike="noStrike" dirty="0" err="1">
                          <a:effectLst/>
                        </a:rPr>
                        <a:t>Buchlov</a:t>
                      </a:r>
                      <a:r>
                        <a:rPr lang="cs-CZ" sz="1300" b="1" u="none" strike="noStrike" dirty="0">
                          <a:effectLst/>
                        </a:rPr>
                        <a:t>, z.s.</a:t>
                      </a:r>
                      <a:endParaRPr lang="cs-CZ" sz="13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418 010 €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2934222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MAS </a:t>
                      </a:r>
                      <a:r>
                        <a:rPr lang="cs-CZ" sz="1300" b="1" u="none" strike="noStrike" dirty="0" err="1">
                          <a:effectLst/>
                        </a:rPr>
                        <a:t>Hornolidečska</a:t>
                      </a:r>
                      <a:r>
                        <a:rPr lang="cs-CZ" sz="1300" b="1" u="none" strike="noStrike" dirty="0">
                          <a:effectLst/>
                        </a:rPr>
                        <a:t>, z.s.</a:t>
                      </a:r>
                      <a:endParaRPr lang="cs-CZ" sz="13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442 209 €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15162818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MAS Ploština, z. s.</a:t>
                      </a:r>
                      <a:endParaRPr lang="cs-CZ" sz="13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653 241 €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1684630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MAS </a:t>
                      </a:r>
                      <a:r>
                        <a:rPr lang="cs-CZ" sz="1300" b="1" u="none" strike="noStrike" dirty="0" err="1">
                          <a:effectLst/>
                        </a:rPr>
                        <a:t>Staroměstsko</a:t>
                      </a:r>
                      <a:r>
                        <a:rPr lang="cs-CZ" sz="1300" b="1" u="none" strike="noStrike" dirty="0">
                          <a:effectLst/>
                        </a:rPr>
                        <a:t>, z.s.</a:t>
                      </a:r>
                      <a:endParaRPr lang="cs-CZ" sz="13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262 253 €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0055162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MAS Střední Vsetínsko, z. s.</a:t>
                      </a:r>
                      <a:endParaRPr lang="cs-CZ" sz="13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408 911 €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528247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</a:rPr>
                        <a:t>MAS Vizovicko a Slušovicko, o.p.s.</a:t>
                      </a:r>
                      <a:endParaRPr lang="pt-BR" sz="13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593 714 €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0386912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MAS Východní Slovácko, z.s.</a:t>
                      </a:r>
                      <a:endParaRPr lang="cs-CZ" sz="13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825 478 €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7301196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Místní akční skupina Dolní </a:t>
                      </a:r>
                      <a:r>
                        <a:rPr lang="cs-CZ" sz="1300" b="1" u="none" strike="noStrike" dirty="0" err="1">
                          <a:effectLst/>
                        </a:rPr>
                        <a:t>Poolšaví</a:t>
                      </a:r>
                      <a:r>
                        <a:rPr lang="cs-CZ" sz="1300" b="1" u="none" strike="noStrike" dirty="0">
                          <a:effectLst/>
                        </a:rPr>
                        <a:t>, z.s.</a:t>
                      </a:r>
                      <a:endParaRPr lang="cs-CZ" sz="13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428 313 €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8434849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Místní akční skupina Hříběcí hory, z.s.</a:t>
                      </a:r>
                      <a:endParaRPr lang="cs-CZ" sz="13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                845 980 € 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5705424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Místní akční skupina </a:t>
                      </a:r>
                      <a:r>
                        <a:rPr lang="cs-CZ" sz="1300" b="1" u="none" strike="noStrike" dirty="0" err="1">
                          <a:effectLst/>
                        </a:rPr>
                        <a:t>Podhostýnska</a:t>
                      </a:r>
                      <a:r>
                        <a:rPr lang="cs-CZ" sz="1300" b="1" u="none" strike="noStrike" dirty="0">
                          <a:effectLst/>
                        </a:rPr>
                        <a:t>, z. s.</a:t>
                      </a:r>
                      <a:endParaRPr lang="cs-CZ" sz="13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                544 455 € 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2802478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Místní akční skupina Rožnovsko, z.s.</a:t>
                      </a:r>
                      <a:endParaRPr lang="cs-CZ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             1 571 581 € 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2681494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Místní akční skupina Severní Chřiby a Pomoraví, z.s.</a:t>
                      </a:r>
                      <a:endParaRPr lang="cs-CZ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                745 452 € 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7546954"/>
                  </a:ext>
                </a:extLst>
              </a:tr>
              <a:tr h="24248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>
                          <a:effectLst/>
                        </a:rPr>
                        <a:t>Místní akční skupina Valašsko - Horní Vsacko, z.s.</a:t>
                      </a:r>
                      <a:endParaRPr lang="cs-CZ" sz="13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                636 983 € 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9045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822804"/>
            <a:ext cx="6858000" cy="165576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TÉMATA V JEDNOTLIVÝCH PROGRAMECH?</a:t>
            </a:r>
            <a:endParaRPr lang="cs-CZ" sz="4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Hotel Helios, Lipová-lázně</a:t>
            </a:r>
          </a:p>
          <a:p>
            <a:r>
              <a:rPr lang="cs-CZ" sz="2000" dirty="0">
                <a:solidFill>
                  <a:srgbClr val="002060"/>
                </a:solidFill>
              </a:rPr>
              <a:t>3.11.2023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4" y="29749"/>
            <a:ext cx="6339413" cy="698090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9"/>
            <a:ext cx="9144000" cy="8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295" y="109291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TÉMATA V IROP (CLLD</a:t>
            </a:r>
            <a:r>
              <a:rPr lang="cs-CZ" b="1" dirty="0" smtClean="0">
                <a:solidFill>
                  <a:srgbClr val="002060"/>
                </a:solidFill>
                <a:cs typeface="Arial" panose="020B0604020202020204" pitchFamily="34" charset="0"/>
              </a:rPr>
              <a:t>) 2014</a:t>
            </a: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+ vs. 2021+</a:t>
            </a:r>
            <a:b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50" b="1" u="sng" dirty="0">
                <a:solidFill>
                  <a:prstClr val="black"/>
                </a:solidFill>
              </a:rPr>
              <a:t>Bezpečnost v dopravě</a:t>
            </a:r>
            <a:r>
              <a:rPr lang="cs-CZ" sz="1650" dirty="0">
                <a:solidFill>
                  <a:prstClr val="black"/>
                </a:solidFill>
              </a:rPr>
              <a:t> </a:t>
            </a:r>
            <a:r>
              <a:rPr lang="cs-CZ" sz="1650" dirty="0">
                <a:solidFill>
                  <a:srgbClr val="FF0000"/>
                </a:solidFill>
              </a:rPr>
              <a:t>ZŮSTÁVÁ PODOBNÉ</a:t>
            </a:r>
            <a:endParaRPr lang="cs-CZ" sz="1650" b="1" u="sng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350" dirty="0">
                <a:solidFill>
                  <a:prstClr val="black"/>
                </a:solidFill>
              </a:rPr>
              <a:t>výstavba, modernizace a rekonstrukce komunikací pro pěší v trase nebo v křížení pozemní komunikace                     s vysokou intenzitou dopravy;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350" dirty="0">
                <a:solidFill>
                  <a:prstClr val="black"/>
                </a:solidFill>
              </a:rPr>
              <a:t>zvyšování bezpečnosti pěší a automobilové dopravy stavebními úpravami a instalací prvků zklidňujících dopravu v nehodových lokalitách;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350" dirty="0">
                <a:solidFill>
                  <a:prstClr val="black"/>
                </a:solidFill>
              </a:rPr>
              <a:t>rekonstrukce místních komunikací jako doplňková aktivita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350" dirty="0">
                <a:solidFill>
                  <a:prstClr val="black"/>
                </a:solidFill>
              </a:rPr>
              <a:t>Infrastruktura pro </a:t>
            </a:r>
            <a:r>
              <a:rPr lang="cs-CZ" sz="1350" dirty="0" err="1">
                <a:solidFill>
                  <a:prstClr val="black"/>
                </a:solidFill>
              </a:rPr>
              <a:t>cyklodopravu</a:t>
            </a:r>
            <a:r>
              <a:rPr lang="cs-CZ" sz="1350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35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50" b="1" u="sng" dirty="0">
                <a:solidFill>
                  <a:prstClr val="black"/>
                </a:solidFill>
              </a:rPr>
              <a:t>Revitalizace veřejných prostranství </a:t>
            </a:r>
            <a:r>
              <a:rPr lang="cs-CZ" sz="1650" dirty="0">
                <a:solidFill>
                  <a:srgbClr val="FF0000"/>
                </a:solidFill>
              </a:rPr>
              <a:t>ZCELA NOVÉ TÉMA</a:t>
            </a:r>
            <a:endParaRPr lang="cs-CZ" sz="165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350" dirty="0">
                <a:solidFill>
                  <a:prstClr val="black"/>
                </a:solidFill>
              </a:rPr>
              <a:t>realizace zelené infrastruktury a souvisejících opatření nezbytných pro její rozvoj a pro zlepšení kvality veřejných prostranství (např. povrchy a podloží veřejných prostranství umožňující lepší zasakování srážkové vody, retenční a akumulační nádrže, </a:t>
            </a:r>
            <a:r>
              <a:rPr lang="cs-CZ" sz="1350" dirty="0" err="1">
                <a:solidFill>
                  <a:prstClr val="black"/>
                </a:solidFill>
              </a:rPr>
              <a:t>prokořeňovací</a:t>
            </a:r>
            <a:r>
              <a:rPr lang="cs-CZ" sz="1350" dirty="0">
                <a:solidFill>
                  <a:prstClr val="black"/>
                </a:solidFill>
              </a:rPr>
              <a:t> buňky stromů, výsadba vegetace, </a:t>
            </a:r>
            <a:r>
              <a:rPr lang="cs-CZ" sz="1350" dirty="0" err="1">
                <a:solidFill>
                  <a:prstClr val="black"/>
                </a:solidFill>
              </a:rPr>
              <a:t>průlehy</a:t>
            </a:r>
            <a:r>
              <a:rPr lang="cs-CZ" sz="1350" dirty="0">
                <a:solidFill>
                  <a:prstClr val="black"/>
                </a:solidFill>
              </a:rPr>
              <a:t>, vodní prvky, vodní plochy, městský mobiliář, herní prvky, dětská a </a:t>
            </a:r>
            <a:r>
              <a:rPr lang="cs-CZ" sz="1350" dirty="0" err="1">
                <a:solidFill>
                  <a:prstClr val="black"/>
                </a:solidFill>
              </a:rPr>
              <a:t>workoutová</a:t>
            </a:r>
            <a:r>
              <a:rPr lang="cs-CZ" sz="1350" dirty="0">
                <a:solidFill>
                  <a:prstClr val="black"/>
                </a:solidFill>
              </a:rPr>
              <a:t> hřiště, veřejné osvětlení, veřejné toalety);</a:t>
            </a:r>
          </a:p>
          <a:p>
            <a:pPr>
              <a:spcBef>
                <a:spcPts val="0"/>
              </a:spcBef>
            </a:pPr>
            <a:r>
              <a:rPr lang="cs-CZ" sz="1350" dirty="0">
                <a:solidFill>
                  <a:prstClr val="black"/>
                </a:solidFill>
              </a:rPr>
              <a:t>o revitalizace nevyužívaných ploch, kde budou budována veřejná prostranství a zelená infrastruktura.</a:t>
            </a:r>
          </a:p>
          <a:p>
            <a:pPr marL="0" indent="0" algn="ctr">
              <a:buNone/>
            </a:pPr>
            <a:endParaRPr lang="cs-CZ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3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59279"/>
            <a:ext cx="7772400" cy="1911822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cs-CZ" sz="3000" b="1" dirty="0" smtClean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</a:br>
            <a:endParaRPr lang="cs-CZ" sz="6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179869"/>
            <a:ext cx="6858000" cy="165576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Setkání zástupců samospráv Olomouckého a Zlínského kraje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cs-CZ" sz="2000" dirty="0" smtClean="0">
              <a:solidFill>
                <a:srgbClr val="002060"/>
              </a:solidFill>
            </a:endParaRPr>
          </a:p>
          <a:p>
            <a:endParaRPr lang="cs-CZ" sz="2000" dirty="0" smtClean="0">
              <a:solidFill>
                <a:srgbClr val="002060"/>
              </a:solidFill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Hotel Helios, Lipová-lázně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3.11.2023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8691" y="105559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TÉMATA V IROP (CLLD</a:t>
            </a:r>
            <a:r>
              <a:rPr lang="cs-CZ" b="1" dirty="0" smtClean="0">
                <a:solidFill>
                  <a:srgbClr val="002060"/>
                </a:solidFill>
                <a:cs typeface="Arial" panose="020B0604020202020204" pitchFamily="34" charset="0"/>
              </a:rPr>
              <a:t>) 2014</a:t>
            </a: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+ vs. 2021+</a:t>
            </a:r>
            <a:b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5972" y="1718374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50" b="1" u="sng" dirty="0">
                <a:solidFill>
                  <a:prstClr val="black"/>
                </a:solidFill>
              </a:rPr>
              <a:t>SDH – JPO II, III a V </a:t>
            </a:r>
            <a:r>
              <a:rPr lang="cs-CZ" sz="1650" dirty="0">
                <a:solidFill>
                  <a:srgbClr val="FF0000"/>
                </a:solidFill>
              </a:rPr>
              <a:t>ROZŠÍŘEN OKRUH ŽADATELŮ</a:t>
            </a:r>
            <a:endParaRPr lang="cs-CZ" sz="1650" b="1" u="sng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výstavba a rekonstrukce požárních zbrojnic, pořízení požární techniky, vybudování a revitalizace umělých zdrojů požární vody v obcích.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50" b="1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50" b="1" u="sng" dirty="0">
                <a:solidFill>
                  <a:prstClr val="black"/>
                </a:solidFill>
              </a:rPr>
              <a:t>MŠ a zařízení typu dětské skupiny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50" dirty="0">
                <a:solidFill>
                  <a:srgbClr val="FF0000"/>
                </a:solidFill>
              </a:rPr>
              <a:t>TÉMA ZŮSTÁVÁ, REALIZACE BUDE OBTÍŽNÁ</a:t>
            </a:r>
            <a:endParaRPr lang="cs-CZ" sz="1650" b="1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navýšení kapacit a úpravy související se snižováním počtu dětí ve třídě pro předškolní vzdělávání v MŠ v území MAS;</a:t>
            </a:r>
          </a:p>
          <a:p>
            <a:pPr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zvyšování kvality podmínek v MŠ pro poskytování vzdělávání, včetně vzdělávání dětí se speciálními vzdělávacími potřebami, s ohledem na zajištění hygienických požadavků v MŠ, kde jsou nedostatky identifikovány krajskou hygienickou stanicí;</a:t>
            </a:r>
          </a:p>
          <a:p>
            <a:pPr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vznik nových zařízení péče o děti typu dětské skupiny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7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707" y="97161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TÉMATA V IROP (CLLD</a:t>
            </a:r>
            <a:r>
              <a:rPr lang="cs-CZ" b="1" dirty="0" smtClean="0">
                <a:solidFill>
                  <a:srgbClr val="002060"/>
                </a:solidFill>
                <a:cs typeface="Arial" panose="020B0604020202020204" pitchFamily="34" charset="0"/>
              </a:rPr>
              <a:t>) 2014</a:t>
            </a: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+ vs. 2021+</a:t>
            </a:r>
            <a:b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50" b="1" u="sng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50" b="1" u="sng" dirty="0" smtClean="0">
                <a:solidFill>
                  <a:prstClr val="black"/>
                </a:solidFill>
              </a:rPr>
              <a:t>Infrastruktura </a:t>
            </a:r>
            <a:r>
              <a:rPr lang="cs-CZ" sz="1650" b="1" u="sng" dirty="0">
                <a:solidFill>
                  <a:prstClr val="black"/>
                </a:solidFill>
              </a:rPr>
              <a:t>pro sociální služby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500" dirty="0">
                <a:solidFill>
                  <a:srgbClr val="FF0000"/>
                </a:solidFill>
              </a:rPr>
              <a:t>AKTIVITA ZÚŽENA, JIŽ NEPODPOROVÁNO SOCIÁLNÍ PODNIKÁNÍ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infrastruktura sociálních služeb poskytovaných podle zákona o sociálních službách.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5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50" b="1" u="sng" dirty="0">
                <a:solidFill>
                  <a:prstClr val="black"/>
                </a:solidFill>
              </a:rPr>
              <a:t>Revitalizace kulturních památek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50" dirty="0">
                <a:solidFill>
                  <a:srgbClr val="FF0000"/>
                </a:solidFill>
              </a:rPr>
              <a:t>KULTURNÍ PAMÁTKY vs. NÁRODNÍ KULTURNÍ PAMÁTKY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revitalizace památek, expozice, depozitáře, technické zázemí, návštěvnická centra, edukační centra, restaurování, vybavení pro konzervaci a restaurování, evidence a dokumentace sbírkových fondů, parky u památek, parkoviště u památek.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5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50" b="1" u="sng" dirty="0">
                <a:solidFill>
                  <a:prstClr val="black"/>
                </a:solidFill>
              </a:rPr>
              <a:t>Revitalizace a vybavení městských a obecních muzeí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revitalizace muzeí, expozice, depozitáře, technické zázemí, návštěvnická centra, edukační centra, restaurování, vybavení pro konzervaci a restaurování, evidence a dokumentace sbírkových fondů.</a:t>
            </a:r>
          </a:p>
        </p:txBody>
      </p:sp>
    </p:spTree>
    <p:extLst>
      <p:ext uri="{BB962C8B-B14F-4D97-AF65-F5344CB8AC3E}">
        <p14:creationId xmlns:p14="http://schemas.microsoft.com/office/powerpoint/2010/main" val="13785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1563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TÉMATA V IROP (CLLD</a:t>
            </a:r>
            <a:r>
              <a:rPr lang="cs-CZ" b="1" dirty="0" smtClean="0">
                <a:solidFill>
                  <a:srgbClr val="002060"/>
                </a:solidFill>
                <a:cs typeface="Arial" panose="020B0604020202020204" pitchFamily="34" charset="0"/>
              </a:rPr>
              <a:t>) 2014</a:t>
            </a: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+ vs. 2021+</a:t>
            </a:r>
            <a:b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699" y="2170857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650" b="1" u="sng" dirty="0">
                <a:solidFill>
                  <a:prstClr val="black"/>
                </a:solidFill>
              </a:rPr>
              <a:t>ZŠ (odborné učebny) a rekonstrukce učeben neúplných škol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50" dirty="0">
                <a:solidFill>
                  <a:srgbClr val="FF0000"/>
                </a:solidFill>
              </a:rPr>
              <a:t>TÉMA ROZŠÍŘENO A TO NÁS TĚŠÍ</a:t>
            </a:r>
          </a:p>
          <a:p>
            <a:pPr lvl="0" algn="just"/>
            <a:r>
              <a:rPr lang="cs-CZ" sz="1350" dirty="0">
                <a:solidFill>
                  <a:prstClr val="black"/>
                </a:solidFill>
              </a:rPr>
              <a:t>podpora vybudování a vybavení odborných učeben ZŠ ve vazbě na přírodní vědy, polytechnické vzdělávání, cizí jazyky, práci s digitálními technologiemi;</a:t>
            </a:r>
          </a:p>
          <a:p>
            <a:pPr lvl="0" algn="just"/>
            <a:r>
              <a:rPr lang="cs-CZ" sz="1350" dirty="0">
                <a:solidFill>
                  <a:prstClr val="black"/>
                </a:solidFill>
              </a:rPr>
              <a:t>budování vnitřní konektivity škol;</a:t>
            </a:r>
          </a:p>
          <a:p>
            <a:pPr lvl="0" algn="just"/>
            <a:r>
              <a:rPr lang="cs-CZ" sz="1350" dirty="0">
                <a:solidFill>
                  <a:prstClr val="black"/>
                </a:solidFill>
              </a:rPr>
              <a:t>vybudování zázemí pro školní poradenské pracoviště a pro práci s žáky se speciálními vzdělávacími potřebami (např. klidové zóny, reedukační učebny);</a:t>
            </a:r>
          </a:p>
          <a:p>
            <a:pPr lvl="0" algn="just"/>
            <a:r>
              <a:rPr lang="cs-CZ" sz="1350" dirty="0">
                <a:solidFill>
                  <a:prstClr val="black"/>
                </a:solidFill>
              </a:rPr>
              <a:t>budování zázemí pro pedagogické i nepedagogické pracovníky škol vedoucí k vyšší kvalitě vzdělávání ve školách (např. kabinety);</a:t>
            </a:r>
          </a:p>
          <a:p>
            <a:pPr lvl="0" algn="just"/>
            <a:r>
              <a:rPr lang="cs-CZ" sz="1350" dirty="0">
                <a:solidFill>
                  <a:prstClr val="black"/>
                </a:solidFill>
              </a:rPr>
              <a:t>vytvoření vnitřního i venkovního zázemí pro komunitní aktivity při ZŠ vedoucí k sociální inkluzi (např. veřejně přístupné prostory pro sportovní aktivity, knihovny, společenské místnosti), které by po vyučování sloužilo jako centrum vzdělanosti a komunitních aktivit;</a:t>
            </a:r>
          </a:p>
          <a:p>
            <a:pPr lvl="0" algn="just"/>
            <a:r>
              <a:rPr lang="cs-CZ" sz="1350" dirty="0">
                <a:solidFill>
                  <a:srgbClr val="FF0000"/>
                </a:solidFill>
              </a:rPr>
              <a:t>rekonstrukce učeben neúplných škol;</a:t>
            </a:r>
          </a:p>
          <a:p>
            <a:pPr lvl="0" algn="just"/>
            <a:r>
              <a:rPr lang="cs-CZ" sz="1350" dirty="0">
                <a:solidFill>
                  <a:prstClr val="black"/>
                </a:solidFill>
              </a:rPr>
              <a:t>doprovodná infrastruktura zázemí školy jako doplňková aktivita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4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2" y="103693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TÉMATA V IROP (CLLD</a:t>
            </a:r>
            <a:r>
              <a:rPr lang="cs-CZ" b="1" dirty="0" smtClean="0">
                <a:solidFill>
                  <a:srgbClr val="002060"/>
                </a:solidFill>
                <a:cs typeface="Arial" panose="020B0604020202020204" pitchFamily="34" charset="0"/>
              </a:rPr>
              <a:t>) 2014</a:t>
            </a: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+ vs. 2021+</a:t>
            </a:r>
            <a:b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022" y="2637388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50" b="1" u="sng" dirty="0">
                <a:solidFill>
                  <a:prstClr val="black"/>
                </a:solidFill>
              </a:rPr>
              <a:t>Rekonstrukce a vybavení obecních profesionálních knihoven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rekonstrukce knihoven, návštěvnické a technické zázemí, zařízení pro digitalizaci a aplikační software, technické vybavení knihoven</a:t>
            </a:r>
            <a:r>
              <a:rPr lang="cs-CZ" sz="165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5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50" b="1" u="sng" dirty="0">
                <a:solidFill>
                  <a:prstClr val="black"/>
                </a:solidFill>
              </a:rPr>
              <a:t>Veřejná infrastruktura udržitelného cestovního ruchu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50" dirty="0">
                <a:solidFill>
                  <a:srgbClr val="FF0000"/>
                </a:solidFill>
              </a:rPr>
              <a:t>NOVÉ TÉMA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budování a revitalizace doprovodné infrastruktury cestovního ruchu (např. odpočívadla, parkoviště, sociální zařízení);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budování a revitalizace sítě značení páteřních, regionálních a lokálních turistických tras;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propojená a otevřená řešení návštěvnického provozu a navigačních systémů měst a obcí;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rekonstrukce stávajících a budování nových turistických informačních center</a:t>
            </a:r>
          </a:p>
        </p:txBody>
      </p:sp>
    </p:spTree>
    <p:extLst>
      <p:ext uri="{BB962C8B-B14F-4D97-AF65-F5344CB8AC3E}">
        <p14:creationId xmlns:p14="http://schemas.microsoft.com/office/powerpoint/2010/main" val="38824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5437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CO SE DĚJE TEĎ?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320147"/>
            <a:ext cx="7886700" cy="4351338"/>
          </a:xfrm>
        </p:spPr>
        <p:txBody>
          <a:bodyPr>
            <a:normAutofit/>
          </a:bodyPr>
          <a:lstStyle/>
          <a:p>
            <a:r>
              <a:rPr lang="cs-CZ" sz="1800" dirty="0"/>
              <a:t>Podáno 136 žádostí o schválení programového rámce</a:t>
            </a:r>
          </a:p>
          <a:p>
            <a:r>
              <a:rPr lang="cs-CZ" sz="1800" dirty="0"/>
              <a:t>123 programových rámců již schváleno</a:t>
            </a:r>
          </a:p>
          <a:p>
            <a:r>
              <a:rPr lang="cs-CZ" sz="1800" dirty="0"/>
              <a:t>Probíhá příprava výzev MAS se sběrem projektových záměrů</a:t>
            </a:r>
          </a:p>
          <a:p>
            <a:r>
              <a:rPr lang="cs-CZ" sz="1800" dirty="0"/>
              <a:t>Výzvy MAS průběžně vyhlašovány (prozatím většina na staronová témata, kde byly i dříve vyhlášeny nadřazené výzvy)</a:t>
            </a:r>
          </a:p>
          <a:p>
            <a:r>
              <a:rPr lang="cs-CZ" sz="1800" dirty="0"/>
              <a:t>V tuto chvíli se neobjevují zásadní problémy v realizaci na straně MAS</a:t>
            </a:r>
          </a:p>
          <a:p>
            <a:r>
              <a:rPr lang="cs-CZ" sz="1800" dirty="0"/>
              <a:t>ZJEDNODUŠENÍ PROCEDUR OPROTI MINULÉMU OBDOBÍ</a:t>
            </a:r>
          </a:p>
          <a:p>
            <a:r>
              <a:rPr lang="cs-CZ" sz="1800" dirty="0"/>
              <a:t>Dobrá spolupráce s CRR pro Olomoucký kraj – průběžná konzultace připravovaných projektových záměrů</a:t>
            </a:r>
          </a:p>
        </p:txBody>
      </p:sp>
    </p:spTree>
    <p:extLst>
      <p:ext uri="{BB962C8B-B14F-4D97-AF65-F5344CB8AC3E}">
        <p14:creationId xmlns:p14="http://schemas.microsoft.com/office/powerpoint/2010/main" val="8292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-93306"/>
            <a:ext cx="5271795" cy="70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5437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CO SE DĚJE TEĎ?</a:t>
            </a:r>
            <a:endParaRPr lang="cs-CZ" b="1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989973"/>
              </p:ext>
            </p:extLst>
          </p:nvPr>
        </p:nvGraphicFramePr>
        <p:xfrm>
          <a:off x="298581" y="1694997"/>
          <a:ext cx="8845419" cy="5032378"/>
        </p:xfrm>
        <a:graphic>
          <a:graphicData uri="http://schemas.openxmlformats.org/drawingml/2006/table">
            <a:tbl>
              <a:tblPr/>
              <a:tblGrid>
                <a:gridCol w="849645">
                  <a:extLst>
                    <a:ext uri="{9D8B030D-6E8A-4147-A177-3AD203B41FA5}">
                      <a16:colId xmlns:a16="http://schemas.microsoft.com/office/drawing/2014/main" val="3089746183"/>
                    </a:ext>
                  </a:extLst>
                </a:gridCol>
                <a:gridCol w="1709407">
                  <a:extLst>
                    <a:ext uri="{9D8B030D-6E8A-4147-A177-3AD203B41FA5}">
                      <a16:colId xmlns:a16="http://schemas.microsoft.com/office/drawing/2014/main" val="510134459"/>
                    </a:ext>
                  </a:extLst>
                </a:gridCol>
                <a:gridCol w="338847">
                  <a:extLst>
                    <a:ext uri="{9D8B030D-6E8A-4147-A177-3AD203B41FA5}">
                      <a16:colId xmlns:a16="http://schemas.microsoft.com/office/drawing/2014/main" val="2903953967"/>
                    </a:ext>
                  </a:extLst>
                </a:gridCol>
                <a:gridCol w="369191">
                  <a:extLst>
                    <a:ext uri="{9D8B030D-6E8A-4147-A177-3AD203B41FA5}">
                      <a16:colId xmlns:a16="http://schemas.microsoft.com/office/drawing/2014/main" val="3950195634"/>
                    </a:ext>
                  </a:extLst>
                </a:gridCol>
                <a:gridCol w="369191">
                  <a:extLst>
                    <a:ext uri="{9D8B030D-6E8A-4147-A177-3AD203B41FA5}">
                      <a16:colId xmlns:a16="http://schemas.microsoft.com/office/drawing/2014/main" val="3238755893"/>
                    </a:ext>
                  </a:extLst>
                </a:gridCol>
                <a:gridCol w="354019">
                  <a:extLst>
                    <a:ext uri="{9D8B030D-6E8A-4147-A177-3AD203B41FA5}">
                      <a16:colId xmlns:a16="http://schemas.microsoft.com/office/drawing/2014/main" val="871279652"/>
                    </a:ext>
                  </a:extLst>
                </a:gridCol>
                <a:gridCol w="338847">
                  <a:extLst>
                    <a:ext uri="{9D8B030D-6E8A-4147-A177-3AD203B41FA5}">
                      <a16:colId xmlns:a16="http://schemas.microsoft.com/office/drawing/2014/main" val="1647495993"/>
                    </a:ext>
                  </a:extLst>
                </a:gridCol>
                <a:gridCol w="374249">
                  <a:extLst>
                    <a:ext uri="{9D8B030D-6E8A-4147-A177-3AD203B41FA5}">
                      <a16:colId xmlns:a16="http://schemas.microsoft.com/office/drawing/2014/main" val="850524752"/>
                    </a:ext>
                  </a:extLst>
                </a:gridCol>
                <a:gridCol w="354019">
                  <a:extLst>
                    <a:ext uri="{9D8B030D-6E8A-4147-A177-3AD203B41FA5}">
                      <a16:colId xmlns:a16="http://schemas.microsoft.com/office/drawing/2014/main" val="2856009665"/>
                    </a:ext>
                  </a:extLst>
                </a:gridCol>
                <a:gridCol w="394478">
                  <a:extLst>
                    <a:ext uri="{9D8B030D-6E8A-4147-A177-3AD203B41FA5}">
                      <a16:colId xmlns:a16="http://schemas.microsoft.com/office/drawing/2014/main" val="2581814430"/>
                    </a:ext>
                  </a:extLst>
                </a:gridCol>
                <a:gridCol w="369191">
                  <a:extLst>
                    <a:ext uri="{9D8B030D-6E8A-4147-A177-3AD203B41FA5}">
                      <a16:colId xmlns:a16="http://schemas.microsoft.com/office/drawing/2014/main" val="1842791392"/>
                    </a:ext>
                  </a:extLst>
                </a:gridCol>
                <a:gridCol w="359077">
                  <a:extLst>
                    <a:ext uri="{9D8B030D-6E8A-4147-A177-3AD203B41FA5}">
                      <a16:colId xmlns:a16="http://schemas.microsoft.com/office/drawing/2014/main" val="1803978083"/>
                    </a:ext>
                  </a:extLst>
                </a:gridCol>
                <a:gridCol w="404594">
                  <a:extLst>
                    <a:ext uri="{9D8B030D-6E8A-4147-A177-3AD203B41FA5}">
                      <a16:colId xmlns:a16="http://schemas.microsoft.com/office/drawing/2014/main" val="101561281"/>
                    </a:ext>
                  </a:extLst>
                </a:gridCol>
                <a:gridCol w="354019">
                  <a:extLst>
                    <a:ext uri="{9D8B030D-6E8A-4147-A177-3AD203B41FA5}">
                      <a16:colId xmlns:a16="http://schemas.microsoft.com/office/drawing/2014/main" val="2155048949"/>
                    </a:ext>
                  </a:extLst>
                </a:gridCol>
                <a:gridCol w="338847">
                  <a:extLst>
                    <a:ext uri="{9D8B030D-6E8A-4147-A177-3AD203B41FA5}">
                      <a16:colId xmlns:a16="http://schemas.microsoft.com/office/drawing/2014/main" val="1968828654"/>
                    </a:ext>
                  </a:extLst>
                </a:gridCol>
                <a:gridCol w="379306">
                  <a:extLst>
                    <a:ext uri="{9D8B030D-6E8A-4147-A177-3AD203B41FA5}">
                      <a16:colId xmlns:a16="http://schemas.microsoft.com/office/drawing/2014/main" val="604307413"/>
                    </a:ext>
                  </a:extLst>
                </a:gridCol>
                <a:gridCol w="328732">
                  <a:extLst>
                    <a:ext uri="{9D8B030D-6E8A-4147-A177-3AD203B41FA5}">
                      <a16:colId xmlns:a16="http://schemas.microsoft.com/office/drawing/2014/main" val="743877340"/>
                    </a:ext>
                  </a:extLst>
                </a:gridCol>
                <a:gridCol w="354019">
                  <a:extLst>
                    <a:ext uri="{9D8B030D-6E8A-4147-A177-3AD203B41FA5}">
                      <a16:colId xmlns:a16="http://schemas.microsoft.com/office/drawing/2014/main" val="490659731"/>
                    </a:ext>
                  </a:extLst>
                </a:gridCol>
                <a:gridCol w="505741">
                  <a:extLst>
                    <a:ext uri="{9D8B030D-6E8A-4147-A177-3AD203B41FA5}">
                      <a16:colId xmlns:a16="http://schemas.microsoft.com/office/drawing/2014/main" val="3806863017"/>
                    </a:ext>
                  </a:extLst>
                </a:gridCol>
              </a:tblGrid>
              <a:tr h="1004026">
                <a:tc gridSpan="2">
                  <a:txBody>
                    <a:bodyPr/>
                    <a:lstStyle/>
                    <a:p>
                      <a:pPr rtl="0" fontAlgn="b"/>
                      <a:r>
                        <a:rPr lang="cs-CZ" sz="400" b="1">
                          <a:solidFill>
                            <a:srgbClr val="FF0000"/>
                          </a:solidFill>
                          <a:effectLst/>
                        </a:rPr>
                        <a:t>Programové rámce IROP v SCLLD MAS Olomouckého kraje</a:t>
                      </a:r>
                      <a:br>
                        <a:rPr lang="cs-CZ" sz="400" b="1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cs-CZ" sz="400" b="1">
                          <a:solidFill>
                            <a:srgbClr val="FF0000"/>
                          </a:solidFill>
                          <a:effectLst/>
                        </a:rPr>
                        <a:t>1. FÁZE (70% alokace)</a:t>
                      </a:r>
                      <a:br>
                        <a:rPr lang="cs-CZ" sz="400" b="1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cs-CZ" sz="400" b="1">
                          <a:solidFill>
                            <a:srgbClr val="FF0000"/>
                          </a:solidFill>
                          <a:effectLst/>
                        </a:rPr>
                        <a:t>ČÁSTKY EU CELKEM (v mil. Kč) 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 b="0">
                          <a:effectLst/>
                          <a:latin typeface="Arial" panose="020B0604020202020204" pitchFamily="34" charset="0"/>
                        </a:rPr>
                        <a:t>Bystřička, o.p.s.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 b="0">
                          <a:effectLst/>
                          <a:latin typeface="Arial" panose="020B0604020202020204" pitchFamily="34" charset="0"/>
                        </a:rPr>
                        <a:t>MAS - Part. Moštěnka, o.p.s.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 b="0">
                          <a:effectLst/>
                          <a:latin typeface="Arial" panose="020B0604020202020204" pitchFamily="34" charset="0"/>
                        </a:rPr>
                        <a:t>MAS Hanácké Království, z.s.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600" b="0">
                          <a:effectLst/>
                          <a:latin typeface="Arial" panose="020B0604020202020204" pitchFamily="34" charset="0"/>
                        </a:rPr>
                        <a:t>MAS Hanácký venkov, z. 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 b="0">
                          <a:effectLst/>
                          <a:latin typeface="Arial" panose="020B0604020202020204" pitchFamily="34" charset="0"/>
                        </a:rPr>
                        <a:t>MAS Horní Pomoraví o.p.s.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 b="0">
                          <a:effectLst/>
                          <a:latin typeface="Arial" panose="020B0604020202020204" pitchFamily="34" charset="0"/>
                        </a:rPr>
                        <a:t>MAS Hranicko z. 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 b="0">
                          <a:effectLst/>
                          <a:latin typeface="Arial" panose="020B0604020202020204" pitchFamily="34" charset="0"/>
                        </a:rPr>
                        <a:t>MAS Mohelnicko, z.s.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 b="0">
                          <a:effectLst/>
                          <a:latin typeface="Arial" panose="020B0604020202020204" pitchFamily="34" charset="0"/>
                        </a:rPr>
                        <a:t>MAS MORAVSKÁ BRÁNA, z.s.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600" b="0">
                          <a:effectLst/>
                          <a:latin typeface="Arial" panose="020B0604020202020204" pitchFamily="34" charset="0"/>
                        </a:rPr>
                        <a:t>MAS Moravská cesta, z. 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 b="0">
                          <a:effectLst/>
                          <a:latin typeface="Arial" panose="020B0604020202020204" pitchFamily="34" charset="0"/>
                        </a:rPr>
                        <a:t>MAS Šternbersko o.p.s.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600" b="0">
                          <a:effectLst/>
                          <a:latin typeface="Arial" panose="020B0604020202020204" pitchFamily="34" charset="0"/>
                        </a:rPr>
                        <a:t>MAS Šumperský venkov, z. 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 b="0">
                          <a:effectLst/>
                          <a:latin typeface="Arial" panose="020B0604020202020204" pitchFamily="34" charset="0"/>
                        </a:rPr>
                        <a:t>MAS Uničovsko, o.p.s.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 b="0">
                          <a:effectLst/>
                          <a:latin typeface="Arial" panose="020B0604020202020204" pitchFamily="34" charset="0"/>
                        </a:rPr>
                        <a:t>MAS V. P. pro Jesenicko, o.p.s.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 b="0">
                          <a:effectLst/>
                          <a:latin typeface="Arial" panose="020B0604020202020204" pitchFamily="34" charset="0"/>
                        </a:rPr>
                        <a:t>Prostějov venkov o.p.s.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 b="0">
                          <a:effectLst/>
                          <a:latin typeface="Arial" panose="020B0604020202020204" pitchFamily="34" charset="0"/>
                        </a:rPr>
                        <a:t>Region HANÁ, z.s.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 b="0">
                          <a:effectLst/>
                          <a:latin typeface="Arial" panose="020B0604020202020204" pitchFamily="34" charset="0"/>
                        </a:rPr>
                        <a:t>Střední Haná, o.p.s.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 dirty="0">
                          <a:effectLst/>
                        </a:rPr>
                        <a:t>CELKEM za opatření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565908"/>
                  </a:ext>
                </a:extLst>
              </a:tr>
              <a:tr h="342838">
                <a:tc rowSpan="2">
                  <a:txBody>
                    <a:bodyPr/>
                    <a:lstStyle/>
                    <a:p>
                      <a:pPr rtl="0" fontAlgn="ctr"/>
                      <a:r>
                        <a:rPr lang="cs-CZ" sz="600" b="1">
                          <a:effectLst/>
                        </a:rPr>
                        <a:t>DOPRAVA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>
                          <a:effectLst/>
                        </a:rPr>
                        <a:t>infrastruktura pro bezpečnou nemotorovou dopravu;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22,6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159,4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397733"/>
                  </a:ext>
                </a:extLst>
              </a:tr>
              <a:tr h="2326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>
                          <a:effectLst/>
                        </a:rPr>
                        <a:t>infrastruktura pro cyklistickou dopravu;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83701"/>
                  </a:ext>
                </a:extLst>
              </a:tr>
              <a:tr h="342838">
                <a:tc>
                  <a:txBody>
                    <a:bodyPr/>
                    <a:lstStyle/>
                    <a:p>
                      <a:pPr rtl="0" fontAlgn="ctr"/>
                      <a:r>
                        <a:rPr lang="cs-CZ" sz="600" b="1">
                          <a:effectLst/>
                        </a:rPr>
                        <a:t>VEŘEJNÁ PROSTRANSTVÍ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>
                          <a:effectLst/>
                        </a:rPr>
                        <a:t>zelená infrastruktura ve veřejném prostranství měst a obcí;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70,8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89195"/>
                  </a:ext>
                </a:extLst>
              </a:tr>
              <a:tr h="232641">
                <a:tc>
                  <a:txBody>
                    <a:bodyPr/>
                    <a:lstStyle/>
                    <a:p>
                      <a:pPr rtl="0" fontAlgn="ctr"/>
                      <a:r>
                        <a:rPr lang="cs-CZ" sz="600" b="1">
                          <a:effectLst/>
                        </a:rPr>
                        <a:t>HASIČI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l-PL" sz="600">
                          <a:effectLst/>
                        </a:rPr>
                        <a:t>podpora JSDH kategorie II, III a V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81,1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169809"/>
                  </a:ext>
                </a:extLst>
              </a:tr>
              <a:tr h="342838">
                <a:tc rowSpan="2">
                  <a:txBody>
                    <a:bodyPr/>
                    <a:lstStyle/>
                    <a:p>
                      <a:pPr rtl="0" fontAlgn="ctr"/>
                      <a:r>
                        <a:rPr lang="cs-CZ" sz="600" b="1">
                          <a:effectLst/>
                        </a:rPr>
                        <a:t>VZDĚLÁVÁNÍ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>
                          <a:effectLst/>
                        </a:rPr>
                        <a:t>infrastruktura MŠ a zařízení péče o děti typu dětské skupiny;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127,4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912929"/>
                  </a:ext>
                </a:extLst>
              </a:tr>
              <a:tr h="4530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>
                          <a:effectLst/>
                        </a:rPr>
                        <a:t>infrastruktura ZŠ ve vazbě na odborné učebny a rekonstrukce učeben neúplných škol;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26,0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531838"/>
                  </a:ext>
                </a:extLst>
              </a:tr>
              <a:tr h="232641">
                <a:tc>
                  <a:txBody>
                    <a:bodyPr/>
                    <a:lstStyle/>
                    <a:p>
                      <a:pPr rtl="0" fontAlgn="ctr"/>
                      <a:r>
                        <a:rPr lang="cs-CZ" sz="600" b="1">
                          <a:effectLst/>
                        </a:rPr>
                        <a:t>SOCIÁLNÍ SLUŽBY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>
                          <a:effectLst/>
                        </a:rPr>
                        <a:t>infrastruktura pro sociální služby;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54985"/>
                  </a:ext>
                </a:extLst>
              </a:tr>
              <a:tr h="232641">
                <a:tc rowSpan="3">
                  <a:txBody>
                    <a:bodyPr/>
                    <a:lstStyle/>
                    <a:p>
                      <a:pPr rtl="0" fontAlgn="ctr"/>
                      <a:r>
                        <a:rPr lang="cs-CZ" sz="600" b="1">
                          <a:effectLst/>
                        </a:rPr>
                        <a:t>KULTURA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>
                          <a:effectLst/>
                        </a:rPr>
                        <a:t>revitalizace kulturních památek;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57,4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07202"/>
                  </a:ext>
                </a:extLst>
              </a:tr>
              <a:tr h="3428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600">
                          <a:effectLst/>
                        </a:rPr>
                        <a:t>revitalizace a vybavení městských a obecních muzeí;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5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868725"/>
                  </a:ext>
                </a:extLst>
              </a:tr>
              <a:tr h="3428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>
                          <a:effectLst/>
                        </a:rPr>
                        <a:t>rekonstrukce a vybavení obecních profesionálních knihoven;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600">
                        <a:effectLst/>
                      </a:endParaRP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844354"/>
                  </a:ext>
                </a:extLst>
              </a:tr>
              <a:tr h="342838">
                <a:tc>
                  <a:txBody>
                    <a:bodyPr/>
                    <a:lstStyle/>
                    <a:p>
                      <a:pPr rtl="0" fontAlgn="ctr"/>
                      <a:r>
                        <a:rPr lang="cs-CZ" sz="600" b="1">
                          <a:effectLst/>
                        </a:rPr>
                        <a:t>CESTOVNÍ RUCH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600">
                          <a:effectLst/>
                        </a:rPr>
                        <a:t>veřejná infrastruktura udržitelného cestovního ruchu.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600">
                        <a:effectLst/>
                      </a:endParaRP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37724"/>
                  </a:ext>
                </a:extLst>
              </a:tr>
              <a:tr h="122442"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l-PL" sz="600" b="1">
                          <a:effectLst/>
                        </a:rPr>
                        <a:t>CELKEM za MAS 1. FÁZE (70% alokace)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79,6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25,6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62,0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41,1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33,0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31,7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28,1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27,2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42,1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30,6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56,9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1">
                          <a:effectLst/>
                          <a:latin typeface="Calibri" panose="020F0502020204030204" pitchFamily="34" charset="0"/>
                        </a:rPr>
                        <a:t>536,1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11788"/>
                  </a:ext>
                </a:extLst>
              </a:tr>
              <a:tr h="232641">
                <a:tc>
                  <a:txBody>
                    <a:bodyPr/>
                    <a:lstStyle/>
                    <a:p>
                      <a:pPr rtl="0" fontAlgn="b"/>
                      <a:endParaRPr lang="cs-CZ" sz="600">
                        <a:effectLst/>
                      </a:endParaRP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1">
                          <a:effectLst/>
                        </a:rPr>
                        <a:t>ALOKACE 2. FÁZE IROP 2026 (30% alokace)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26,6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600">
                        <a:effectLst/>
                      </a:endParaRP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1">
                          <a:effectLst/>
                          <a:latin typeface="Calibri" panose="020F0502020204030204" pitchFamily="34" charset="0"/>
                        </a:rPr>
                        <a:t>184,0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214060"/>
                  </a:ext>
                </a:extLst>
              </a:tr>
              <a:tr h="232641">
                <a:tc>
                  <a:txBody>
                    <a:bodyPr/>
                    <a:lstStyle/>
                    <a:p>
                      <a:pPr rtl="0" fontAlgn="b"/>
                      <a:endParaRPr lang="cs-CZ" sz="600">
                        <a:effectLst/>
                      </a:endParaRP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600" b="1">
                          <a:solidFill>
                            <a:srgbClr val="FF0000"/>
                          </a:solidFill>
                          <a:effectLst/>
                        </a:rPr>
                        <a:t>KONTROLA - EU CELKEM (=95% CZV,v mil. Kč)</a:t>
                      </a:r>
                    </a:p>
                  </a:txBody>
                  <a:tcPr marL="7940" marR="7940" marT="5294" marB="5294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35,5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79,7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36,7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88,7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58,7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28,8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47,6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47,2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45,3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27,2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60,1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43,7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777,0</a:t>
                      </a:r>
                    </a:p>
                  </a:txBody>
                  <a:tcPr marL="7940" marR="7940" marT="5294" marB="52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42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8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13643"/>
            <a:ext cx="7886700" cy="145850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Představení </a:t>
            </a:r>
            <a:r>
              <a:rPr lang="cs-CZ" dirty="0" smtClean="0">
                <a:solidFill>
                  <a:srgbClr val="002060"/>
                </a:solidFill>
              </a:rPr>
              <a:t>působnosti MAS                v jednotlivých OP – </a:t>
            </a:r>
            <a:r>
              <a:rPr lang="cs-CZ" b="1" dirty="0" smtClean="0">
                <a:solidFill>
                  <a:srgbClr val="002060"/>
                </a:solidFill>
              </a:rPr>
              <a:t>SPOLEČNÁ ZEMĚDĚLSKÁ POLITIKA (SZP)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39321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b="1" dirty="0" smtClean="0"/>
              <a:t>PŘEJMENOVÁNÍ PROGRAMU – SZP namísto PRV, tj. </a:t>
            </a:r>
            <a:r>
              <a:rPr lang="cs-CZ" sz="2200" dirty="0" smtClean="0"/>
              <a:t>Společná zemědělská politika namísto Programu rozvoje venkova</a:t>
            </a:r>
            <a:endParaRPr lang="cs-CZ" sz="22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Zaměření programu velmi podobné jako ve stávajícím období – diskuse stále probíhá (vymezení aktivit vůči IROP 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Spojení podobných aktivit do menšího počtu </a:t>
            </a:r>
            <a:r>
              <a:rPr lang="cs-CZ" sz="2200" dirty="0" err="1" smtClean="0"/>
              <a:t>fichí</a:t>
            </a:r>
            <a:endParaRPr lang="cs-CZ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Projekty spolupráce – úvahy nad realizací na úrovni místního partnerství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Schválen vzorec pro rozdělení alokace v rámci diskuse uvnitř NS MAS ČR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266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13643"/>
            <a:ext cx="7886700" cy="145850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Představení </a:t>
            </a:r>
            <a:r>
              <a:rPr lang="cs-CZ" dirty="0" smtClean="0">
                <a:solidFill>
                  <a:srgbClr val="002060"/>
                </a:solidFill>
              </a:rPr>
              <a:t>působnosti MAS                v jednotlivých OP – </a:t>
            </a:r>
            <a:r>
              <a:rPr lang="cs-CZ" b="1" dirty="0" smtClean="0">
                <a:solidFill>
                  <a:srgbClr val="002060"/>
                </a:solidFill>
              </a:rPr>
              <a:t>SPOLEČNÁ ZEMĚDĚLSKÁ POLITIKA (SZP)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0405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/>
              <a:t>Předkládání programových rámců SZP </a:t>
            </a:r>
            <a:r>
              <a:rPr lang="cs-CZ" sz="2200" dirty="0" smtClean="0"/>
              <a:t>probíhá od </a:t>
            </a:r>
            <a:r>
              <a:rPr lang="cs-CZ" sz="2200" dirty="0"/>
              <a:t>druhého čtvrtletí </a:t>
            </a:r>
            <a:r>
              <a:rPr lang="cs-CZ" sz="2200" dirty="0" smtClean="0"/>
              <a:t>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Příjem na SZIF od roku 2024 do r. 2027, realizace max. do roku 2029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První výzvy MAS budou vyhlášeny na začátku roku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650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4"/>
            <a:ext cx="9144000" cy="67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E35A3-6DBE-44D9-8FF2-604CDBFF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8400"/>
            <a:ext cx="7886700" cy="1325563"/>
          </a:xfrm>
        </p:spPr>
        <p:txBody>
          <a:bodyPr/>
          <a:lstStyle/>
          <a:p>
            <a:r>
              <a:rPr lang="cs-CZ" b="1" dirty="0" smtClean="0"/>
              <a:t>MÍSTNÍ AKČNÍ SKUPINY V ČR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E99EB1-FDBD-45A7-9BD3-DBBDA33E7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305" y="2232025"/>
            <a:ext cx="7886700" cy="4351338"/>
          </a:xfrm>
        </p:spPr>
        <p:txBody>
          <a:bodyPr>
            <a:normAutofit/>
          </a:bodyPr>
          <a:lstStyle/>
          <a:p>
            <a:r>
              <a:rPr lang="cs-CZ" dirty="0"/>
              <a:t>min. 10 000, max. 100 000 </a:t>
            </a:r>
            <a:r>
              <a:rPr lang="cs-CZ" dirty="0" smtClean="0"/>
              <a:t>obyvatel</a:t>
            </a:r>
            <a:endParaRPr lang="cs-CZ" dirty="0"/>
          </a:p>
          <a:p>
            <a:r>
              <a:rPr lang="cs-CZ" dirty="0"/>
              <a:t>Nepokrývají obce a města nad </a:t>
            </a:r>
            <a:r>
              <a:rPr lang="cs-CZ" dirty="0" smtClean="0"/>
              <a:t>25 </a:t>
            </a:r>
            <a:r>
              <a:rPr lang="cs-CZ" dirty="0"/>
              <a:t>000 </a:t>
            </a:r>
            <a:r>
              <a:rPr lang="cs-CZ" dirty="0" smtClean="0"/>
              <a:t>obyvatel</a:t>
            </a:r>
            <a:endParaRPr lang="cs-CZ" dirty="0"/>
          </a:p>
          <a:p>
            <a:r>
              <a:rPr lang="cs-CZ" dirty="0"/>
              <a:t>min. 21 členů</a:t>
            </a:r>
            <a:r>
              <a:rPr lang="en-GB" dirty="0"/>
              <a:t> </a:t>
            </a:r>
            <a:r>
              <a:rPr lang="cs-CZ" dirty="0"/>
              <a:t>(platí pro MAS s počtem obyvatel menším, než 50 tisíc)</a:t>
            </a:r>
          </a:p>
          <a:p>
            <a:r>
              <a:rPr lang="cs-CZ" dirty="0"/>
              <a:t>1 </a:t>
            </a:r>
            <a:r>
              <a:rPr lang="cs-CZ" dirty="0" smtClean="0"/>
              <a:t>člen </a:t>
            </a:r>
            <a:r>
              <a:rPr lang="cs-CZ" dirty="0"/>
              <a:t>/ 2 000 </a:t>
            </a:r>
            <a:r>
              <a:rPr lang="cs-CZ" dirty="0" smtClean="0"/>
              <a:t>obyvatel (platí pro větší </a:t>
            </a:r>
            <a:r>
              <a:rPr lang="cs-CZ" dirty="0" err="1" smtClean="0"/>
              <a:t>MASky</a:t>
            </a:r>
            <a:r>
              <a:rPr lang="cs-CZ" dirty="0" smtClean="0"/>
              <a:t>)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542961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7031"/>
            <a:ext cx="7886700" cy="145850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Představení </a:t>
            </a:r>
            <a:r>
              <a:rPr lang="cs-CZ" dirty="0" smtClean="0">
                <a:solidFill>
                  <a:srgbClr val="002060"/>
                </a:solidFill>
              </a:rPr>
              <a:t>působnosti MAS                v jednotlivých OP – </a:t>
            </a:r>
            <a:r>
              <a:rPr lang="cs-CZ" b="1" dirty="0" smtClean="0">
                <a:solidFill>
                  <a:srgbClr val="002060"/>
                </a:solidFill>
              </a:rPr>
              <a:t>SPOLEČNÁ ZEMĚDĚLSKÁ POLITIKA (SZP)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70788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err="1">
                <a:solidFill>
                  <a:srgbClr val="002060"/>
                </a:solidFill>
              </a:rPr>
              <a:t>Fiche</a:t>
            </a:r>
            <a:r>
              <a:rPr lang="cs-CZ" sz="2000" b="1" dirty="0">
                <a:solidFill>
                  <a:srgbClr val="002060"/>
                </a:solidFill>
              </a:rPr>
              <a:t> 1 – Zemědělské podnikání, zpracování a uvádění zemědělských produktů na trh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err="1">
                <a:solidFill>
                  <a:srgbClr val="002060"/>
                </a:solidFill>
              </a:rPr>
              <a:t>Fiche</a:t>
            </a:r>
            <a:r>
              <a:rPr lang="cs-CZ" sz="2000" b="1" dirty="0">
                <a:solidFill>
                  <a:srgbClr val="002060"/>
                </a:solidFill>
              </a:rPr>
              <a:t> 2 – Lesnické podnikání a hospodaření v lese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err="1">
                <a:solidFill>
                  <a:srgbClr val="002060"/>
                </a:solidFill>
              </a:rPr>
              <a:t>Fiche</a:t>
            </a:r>
            <a:r>
              <a:rPr lang="cs-CZ" sz="2000" b="1" dirty="0">
                <a:solidFill>
                  <a:srgbClr val="002060"/>
                </a:solidFill>
              </a:rPr>
              <a:t> 3 – Nezemědělské podnikání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err="1">
                <a:solidFill>
                  <a:srgbClr val="002060"/>
                </a:solidFill>
              </a:rPr>
              <a:t>Fiche</a:t>
            </a:r>
            <a:r>
              <a:rPr lang="cs-CZ" sz="2000" b="1" dirty="0">
                <a:solidFill>
                  <a:srgbClr val="002060"/>
                </a:solidFill>
              </a:rPr>
              <a:t> 4 – Podnikání malých a středních podniků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err="1">
                <a:solidFill>
                  <a:srgbClr val="FF0000"/>
                </a:solidFill>
              </a:rPr>
              <a:t>Fiche</a:t>
            </a:r>
            <a:r>
              <a:rPr lang="cs-CZ" sz="2000" b="1" dirty="0">
                <a:solidFill>
                  <a:srgbClr val="FF0000"/>
                </a:solidFill>
              </a:rPr>
              <a:t> 5 – Základní služby a obnova obcí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Kulturní, spolková a společenská zařízení, včetně komunitních center, center vzdělávání a knihoven, Drobná infrastruktura a základní služby (zastávky veřejné dopravy, hřbitovy, dětská hřiště a sportoviště, prostory pro separaci odpadů, komunální technika včetně zázemí) Drobné památky místního významu Školská zařízení (zařízení školního stravování, školní sportoviště/tělocvičny a venkovní prostory)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n-NO" sz="2000" b="1" dirty="0">
                <a:solidFill>
                  <a:srgbClr val="002060"/>
                </a:solidFill>
              </a:rPr>
              <a:t>Fiche 6 – Neproduktivní infrastruktura v krajině</a:t>
            </a:r>
            <a:endParaRPr lang="cs-CZ" sz="2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sz="2000" b="1" dirty="0">
                <a:solidFill>
                  <a:srgbClr val="002060"/>
                </a:solidFill>
              </a:rPr>
              <a:t>Fiche 7 – Spolupráce MAS v rámci intervence LEADER</a:t>
            </a:r>
            <a:endParaRPr lang="cs-CZ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13643"/>
            <a:ext cx="7886700" cy="145850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Představení </a:t>
            </a:r>
            <a:r>
              <a:rPr lang="cs-CZ" dirty="0" smtClean="0">
                <a:solidFill>
                  <a:srgbClr val="002060"/>
                </a:solidFill>
              </a:rPr>
              <a:t>působnosti MAS                v jednotlivých OP – </a:t>
            </a:r>
            <a:r>
              <a:rPr lang="cs-CZ" b="1" dirty="0" smtClean="0">
                <a:solidFill>
                  <a:srgbClr val="002060"/>
                </a:solidFill>
              </a:rPr>
              <a:t>SPOLEČNÁ ZEMĚDĚLSKÁ POLITIKA (SZP)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04054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u="sng" dirty="0" smtClean="0"/>
              <a:t>Projektový cyklus SZP</a:t>
            </a:r>
            <a:endParaRPr lang="cs-CZ" sz="2000" b="1" u="sng" dirty="0" smtClean="0">
              <a:solidFill>
                <a:srgbClr val="FF0000"/>
              </a:solidFill>
            </a:endParaRPr>
          </a:p>
          <a:p>
            <a:pPr marL="658368" lvl="1" indent="-457200">
              <a:buFont typeface="+mj-lt"/>
              <a:buAutoNum type="arabicPeriod"/>
            </a:pPr>
            <a:r>
              <a:rPr lang="cs-CZ" sz="2200" dirty="0"/>
              <a:t>„papírová“ kolová Výzva MAS (upřesnění podporovaných aktivit, hodnotící/výběrová kritéria MAS, alokace výzvy)</a:t>
            </a:r>
          </a:p>
          <a:p>
            <a:pPr marL="658368" lvl="1" indent="-457200">
              <a:buFont typeface="+mj-lt"/>
              <a:buAutoNum type="arabicPeriod"/>
            </a:pPr>
            <a:r>
              <a:rPr lang="cs-CZ" sz="2200" dirty="0"/>
              <a:t>žadatelé předkládají</a:t>
            </a:r>
            <a:r>
              <a:rPr lang="en-GB" sz="2200" dirty="0"/>
              <a:t> </a:t>
            </a:r>
            <a:r>
              <a:rPr lang="cs-CZ" sz="2200" dirty="0"/>
              <a:t>Žádosti o dotaci </a:t>
            </a:r>
            <a:br>
              <a:rPr lang="cs-CZ" sz="2200" dirty="0"/>
            </a:br>
            <a:r>
              <a:rPr lang="cs-CZ" sz="2200" dirty="0"/>
              <a:t>v interaktivním PDF na MAS </a:t>
            </a:r>
            <a:endParaRPr lang="cs-CZ" sz="2200" dirty="0" smtClean="0"/>
          </a:p>
          <a:p>
            <a:pPr marL="658368" lvl="1" indent="-457200">
              <a:buFont typeface="+mj-lt"/>
              <a:buAutoNum type="arabicPeriod"/>
            </a:pPr>
            <a:r>
              <a:rPr lang="cs-CZ" sz="2200" dirty="0" smtClean="0"/>
              <a:t>hodnocení </a:t>
            </a:r>
            <a:r>
              <a:rPr lang="cs-CZ" sz="2200" dirty="0"/>
              <a:t>projektu výběrovým orgánem MAS</a:t>
            </a:r>
          </a:p>
          <a:p>
            <a:pPr marL="658368" lvl="1" indent="-457200">
              <a:buFont typeface="+mj-lt"/>
              <a:buAutoNum type="arabicPeriod"/>
            </a:pPr>
            <a:r>
              <a:rPr lang="cs-CZ" sz="2200" dirty="0"/>
              <a:t>výběr rozhodovacím orgánem MAS</a:t>
            </a:r>
          </a:p>
          <a:p>
            <a:pPr marL="658368" lvl="1" indent="-457200">
              <a:buFont typeface="+mj-lt"/>
              <a:buAutoNum type="arabicPeriod"/>
            </a:pPr>
            <a:r>
              <a:rPr lang="cs-CZ" sz="2200" dirty="0"/>
              <a:t>pomoc žadatelům vybraných projektů s dopracováním </a:t>
            </a:r>
            <a:r>
              <a:rPr lang="cs-CZ" sz="2200" dirty="0" err="1"/>
              <a:t>ŽoD</a:t>
            </a:r>
            <a:r>
              <a:rPr lang="cs-CZ" sz="2200" dirty="0"/>
              <a:t> </a:t>
            </a:r>
            <a:br>
              <a:rPr lang="cs-CZ" sz="2200" dirty="0"/>
            </a:br>
            <a:r>
              <a:rPr lang="cs-CZ" sz="2200" dirty="0"/>
              <a:t>a podáním přes PF na SZIF</a:t>
            </a:r>
          </a:p>
          <a:p>
            <a:pPr marL="658368" lvl="1" indent="-457200">
              <a:buFont typeface="+mj-lt"/>
              <a:buAutoNum type="arabicPeriod"/>
            </a:pPr>
            <a:r>
              <a:rPr lang="cs-CZ" sz="2200" dirty="0"/>
              <a:t>AK a KP na SZIF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b="1" dirty="0" smtClean="0">
              <a:solidFill>
                <a:srgbClr val="FF0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948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13643"/>
            <a:ext cx="7886700" cy="145850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Představení </a:t>
            </a:r>
            <a:r>
              <a:rPr lang="cs-CZ" dirty="0" smtClean="0">
                <a:solidFill>
                  <a:srgbClr val="002060"/>
                </a:solidFill>
              </a:rPr>
              <a:t>působnosti MAS                v jednotlivých OP – </a:t>
            </a:r>
            <a:r>
              <a:rPr lang="cs-CZ" b="1" dirty="0" smtClean="0">
                <a:solidFill>
                  <a:srgbClr val="002060"/>
                </a:solidFill>
              </a:rPr>
              <a:t>SPOLEČNÁ ZEMĚDĚLSKÁ POLITIKA (SZP)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216960"/>
              </p:ext>
            </p:extLst>
          </p:nvPr>
        </p:nvGraphicFramePr>
        <p:xfrm>
          <a:off x="81514" y="2272146"/>
          <a:ext cx="9062485" cy="4501877"/>
        </p:xfrm>
        <a:graphic>
          <a:graphicData uri="http://schemas.openxmlformats.org/drawingml/2006/table">
            <a:tbl>
              <a:tblPr/>
              <a:tblGrid>
                <a:gridCol w="1994395">
                  <a:extLst>
                    <a:ext uri="{9D8B030D-6E8A-4147-A177-3AD203B41FA5}">
                      <a16:colId xmlns:a16="http://schemas.microsoft.com/office/drawing/2014/main" val="228887730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685527972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2960368908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1414378156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2591176690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1409136555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4277233765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2321519701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3030401709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2358354756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2616874154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1650003458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1761154144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504714695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3148370966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3346231698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4120267543"/>
                    </a:ext>
                  </a:extLst>
                </a:gridCol>
                <a:gridCol w="415770">
                  <a:extLst>
                    <a:ext uri="{9D8B030D-6E8A-4147-A177-3AD203B41FA5}">
                      <a16:colId xmlns:a16="http://schemas.microsoft.com/office/drawing/2014/main" val="1812949706"/>
                    </a:ext>
                  </a:extLst>
                </a:gridCol>
              </a:tblGrid>
              <a:tr h="1134822">
                <a:tc>
                  <a:txBody>
                    <a:bodyPr/>
                    <a:lstStyle/>
                    <a:p>
                      <a:pPr rtl="0" fontAlgn="t"/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</a:rPr>
                        <a:t>Programové rámce SZP v SCLLD MAS Olomouckého kraje</a:t>
                      </a:r>
                      <a:br>
                        <a:rPr lang="cs-CZ" sz="500" b="1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</a:rPr>
                        <a:t>ČÁSTKY DOTACE, BEZ BONUSU (= 90% alokace)</a:t>
                      </a:r>
                      <a:br>
                        <a:rPr lang="cs-CZ" sz="500" b="1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cs-CZ" sz="500" b="1">
                          <a:solidFill>
                            <a:srgbClr val="FF0000"/>
                          </a:solidFill>
                          <a:effectLst/>
                        </a:rPr>
                        <a:t>v mil. Kč</a:t>
                      </a:r>
                    </a:p>
                  </a:txBody>
                  <a:tcPr marL="9040" marR="9040" marT="6027" marB="602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Bystřička, o.p.s.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MAS - Part. Moštěnka, o.p.s.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MAS Hanácké Království, z.s.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700" b="0">
                          <a:effectLst/>
                          <a:latin typeface="Arial" panose="020B0604020202020204" pitchFamily="34" charset="0"/>
                        </a:rPr>
                        <a:t>MAS Hanácký venkov, z. 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MAS Horní Pomoraví o.p.s.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MAS Hranicko z. 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MAS Mohelnicko, z.s.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MAS MORAVSKÁ BRÁNA, z.s.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700" b="0">
                          <a:effectLst/>
                          <a:latin typeface="Arial" panose="020B0604020202020204" pitchFamily="34" charset="0"/>
                        </a:rPr>
                        <a:t>MAS Moravská cesta, z. 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MAS Šternbersko o.p.s.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700" b="0">
                          <a:effectLst/>
                          <a:latin typeface="Arial" panose="020B0604020202020204" pitchFamily="34" charset="0"/>
                        </a:rPr>
                        <a:t>MAS Šumperský venkov, z. 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MAS Uničovsko, o.p.s.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MAS V. P. pro Jesenicko, o.p.s.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Prostějov venkov o.p.s.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Region HANÁ, z.s.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Střední Haná, o.p.s.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700">
                          <a:effectLst/>
                        </a:rPr>
                        <a:t>CELKEM za opatření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02652"/>
                  </a:ext>
                </a:extLst>
              </a:tr>
              <a:tr h="573646"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Fiche 1 – Zemědělské podnikání, zpracování a uvádění zemědělských produktů na trh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1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04932"/>
                  </a:ext>
                </a:extLst>
              </a:tr>
              <a:tr h="349176"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Fiche 2 – Lesnické podnikání a hospodaření v lese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1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876990"/>
                  </a:ext>
                </a:extLst>
              </a:tr>
              <a:tr h="349176"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Fiche 3 – Nezemědělské podnikání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1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5735"/>
                  </a:ext>
                </a:extLst>
              </a:tr>
              <a:tr h="349176"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Fiche 4 – Podnikání malých a středních podniků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1"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846585"/>
                  </a:ext>
                </a:extLst>
              </a:tr>
              <a:tr h="236941">
                <a:tc>
                  <a:txBody>
                    <a:bodyPr/>
                    <a:lstStyle/>
                    <a:p>
                      <a:pPr rtl="0" fontAlgn="b"/>
                      <a:r>
                        <a:rPr lang="cs-CZ" sz="700" b="0">
                          <a:effectLst/>
                          <a:latin typeface="Arial" panose="020B0604020202020204" pitchFamily="34" charset="0"/>
                        </a:rPr>
                        <a:t>Fiche 5 – Základní služby a obnova obcí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1"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081998"/>
                  </a:ext>
                </a:extLst>
              </a:tr>
              <a:tr h="349176">
                <a:tc>
                  <a:txBody>
                    <a:bodyPr/>
                    <a:lstStyle/>
                    <a:p>
                      <a:pPr rtl="0" fontAlgn="b"/>
                      <a:r>
                        <a:rPr lang="nn-NO" sz="700" b="0">
                          <a:effectLst/>
                          <a:latin typeface="Arial" panose="020B0604020202020204" pitchFamily="34" charset="0"/>
                        </a:rPr>
                        <a:t>Fiche 6 – Neproduktivní infrastruktura v krajině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700">
                        <a:effectLst/>
                      </a:endParaRP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700">
                        <a:effectLst/>
                      </a:endParaRP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700">
                        <a:effectLst/>
                      </a:endParaRP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700">
                        <a:effectLst/>
                      </a:endParaRP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1"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29992"/>
                  </a:ext>
                </a:extLst>
              </a:tr>
              <a:tr h="349176">
                <a:tc>
                  <a:txBody>
                    <a:bodyPr/>
                    <a:lstStyle/>
                    <a:p>
                      <a:pPr rtl="0" fontAlgn="b"/>
                      <a:r>
                        <a:rPr lang="it-IT" sz="700" b="0">
                          <a:effectLst/>
                          <a:latin typeface="Arial" panose="020B0604020202020204" pitchFamily="34" charset="0"/>
                        </a:rPr>
                        <a:t>Fiche 7 – Spolupráce MAS v rámci intervence LEADER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700">
                        <a:effectLst/>
                      </a:endParaRP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700">
                        <a:effectLst/>
                      </a:endParaRP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700">
                        <a:effectLst/>
                      </a:endParaRP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700">
                        <a:effectLst/>
                      </a:endParaRP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1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209"/>
                  </a:ext>
                </a:extLst>
              </a:tr>
              <a:tr h="124706">
                <a:tc>
                  <a:txBody>
                    <a:bodyPr/>
                    <a:lstStyle/>
                    <a:p>
                      <a:pPr rtl="0" fontAlgn="b"/>
                      <a:r>
                        <a:rPr lang="cs-CZ" sz="500" b="1">
                          <a:effectLst/>
                        </a:rPr>
                        <a:t>Celkem za MAS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37,9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2,1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21,7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34,9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500" b="1">
                          <a:effectLst/>
                        </a:rPr>
                        <a:t>0,0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700" b="1">
                          <a:effectLst/>
                          <a:latin typeface="Calibri" panose="020F0502020204030204" pitchFamily="34" charset="0"/>
                        </a:rPr>
                        <a:t>96,6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601878"/>
                  </a:ext>
                </a:extLst>
              </a:tr>
              <a:tr h="236941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700" b="1">
                          <a:solidFill>
                            <a:srgbClr val="FF0000"/>
                          </a:solidFill>
                          <a:effectLst/>
                        </a:rPr>
                        <a:t>KONTROLA - ALOKACE dle Pravidel SZP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37,9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21,8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34,9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7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305,1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677745"/>
                  </a:ext>
                </a:extLst>
              </a:tr>
              <a:tr h="236941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700" b="1">
                          <a:effectLst/>
                        </a:rPr>
                        <a:t>Budoucí bonus SZP (10% alokace)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600" b="0"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700" b="1">
                          <a:effectLst/>
                          <a:latin typeface="Calibri" panose="020F0502020204030204" pitchFamily="34" charset="0"/>
                        </a:rPr>
                        <a:t>33,9</a:t>
                      </a:r>
                    </a:p>
                  </a:txBody>
                  <a:tcPr marL="9040" marR="9040" marT="6027" marB="602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42483"/>
                  </a:ext>
                </a:extLst>
              </a:tr>
              <a:tr h="212000"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700">
                        <a:effectLst/>
                      </a:endParaRP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600" b="1" dirty="0">
                          <a:effectLst/>
                        </a:rPr>
                        <a:t>339,0</a:t>
                      </a:r>
                    </a:p>
                  </a:txBody>
                  <a:tcPr marL="9040" marR="9040" marT="6027" marB="602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148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8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1574"/>
            <a:ext cx="78867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Představení </a:t>
            </a:r>
            <a:r>
              <a:rPr lang="cs-CZ" dirty="0" smtClean="0">
                <a:solidFill>
                  <a:srgbClr val="002060"/>
                </a:solidFill>
              </a:rPr>
              <a:t>působnosti MAS                v jednotlivých OP – </a:t>
            </a:r>
            <a:r>
              <a:rPr lang="cs-CZ" b="1" dirty="0" smtClean="0">
                <a:solidFill>
                  <a:srgbClr val="002060"/>
                </a:solidFill>
              </a:rPr>
              <a:t>OPZ+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17137"/>
            <a:ext cx="78867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 smtClean="0"/>
              <a:t>Nově </a:t>
            </a:r>
            <a:r>
              <a:rPr lang="cs-CZ" sz="2000" b="1" dirty="0"/>
              <a:t>název OPZ+</a:t>
            </a:r>
          </a:p>
          <a:p>
            <a:pPr marL="0" indent="0" algn="just">
              <a:buNone/>
            </a:pPr>
            <a:r>
              <a:rPr lang="cs-CZ" sz="2000" dirty="0"/>
              <a:t>Priorita 2 Aktivní začleňování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smtClean="0"/>
              <a:t>aktivizace </a:t>
            </a:r>
            <a:r>
              <a:rPr lang="cs-CZ" sz="2000" dirty="0"/>
              <a:t>a participace CS, komunitní (sociální) práce včetně vzniku, fungování a rozvoje komunitních </a:t>
            </a:r>
            <a:r>
              <a:rPr lang="cs-CZ" sz="2000" dirty="0" smtClean="0"/>
              <a:t>center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smtClean="0"/>
              <a:t> sociální práce s důrazem na posílení kompetencí obcí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smtClean="0"/>
              <a:t>posílení </a:t>
            </a:r>
            <a:r>
              <a:rPr lang="cs-CZ" sz="2000" dirty="0"/>
              <a:t>prvků svépomoci, vzájemné pomoci, sousedské výpomoci, sdílení a výměny zkušeností, podpora dobrovolnictví a mezigenerační výměny a výpomoci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smtClean="0"/>
              <a:t>sdílená </a:t>
            </a:r>
            <a:r>
              <a:rPr lang="cs-CZ" sz="2000" dirty="0"/>
              <a:t>a neformální péče, vč. paliativní a domácí hospicové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smtClean="0"/>
              <a:t>zaměstnanostní </a:t>
            </a:r>
            <a:r>
              <a:rPr lang="cs-CZ" sz="2000" dirty="0"/>
              <a:t>programy – podpora tvorby pracovních míst na venkově (soft verze soc. pod</a:t>
            </a:r>
            <a:r>
              <a:rPr lang="cs-CZ" sz="2000" dirty="0" smtClean="0"/>
              <a:t>.)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941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1574"/>
            <a:ext cx="78867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Představení </a:t>
            </a:r>
            <a:r>
              <a:rPr lang="cs-CZ" dirty="0" smtClean="0">
                <a:solidFill>
                  <a:srgbClr val="002060"/>
                </a:solidFill>
              </a:rPr>
              <a:t>působnosti MAS                v jednotlivých OP – </a:t>
            </a:r>
            <a:r>
              <a:rPr lang="cs-CZ" b="1" dirty="0" smtClean="0">
                <a:solidFill>
                  <a:srgbClr val="002060"/>
                </a:solidFill>
              </a:rPr>
              <a:t>OPZ+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17137"/>
            <a:ext cx="7886700" cy="4351338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6"/>
            </a:pPr>
            <a:r>
              <a:rPr lang="cs-CZ" sz="2000" dirty="0" smtClean="0"/>
              <a:t>posilování </a:t>
            </a:r>
            <a:r>
              <a:rPr lang="cs-CZ" sz="2000" dirty="0"/>
              <a:t>rodinných vazeb – příměstské tábory komunitního typu, programy pro rodiny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cs-CZ" sz="2000" dirty="0" smtClean="0"/>
              <a:t>vzdělávací </a:t>
            </a:r>
            <a:r>
              <a:rPr lang="cs-CZ" sz="2000" dirty="0"/>
              <a:t>a osvětové </a:t>
            </a:r>
            <a:r>
              <a:rPr lang="cs-CZ" sz="2000" dirty="0" smtClean="0"/>
              <a:t>aktivity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b="1" dirty="0"/>
              <a:t>C</a:t>
            </a:r>
            <a:r>
              <a:rPr lang="cs-CZ" sz="2000" b="1" dirty="0" smtClean="0"/>
              <a:t>o </a:t>
            </a:r>
            <a:r>
              <a:rPr lang="cs-CZ" sz="2000" b="1" dirty="0"/>
              <a:t>nebude v </a:t>
            </a:r>
            <a:r>
              <a:rPr lang="cs-CZ" sz="2000" b="1" dirty="0" smtClean="0"/>
              <a:t>CLLD:</a:t>
            </a:r>
          </a:p>
          <a:p>
            <a:pPr algn="just"/>
            <a:r>
              <a:rPr lang="cs-CZ" sz="2000" dirty="0" smtClean="0"/>
              <a:t>sociální </a:t>
            </a:r>
            <a:r>
              <a:rPr lang="cs-CZ" sz="2000" dirty="0"/>
              <a:t>služby v rozsahu základních činností dle zákona (bude v gesci krajů)</a:t>
            </a:r>
          </a:p>
          <a:p>
            <a:pPr algn="just"/>
            <a:r>
              <a:rPr lang="cs-CZ" sz="2000" dirty="0" smtClean="0"/>
              <a:t>nástroje </a:t>
            </a:r>
            <a:r>
              <a:rPr lang="cs-CZ" sz="2000" dirty="0"/>
              <a:t>aktivní politiky zaměstnanosti dle zákona</a:t>
            </a:r>
          </a:p>
          <a:p>
            <a:pPr algn="just"/>
            <a:r>
              <a:rPr lang="cs-CZ" sz="2000" dirty="0" smtClean="0"/>
              <a:t>sociální </a:t>
            </a:r>
            <a:r>
              <a:rPr lang="cs-CZ" sz="2000" dirty="0"/>
              <a:t>podniky (stávající přísný režim)</a:t>
            </a:r>
          </a:p>
          <a:p>
            <a:pPr algn="just"/>
            <a:r>
              <a:rPr lang="cs-CZ" sz="2000" dirty="0" smtClean="0"/>
              <a:t>dětské </a:t>
            </a:r>
            <a:r>
              <a:rPr lang="cs-CZ" sz="2000" dirty="0"/>
              <a:t>skupiny</a:t>
            </a:r>
          </a:p>
        </p:txBody>
      </p:sp>
    </p:spTree>
    <p:extLst>
      <p:ext uri="{BB962C8B-B14F-4D97-AF65-F5344CB8AC3E}">
        <p14:creationId xmlns:p14="http://schemas.microsoft.com/office/powerpoint/2010/main" val="40484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1574"/>
            <a:ext cx="78867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Představení </a:t>
            </a:r>
            <a:r>
              <a:rPr lang="cs-CZ" dirty="0" smtClean="0">
                <a:solidFill>
                  <a:srgbClr val="002060"/>
                </a:solidFill>
              </a:rPr>
              <a:t>působnosti MAS                v jednotlivých OP – </a:t>
            </a:r>
            <a:r>
              <a:rPr lang="cs-CZ" b="1" dirty="0" smtClean="0">
                <a:solidFill>
                  <a:srgbClr val="002060"/>
                </a:solidFill>
              </a:rPr>
              <a:t>OPZ+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17137"/>
            <a:ext cx="78867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 smtClean="0"/>
              <a:t>Role MAS v OPZ+</a:t>
            </a:r>
          </a:p>
          <a:p>
            <a:pPr algn="just"/>
            <a:r>
              <a:rPr lang="cs-CZ" sz="2000" dirty="0" smtClean="0"/>
              <a:t>Předkládají tzv. akční plány, které budou obsahovat projektové náměty včetně alokace a nositelů</a:t>
            </a:r>
          </a:p>
          <a:p>
            <a:pPr algn="just"/>
            <a:r>
              <a:rPr lang="cs-CZ" sz="2000" dirty="0" smtClean="0"/>
              <a:t>Následně jediným žadatelem ve výzvě řídícího orgánu bude MAS, </a:t>
            </a:r>
            <a:r>
              <a:rPr lang="cs-CZ" sz="2000" dirty="0"/>
              <a:t>kde spojí jednotlivé aktivity AP do jednoho realizačního projektu </a:t>
            </a:r>
            <a:endParaRPr lang="cs-CZ" sz="2000" dirty="0" smtClean="0"/>
          </a:p>
          <a:p>
            <a:pPr algn="just"/>
            <a:r>
              <a:rPr lang="cs-CZ" sz="2000" dirty="0" smtClean="0"/>
              <a:t>Délka realizace projektu 3 roky (max. 70 % celkové alokace)</a:t>
            </a:r>
          </a:p>
          <a:p>
            <a:pPr algn="just"/>
            <a:r>
              <a:rPr lang="cs-CZ" sz="2000" dirty="0"/>
              <a:t> </a:t>
            </a:r>
            <a:r>
              <a:rPr lang="cs-CZ" sz="2000" dirty="0" smtClean="0"/>
              <a:t>MAS </a:t>
            </a:r>
            <a:r>
              <a:rPr lang="cs-CZ" sz="2000" dirty="0"/>
              <a:t>projektové aktivity </a:t>
            </a:r>
            <a:r>
              <a:rPr lang="cs-CZ" sz="2000" dirty="0" smtClean="0"/>
              <a:t>realizuje:</a:t>
            </a:r>
          </a:p>
          <a:p>
            <a:pPr lvl="1" algn="just"/>
            <a:r>
              <a:rPr lang="cs-CZ" sz="1600" dirty="0" smtClean="0"/>
              <a:t>buď </a:t>
            </a:r>
            <a:r>
              <a:rPr lang="cs-CZ" sz="1600" dirty="0"/>
              <a:t>sama </a:t>
            </a:r>
            <a:endParaRPr lang="cs-CZ" sz="1600" dirty="0" smtClean="0"/>
          </a:p>
          <a:p>
            <a:pPr lvl="1" algn="just"/>
            <a:r>
              <a:rPr lang="cs-CZ" sz="1600" dirty="0" smtClean="0"/>
              <a:t>výběrem </a:t>
            </a:r>
            <a:r>
              <a:rPr lang="cs-CZ" sz="1600" dirty="0"/>
              <a:t>dodavatele pomocí veřejné </a:t>
            </a:r>
            <a:r>
              <a:rPr lang="cs-CZ" sz="1600" dirty="0" smtClean="0"/>
              <a:t>zakázky), </a:t>
            </a:r>
          </a:p>
          <a:p>
            <a:pPr lvl="1" algn="just"/>
            <a:r>
              <a:rPr lang="cs-CZ" sz="1600" dirty="0" smtClean="0"/>
              <a:t>prostřednictvím partnerů </a:t>
            </a:r>
            <a:r>
              <a:rPr lang="cs-CZ" sz="1600" dirty="0"/>
              <a:t>s finančním </a:t>
            </a:r>
            <a:r>
              <a:rPr lang="cs-CZ" sz="1600" dirty="0" smtClean="0"/>
              <a:t>příspěvkem i bez finančního příspěvku</a:t>
            </a:r>
          </a:p>
          <a:p>
            <a:pPr lvl="1" algn="just"/>
            <a:endParaRPr lang="cs-CZ" sz="1600" dirty="0"/>
          </a:p>
          <a:p>
            <a:pPr algn="just"/>
            <a:r>
              <a:rPr lang="cs-CZ" sz="2000" dirty="0" smtClean="0"/>
              <a:t>Finální </a:t>
            </a:r>
            <a:r>
              <a:rPr lang="cs-CZ" sz="2000" dirty="0"/>
              <a:t>spolufinancování projektu ze strany příjemce (tj. MAS nebo partnera s finančním </a:t>
            </a:r>
            <a:r>
              <a:rPr lang="cs-CZ" sz="2000" dirty="0" smtClean="0"/>
              <a:t>příspěvkem) – 0%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84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1574"/>
            <a:ext cx="7886700" cy="153599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Představení </a:t>
            </a:r>
            <a:r>
              <a:rPr lang="cs-CZ" dirty="0" smtClean="0">
                <a:solidFill>
                  <a:srgbClr val="002060"/>
                </a:solidFill>
              </a:rPr>
              <a:t>působnosti MAS                v jednotlivých OP – </a:t>
            </a:r>
            <a:r>
              <a:rPr lang="cs-CZ" b="1" dirty="0" smtClean="0">
                <a:solidFill>
                  <a:srgbClr val="002060"/>
                </a:solidFill>
              </a:rPr>
              <a:t>OP TAK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473" y="2327564"/>
            <a:ext cx="7988877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 smtClean="0"/>
              <a:t>Role MAS v OP TECHNOLOGIE A APLIKACE PRO KONKURENCESCHOPNOST</a:t>
            </a:r>
          </a:p>
          <a:p>
            <a:pPr algn="just"/>
            <a:r>
              <a:rPr lang="cs-CZ" sz="2000" dirty="0" smtClean="0"/>
              <a:t>Hlavní zaměření: Pořízení či modernizace technologií pro malé a střední podnikatele, robotizace, digitalizace (ne prostá obnova vybavení)</a:t>
            </a:r>
          </a:p>
          <a:p>
            <a:pPr algn="just"/>
            <a:r>
              <a:rPr lang="cs-CZ" sz="2000" dirty="0" smtClean="0"/>
              <a:t>Další témata: </a:t>
            </a:r>
          </a:p>
          <a:p>
            <a:pPr lvl="1" algn="just"/>
            <a:r>
              <a:rPr lang="cs-CZ" sz="1600" dirty="0" smtClean="0"/>
              <a:t>Zavádění digitalizace a automatizace malých a středních podniků</a:t>
            </a:r>
          </a:p>
          <a:p>
            <a:pPr lvl="1" algn="just"/>
            <a:r>
              <a:rPr lang="cs-CZ" sz="1600" dirty="0" smtClean="0"/>
              <a:t>Komunikační </a:t>
            </a:r>
            <a:r>
              <a:rPr lang="cs-CZ" sz="1600" dirty="0"/>
              <a:t>infrastruktura, identifikační prvky, výpočetní technika</a:t>
            </a:r>
          </a:p>
          <a:p>
            <a:pPr lvl="1" algn="just"/>
            <a:r>
              <a:rPr lang="cs-CZ" sz="1600" dirty="0" smtClean="0"/>
              <a:t>Pořízení užitkových vozidel na alternativní pohony apod</a:t>
            </a:r>
            <a:r>
              <a:rPr lang="cs-CZ" sz="2000" dirty="0" smtClean="0"/>
              <a:t>. </a:t>
            </a:r>
          </a:p>
          <a:p>
            <a:r>
              <a:rPr lang="cs-CZ" sz="2000" dirty="0" smtClean="0"/>
              <a:t>Odsouhlasený </a:t>
            </a:r>
            <a:r>
              <a:rPr lang="cs-CZ" sz="2000" dirty="0"/>
              <a:t>návrh vzorce pro rozdělení alokace na MAS</a:t>
            </a:r>
          </a:p>
          <a:p>
            <a:pPr lvl="1"/>
            <a:r>
              <a:rPr lang="cs-CZ" sz="1600" dirty="0"/>
              <a:t>1. polovina alokace (500 mil. Kč) dle počtu podnikatelských subjektů s 1-249 zaměstnanci, min. však 1.000.000 Kč na </a:t>
            </a:r>
            <a:r>
              <a:rPr lang="cs-CZ" sz="1600" dirty="0" smtClean="0"/>
              <a:t>MAS, dotace 50 % →tj</a:t>
            </a:r>
            <a:r>
              <a:rPr lang="cs-CZ" sz="1600" dirty="0"/>
              <a:t>. možnost zapojení všech 180 MAS</a:t>
            </a:r>
          </a:p>
          <a:p>
            <a:pPr lvl="1"/>
            <a:r>
              <a:rPr lang="cs-CZ" sz="1600" dirty="0"/>
              <a:t>2. polovina alokace pouze těm MAS, které budou čerpat</a:t>
            </a:r>
          </a:p>
          <a:p>
            <a:r>
              <a:rPr lang="cs-CZ" sz="2000" dirty="0" smtClean="0"/>
              <a:t>Předkládání </a:t>
            </a:r>
            <a:r>
              <a:rPr lang="cs-CZ" sz="2000" dirty="0"/>
              <a:t>Programových rámců od 9-10/2022 do 6/2023</a:t>
            </a:r>
          </a:p>
          <a:p>
            <a:pPr lvl="1" algn="just"/>
            <a:endParaRPr lang="cs-CZ" sz="1600" dirty="0" smtClean="0"/>
          </a:p>
          <a:p>
            <a:pPr lvl="1" algn="just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504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1574"/>
            <a:ext cx="7886700" cy="153599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Představení </a:t>
            </a:r>
            <a:r>
              <a:rPr lang="cs-CZ" dirty="0" smtClean="0">
                <a:solidFill>
                  <a:srgbClr val="002060"/>
                </a:solidFill>
              </a:rPr>
              <a:t>působnosti MAS                v jednotlivých OP – </a:t>
            </a:r>
            <a:r>
              <a:rPr lang="cs-CZ" b="1" dirty="0" smtClean="0">
                <a:solidFill>
                  <a:srgbClr val="002060"/>
                </a:solidFill>
              </a:rPr>
              <a:t>OP TAK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473" y="2327564"/>
            <a:ext cx="7988877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 smtClean="0"/>
              <a:t>PROJEKTOVÝ CYKLUS</a:t>
            </a:r>
          </a:p>
          <a:p>
            <a:r>
              <a:rPr lang="cs-CZ" sz="2000" dirty="0"/>
              <a:t>průběžná Výzva ŘO (cca od 1/2023)</a:t>
            </a:r>
          </a:p>
          <a:p>
            <a:r>
              <a:rPr lang="cs-CZ" sz="2000" dirty="0"/>
              <a:t>„papírová“ kolová Výzva MAS </a:t>
            </a:r>
            <a:br>
              <a:rPr lang="cs-CZ" sz="2000" dirty="0"/>
            </a:br>
            <a:r>
              <a:rPr lang="cs-CZ" sz="2000" dirty="0"/>
              <a:t>(hodnotící/výběrová kritéria MAS, alokace výzvy)</a:t>
            </a:r>
          </a:p>
          <a:p>
            <a:r>
              <a:rPr lang="cs-CZ" sz="2000" dirty="0"/>
              <a:t>žadatelé předkládají Žádosti o podporu v ISKP21+ do Výzvy ŘO</a:t>
            </a:r>
          </a:p>
          <a:p>
            <a:r>
              <a:rPr lang="cs-CZ" sz="2000" dirty="0"/>
              <a:t>MAS vyhodnotí </a:t>
            </a:r>
            <a:r>
              <a:rPr lang="cs-CZ" sz="2000" dirty="0" err="1"/>
              <a:t>FNaP</a:t>
            </a:r>
            <a:r>
              <a:rPr lang="cs-CZ" sz="2000" dirty="0"/>
              <a:t> a VH v ISKP21+</a:t>
            </a:r>
            <a:br>
              <a:rPr lang="cs-CZ" sz="2000" dirty="0"/>
            </a:br>
            <a:r>
              <a:rPr lang="cs-CZ" sz="2000" dirty="0"/>
              <a:t>a vybrané projekty předá na RK API</a:t>
            </a:r>
          </a:p>
          <a:p>
            <a:r>
              <a:rPr lang="cs-CZ" sz="2000" dirty="0"/>
              <a:t>RK API provede </a:t>
            </a:r>
            <a:r>
              <a:rPr lang="cs-CZ" sz="2000" dirty="0" err="1"/>
              <a:t>ZoZ</a:t>
            </a:r>
            <a:r>
              <a:rPr lang="cs-CZ" sz="2000" dirty="0"/>
              <a:t> u projektů vybraných </a:t>
            </a:r>
            <a:r>
              <a:rPr lang="cs-CZ" sz="2000" dirty="0" err="1"/>
              <a:t>MASkou</a:t>
            </a:r>
            <a:endParaRPr lang="cs-CZ" sz="2000" dirty="0"/>
          </a:p>
          <a:p>
            <a:r>
              <a:rPr lang="cs-CZ" sz="2000" dirty="0"/>
              <a:t>ŘO vydá PA</a:t>
            </a:r>
          </a:p>
          <a:p>
            <a:pPr lvl="1" algn="just"/>
            <a:endParaRPr lang="cs-CZ" sz="1600" dirty="0" smtClean="0"/>
          </a:p>
          <a:p>
            <a:pPr lvl="1" algn="just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19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822804"/>
            <a:ext cx="6858000" cy="165576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 SE DĚJE TEĎ?</a:t>
            </a:r>
            <a:endParaRPr lang="cs-CZ" sz="4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Penzion Čertovy skály, Lidečko</a:t>
            </a:r>
          </a:p>
          <a:p>
            <a:r>
              <a:rPr lang="cs-CZ" sz="2000" dirty="0">
                <a:solidFill>
                  <a:srgbClr val="002060"/>
                </a:solidFill>
              </a:rPr>
              <a:t>14.11.2022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4" y="29749"/>
            <a:ext cx="6339413" cy="698090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9"/>
            <a:ext cx="9144000" cy="816745"/>
          </a:xfrm>
          <a:prstGeom prst="rect">
            <a:avLst/>
          </a:prstGeom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80"/>
            <a:ext cx="9144000" cy="68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4" y="29749"/>
            <a:ext cx="6339413" cy="698090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9"/>
            <a:ext cx="9144000" cy="816745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00989"/>
              </p:ext>
            </p:extLst>
          </p:nvPr>
        </p:nvGraphicFramePr>
        <p:xfrm>
          <a:off x="628653" y="1240972"/>
          <a:ext cx="7899526" cy="4863574"/>
        </p:xfrm>
        <a:graphic>
          <a:graphicData uri="http://schemas.openxmlformats.org/drawingml/2006/table">
            <a:tbl>
              <a:tblPr/>
              <a:tblGrid>
                <a:gridCol w="1764362">
                  <a:extLst>
                    <a:ext uri="{9D8B030D-6E8A-4147-A177-3AD203B41FA5}">
                      <a16:colId xmlns:a16="http://schemas.microsoft.com/office/drawing/2014/main" val="4186493749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2987206041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1223836515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3854723281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1994218255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219988889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4019363939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3497368149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613028761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3864634141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3279870954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3217280656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1614082233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2617756480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555690022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3387606790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2072241738"/>
                    </a:ext>
                  </a:extLst>
                </a:gridCol>
                <a:gridCol w="360892">
                  <a:extLst>
                    <a:ext uri="{9D8B030D-6E8A-4147-A177-3AD203B41FA5}">
                      <a16:colId xmlns:a16="http://schemas.microsoft.com/office/drawing/2014/main" val="1963465477"/>
                    </a:ext>
                  </a:extLst>
                </a:gridCol>
              </a:tblGrid>
              <a:tr h="3480076">
                <a:tc>
                  <a:txBody>
                    <a:bodyPr/>
                    <a:lstStyle/>
                    <a:p>
                      <a:pPr rtl="0" fontAlgn="t"/>
                      <a:r>
                        <a:rPr lang="cs-CZ" sz="900" b="1">
                          <a:solidFill>
                            <a:srgbClr val="FF0000"/>
                          </a:solidFill>
                          <a:effectLst/>
                        </a:rPr>
                        <a:t>Programový rámec OP TAK SCLLD MAS Olomouckého kraje</a:t>
                      </a:r>
                      <a:br>
                        <a:rPr lang="cs-CZ" sz="900" b="1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cs-CZ" sz="900" b="1">
                          <a:solidFill>
                            <a:srgbClr val="FF0000"/>
                          </a:solidFill>
                          <a:effectLst/>
                        </a:rPr>
                        <a:t>alokace 1. období v mil. Kč</a:t>
                      </a:r>
                    </a:p>
                  </a:txBody>
                  <a:tcPr marL="17157" marR="17157" marT="11438" marB="11438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0">
                          <a:effectLst/>
                          <a:latin typeface="Arial" panose="020B0604020202020204" pitchFamily="34" charset="0"/>
                        </a:rPr>
                        <a:t>Bystřička, o.p.s.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0">
                          <a:effectLst/>
                          <a:latin typeface="Arial" panose="020B0604020202020204" pitchFamily="34" charset="0"/>
                        </a:rPr>
                        <a:t>MAS - Partnerství Moštěnka, o.p.s.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0">
                          <a:effectLst/>
                          <a:latin typeface="Arial" panose="020B0604020202020204" pitchFamily="34" charset="0"/>
                        </a:rPr>
                        <a:t>MAS Hanácké Království, z.s.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400" b="0">
                          <a:effectLst/>
                          <a:latin typeface="Arial" panose="020B0604020202020204" pitchFamily="34" charset="0"/>
                        </a:rPr>
                        <a:t>MAS Hanácký venkov, z. 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0">
                          <a:effectLst/>
                          <a:latin typeface="Arial" panose="020B0604020202020204" pitchFamily="34" charset="0"/>
                        </a:rPr>
                        <a:t>MAS Horní Pomoraví o.p.s.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0">
                          <a:effectLst/>
                          <a:latin typeface="Arial" panose="020B0604020202020204" pitchFamily="34" charset="0"/>
                        </a:rPr>
                        <a:t>MAS Hranicko z. 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0">
                          <a:effectLst/>
                          <a:latin typeface="Arial" panose="020B0604020202020204" pitchFamily="34" charset="0"/>
                        </a:rPr>
                        <a:t>MAS Mohelnicko, z.s.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0">
                          <a:effectLst/>
                          <a:latin typeface="Arial" panose="020B0604020202020204" pitchFamily="34" charset="0"/>
                        </a:rPr>
                        <a:t>MAS MORAVSKÁ BRÁNA, z.s.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400" b="0">
                          <a:effectLst/>
                          <a:latin typeface="Arial" panose="020B0604020202020204" pitchFamily="34" charset="0"/>
                        </a:rPr>
                        <a:t>MAS Moravská cesta, z. 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400" b="0">
                          <a:effectLst/>
                          <a:latin typeface="Arial" panose="020B0604020202020204" pitchFamily="34" charset="0"/>
                        </a:rPr>
                        <a:t>MAS Šternbersko o.p.s.</a:t>
                      </a:r>
                    </a:p>
                  </a:txBody>
                  <a:tcPr marL="17157" marR="17157" marT="11438" marB="11438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400" b="0">
                          <a:effectLst/>
                          <a:latin typeface="Arial" panose="020B0604020202020204" pitchFamily="34" charset="0"/>
                        </a:rPr>
                        <a:t>MAS Šumperský venkov, z. 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0">
                          <a:effectLst/>
                          <a:latin typeface="Arial" panose="020B0604020202020204" pitchFamily="34" charset="0"/>
                        </a:rPr>
                        <a:t>MAS Uničovsko, o.p.s.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1400" b="0">
                          <a:effectLst/>
                          <a:latin typeface="Arial" panose="020B0604020202020204" pitchFamily="34" charset="0"/>
                        </a:rPr>
                        <a:t>MAS Vincenze Priessnitze pro Jesenicko, o.p.s.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0">
                          <a:effectLst/>
                          <a:latin typeface="Arial" panose="020B0604020202020204" pitchFamily="34" charset="0"/>
                        </a:rPr>
                        <a:t>Prostějov venkov o.p.s.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0">
                          <a:effectLst/>
                          <a:latin typeface="Arial" panose="020B0604020202020204" pitchFamily="34" charset="0"/>
                        </a:rPr>
                        <a:t>Region HANÁ, z.s.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0">
                          <a:effectLst/>
                          <a:latin typeface="Arial" panose="020B0604020202020204" pitchFamily="34" charset="0"/>
                        </a:rPr>
                        <a:t>Střední Haná, o.p.s.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>
                          <a:effectLst/>
                        </a:rPr>
                        <a:t>CELKEM za opatření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163954"/>
                  </a:ext>
                </a:extLst>
              </a:tr>
              <a:tr h="343849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9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 za MAS dle Výzvy OP TAK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44594"/>
                  </a:ext>
                </a:extLst>
              </a:tr>
              <a:tr h="766512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Bonusová alokace po milníku (dalších 100% základní alokace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28030"/>
                  </a:ext>
                </a:extLst>
              </a:tr>
              <a:tr h="273137"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200" b="1" dirty="0">
                          <a:effectLst/>
                        </a:rPr>
                        <a:t>66,3</a:t>
                      </a:r>
                    </a:p>
                  </a:txBody>
                  <a:tcPr marL="17157" marR="17157" marT="11438" marB="11438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928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5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E35A3-6DBE-44D9-8FF2-604CDBFF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7080"/>
            <a:ext cx="8090477" cy="1325563"/>
          </a:xfrm>
        </p:spPr>
        <p:txBody>
          <a:bodyPr/>
          <a:lstStyle/>
          <a:p>
            <a:r>
              <a:rPr lang="cs-CZ" b="1" dirty="0" smtClean="0"/>
              <a:t>CLLD JAKO INTEGROVANÝ NÁSTROJ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E99EB1-FDBD-45A7-9BD3-DBBDA33E7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90476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Integrované nástroje v ČR pro období 21+</a:t>
            </a:r>
            <a:endParaRPr lang="cs-CZ" dirty="0"/>
          </a:p>
          <a:p>
            <a:pPr lvl="1"/>
            <a:r>
              <a:rPr lang="cs-CZ" sz="2100" dirty="0"/>
              <a:t>CLLD – </a:t>
            </a:r>
            <a:r>
              <a:rPr lang="cs-CZ" sz="2100" dirty="0" err="1"/>
              <a:t>community</a:t>
            </a:r>
            <a:r>
              <a:rPr lang="cs-CZ" sz="2100" dirty="0"/>
              <a:t>-led </a:t>
            </a:r>
            <a:r>
              <a:rPr lang="cs-CZ" sz="2100" dirty="0" err="1"/>
              <a:t>local</a:t>
            </a:r>
            <a:r>
              <a:rPr lang="cs-CZ" sz="2100" dirty="0"/>
              <a:t> </a:t>
            </a:r>
            <a:r>
              <a:rPr lang="cs-CZ" sz="2100" dirty="0" err="1"/>
              <a:t>development</a:t>
            </a:r>
            <a:r>
              <a:rPr lang="cs-CZ" sz="2100" dirty="0"/>
              <a:t> (LEADER) = 180 </a:t>
            </a:r>
            <a:r>
              <a:rPr lang="cs-CZ" sz="2100" dirty="0" smtClean="0"/>
              <a:t>MAS</a:t>
            </a:r>
            <a:endParaRPr lang="cs-CZ" sz="2100" dirty="0"/>
          </a:p>
          <a:p>
            <a:pPr lvl="1"/>
            <a:r>
              <a:rPr lang="cs-CZ" sz="2100" dirty="0"/>
              <a:t>ITI – </a:t>
            </a:r>
            <a:r>
              <a:rPr lang="cs-CZ" sz="2100" dirty="0" smtClean="0"/>
              <a:t>integrované teritoriální investice = </a:t>
            </a:r>
            <a:r>
              <a:rPr lang="cs-CZ" sz="2100" dirty="0"/>
              <a:t>13 </a:t>
            </a:r>
            <a:r>
              <a:rPr lang="cs-CZ" sz="2100" dirty="0" smtClean="0"/>
              <a:t>metropolitních oblastí</a:t>
            </a:r>
            <a:endParaRPr lang="cs-CZ" sz="2100" dirty="0"/>
          </a:p>
          <a:p>
            <a:pPr lvl="1"/>
            <a:r>
              <a:rPr lang="cs-CZ" sz="2100" dirty="0"/>
              <a:t>RAP – </a:t>
            </a:r>
            <a:r>
              <a:rPr lang="cs-CZ" sz="2100" dirty="0" smtClean="0"/>
              <a:t>regionální akční plán = </a:t>
            </a:r>
            <a:r>
              <a:rPr lang="cs-CZ" sz="2100" dirty="0"/>
              <a:t>13 </a:t>
            </a:r>
            <a:r>
              <a:rPr lang="cs-CZ" sz="2100" dirty="0" smtClean="0"/>
              <a:t>krajů</a:t>
            </a:r>
            <a:endParaRPr lang="cs-CZ" sz="2100" dirty="0"/>
          </a:p>
          <a:p>
            <a:r>
              <a:rPr lang="cs-CZ" dirty="0" smtClean="0"/>
              <a:t>koordinace: Ministerstvo pro místní rozvoj ČR (MMR</a:t>
            </a:r>
            <a:r>
              <a:rPr lang="cs-CZ" dirty="0"/>
              <a:t>)</a:t>
            </a:r>
          </a:p>
          <a:p>
            <a:r>
              <a:rPr lang="cs-CZ" dirty="0" smtClean="0"/>
              <a:t>Národní stálá konference</a:t>
            </a:r>
            <a:endParaRPr lang="cs-CZ" dirty="0"/>
          </a:p>
          <a:p>
            <a:pPr lvl="1"/>
            <a:r>
              <a:rPr lang="cs-CZ" sz="2100" dirty="0" smtClean="0"/>
              <a:t>Komora CLLD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890031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1574"/>
            <a:ext cx="7886700" cy="15359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Představení </a:t>
            </a:r>
            <a:r>
              <a:rPr lang="cs-CZ" dirty="0" smtClean="0">
                <a:solidFill>
                  <a:srgbClr val="002060"/>
                </a:solidFill>
              </a:rPr>
              <a:t>působnosti MAS                v jednotlivých OP –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OP Životní prostředí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 smtClean="0"/>
              <a:t>Role MAS v OP ŽIVOTNÍ PROSTŘEDÍ</a:t>
            </a:r>
          </a:p>
          <a:p>
            <a:pPr algn="just"/>
            <a:r>
              <a:rPr lang="cs-CZ" sz="2000" dirty="0"/>
              <a:t>v</a:t>
            </a:r>
            <a:r>
              <a:rPr lang="cs-CZ" sz="2000" dirty="0" smtClean="0"/>
              <a:t> současnosti největší neznámá mezi všemi operačními programy </a:t>
            </a:r>
            <a:r>
              <a:rPr lang="cs-CZ" sz="2000" dirty="0" smtClean="0">
                <a:sym typeface="Wingdings" panose="05000000000000000000" pitchFamily="2" charset="2"/>
              </a:rPr>
              <a:t></a:t>
            </a:r>
            <a:endParaRPr lang="cs-CZ" sz="2000" dirty="0" smtClean="0"/>
          </a:p>
          <a:p>
            <a:pPr algn="just"/>
            <a:r>
              <a:rPr lang="cs-CZ" sz="2000" dirty="0"/>
              <a:t>SC 1.1 Podpora opatření v oblasti energetické účinnosti</a:t>
            </a:r>
          </a:p>
          <a:p>
            <a:pPr algn="just"/>
            <a:r>
              <a:rPr lang="cs-CZ" sz="2000" dirty="0"/>
              <a:t>veřejné budovy a veřejná infrastruktura</a:t>
            </a:r>
          </a:p>
          <a:p>
            <a:pPr algn="just"/>
            <a:r>
              <a:rPr lang="cs-CZ" sz="2000" dirty="0"/>
              <a:t>alokace na CLLD = 400 mil. Kč</a:t>
            </a:r>
          </a:p>
          <a:p>
            <a:pPr algn="just"/>
            <a:r>
              <a:rPr lang="cs-CZ" sz="2000" dirty="0"/>
              <a:t>míra spolufinancování X %</a:t>
            </a:r>
          </a:p>
          <a:p>
            <a:pPr algn="just"/>
            <a:r>
              <a:rPr lang="cs-CZ" sz="2000" dirty="0"/>
              <a:t>sběr projektových námětů mezi MAS &gt; X záměrů z X </a:t>
            </a:r>
            <a:r>
              <a:rPr lang="cs-CZ" sz="2000" dirty="0" smtClean="0"/>
              <a:t>MAS vytipování </a:t>
            </a:r>
            <a:r>
              <a:rPr lang="cs-CZ" sz="2000" dirty="0"/>
              <a:t>cca </a:t>
            </a:r>
            <a:r>
              <a:rPr lang="cs-CZ" sz="2000" dirty="0" smtClean="0"/>
              <a:t>20- 40 </a:t>
            </a:r>
            <a:r>
              <a:rPr lang="cs-CZ" sz="2000" dirty="0"/>
              <a:t>„pilotních MAS“, resp. „pilotních projektů“</a:t>
            </a:r>
          </a:p>
          <a:p>
            <a:pPr algn="just"/>
            <a:r>
              <a:rPr lang="cs-CZ" sz="2000" dirty="0"/>
              <a:t>předkládání Programových rámců v </a:t>
            </a:r>
            <a:r>
              <a:rPr lang="cs-CZ" sz="2000" dirty="0" smtClean="0"/>
              <a:t>11/2023</a:t>
            </a:r>
            <a:endParaRPr lang="cs-CZ" sz="2000" dirty="0"/>
          </a:p>
          <a:p>
            <a:pPr lvl="1" algn="just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502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1574"/>
            <a:ext cx="7886700" cy="15359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Představení </a:t>
            </a:r>
            <a:r>
              <a:rPr lang="cs-CZ" dirty="0" smtClean="0">
                <a:solidFill>
                  <a:srgbClr val="002060"/>
                </a:solidFill>
              </a:rPr>
              <a:t>působnosti MAS                v jednotlivých OP –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OP Životní prostředí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207965"/>
              </p:ext>
            </p:extLst>
          </p:nvPr>
        </p:nvGraphicFramePr>
        <p:xfrm>
          <a:off x="250242" y="2531480"/>
          <a:ext cx="8735137" cy="4205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506">
                  <a:extLst>
                    <a:ext uri="{9D8B030D-6E8A-4147-A177-3AD203B41FA5}">
                      <a16:colId xmlns:a16="http://schemas.microsoft.com/office/drawing/2014/main" val="4054395849"/>
                    </a:ext>
                  </a:extLst>
                </a:gridCol>
                <a:gridCol w="775021">
                  <a:extLst>
                    <a:ext uri="{9D8B030D-6E8A-4147-A177-3AD203B41FA5}">
                      <a16:colId xmlns:a16="http://schemas.microsoft.com/office/drawing/2014/main" val="3437712824"/>
                    </a:ext>
                  </a:extLst>
                </a:gridCol>
                <a:gridCol w="888045">
                  <a:extLst>
                    <a:ext uri="{9D8B030D-6E8A-4147-A177-3AD203B41FA5}">
                      <a16:colId xmlns:a16="http://schemas.microsoft.com/office/drawing/2014/main" val="356640139"/>
                    </a:ext>
                  </a:extLst>
                </a:gridCol>
                <a:gridCol w="1711506">
                  <a:extLst>
                    <a:ext uri="{9D8B030D-6E8A-4147-A177-3AD203B41FA5}">
                      <a16:colId xmlns:a16="http://schemas.microsoft.com/office/drawing/2014/main" val="3951304517"/>
                    </a:ext>
                  </a:extLst>
                </a:gridCol>
                <a:gridCol w="1291702">
                  <a:extLst>
                    <a:ext uri="{9D8B030D-6E8A-4147-A177-3AD203B41FA5}">
                      <a16:colId xmlns:a16="http://schemas.microsoft.com/office/drawing/2014/main" val="2494417863"/>
                    </a:ext>
                  </a:extLst>
                </a:gridCol>
                <a:gridCol w="2357357">
                  <a:extLst>
                    <a:ext uri="{9D8B030D-6E8A-4147-A177-3AD203B41FA5}">
                      <a16:colId xmlns:a16="http://schemas.microsoft.com/office/drawing/2014/main" val="3534487192"/>
                    </a:ext>
                  </a:extLst>
                </a:gridCol>
              </a:tblGrid>
              <a:tr h="28961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Kraj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kód kraje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Počet MAS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Počet obyvatel v MAS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Alokace na kraj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Alokace na kraj při 66 Kč/obyv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05332267"/>
                  </a:ext>
                </a:extLst>
              </a:tr>
              <a:tr h="2780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Středočeský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CZ020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1 126 708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70 476 182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        74 362 728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8468612"/>
                  </a:ext>
                </a:extLst>
              </a:tr>
              <a:tr h="2780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Jihočeský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CZ031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475 209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29 724 574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        31 363 794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3117946"/>
                  </a:ext>
                </a:extLst>
              </a:tr>
              <a:tr h="2780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Plzeňský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CZ032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393 038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24 584 735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        25 940 508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9208833"/>
                  </a:ext>
                </a:extLst>
              </a:tr>
              <a:tr h="2780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Karlovarský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CZ041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281 945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17 635 809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        18 608 370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2250637"/>
                  </a:ext>
                </a:extLst>
              </a:tr>
              <a:tr h="2780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Ústecký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CZ042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405 693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25 376 312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                       26 775 738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9762154"/>
                  </a:ext>
                </a:extLst>
              </a:tr>
              <a:tr h="2780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Liberecký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CZ051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220 444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13 788 889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        14 549 304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4738231"/>
                  </a:ext>
                </a:extLst>
              </a:tr>
              <a:tr h="2780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Královéhradecký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CZ052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489 512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30 619 235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        32 307 792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016464"/>
                  </a:ext>
                </a:extLst>
              </a:tr>
              <a:tr h="2780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Pardubický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CZ053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401 996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25 145 062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        26 531 736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4997234"/>
                  </a:ext>
                </a:extLst>
              </a:tr>
              <a:tr h="2780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Vysočina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CZ063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427 804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26 759 367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        28 235 064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9350394"/>
                  </a:ext>
                </a:extLst>
              </a:tr>
              <a:tr h="2780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Jihomoravský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CZ064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775 655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48 517 631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        51 193 230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6831462"/>
                  </a:ext>
                </a:extLst>
              </a:tr>
              <a:tr h="2780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Olomoucký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CZ071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445 354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27 857 128 Kč 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        29 393 364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6582876"/>
                  </a:ext>
                </a:extLst>
              </a:tr>
              <a:tr h="27803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Zlínský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CZ072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367 214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22 969 430 Kč 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        24 236 124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0757995"/>
                  </a:ext>
                </a:extLst>
              </a:tr>
              <a:tr h="28961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Moravskoslezský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CZ080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584 258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36 545 647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            38 561 028 Kč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6798200"/>
                  </a:ext>
                </a:extLst>
              </a:tr>
              <a:tr h="28961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180    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      6 394 830    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400 000 000 Kč 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                     422 058 780 Kč 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0759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1574"/>
            <a:ext cx="7886700" cy="153599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Představení </a:t>
            </a:r>
            <a:r>
              <a:rPr lang="cs-CZ" dirty="0" smtClean="0">
                <a:solidFill>
                  <a:srgbClr val="002060"/>
                </a:solidFill>
              </a:rPr>
              <a:t>působnosti MAS                v jednotlivých OP – </a:t>
            </a:r>
            <a:r>
              <a:rPr lang="cs-CZ" b="1" dirty="0" smtClean="0">
                <a:solidFill>
                  <a:srgbClr val="002060"/>
                </a:solidFill>
              </a:rPr>
              <a:t>OP JAK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2506662"/>
            <a:ext cx="7988877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 smtClean="0"/>
              <a:t>Role MAS v OP JAN AMOS KOMENSKÝ (dříve OP VVV)</a:t>
            </a:r>
          </a:p>
          <a:p>
            <a:pPr algn="just"/>
            <a:r>
              <a:rPr lang="cs-CZ" sz="2000" dirty="0" smtClean="0"/>
              <a:t>Mimo realizaci SCLLD (ve stávajícím i budoucím programovém období)</a:t>
            </a:r>
          </a:p>
          <a:p>
            <a:pPr algn="just"/>
            <a:r>
              <a:rPr lang="cs-CZ" sz="2000" dirty="0" smtClean="0"/>
              <a:t>Realizace projektu MAP III, realizace projektů MAP IV rovněž v gesci místních akčních skupin</a:t>
            </a:r>
          </a:p>
          <a:p>
            <a:pPr algn="just"/>
            <a:r>
              <a:rPr lang="cs-CZ" sz="2000" dirty="0" smtClean="0"/>
              <a:t>Animace šablon (zjednodušených personálních projektů škol) bude nadále možné realizovat v gesci MAS, nicméně již u většiny zpoplatněno tak jak bylo ukončeno po 14-20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lvl="1" algn="just"/>
            <a:endParaRPr lang="cs-CZ" sz="1600" dirty="0" smtClean="0"/>
          </a:p>
          <a:p>
            <a:pPr lvl="1" algn="just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099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822804"/>
            <a:ext cx="6858000" cy="165576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KDY TO BUDE?</a:t>
            </a:r>
            <a:endParaRPr lang="cs-CZ" sz="4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</a:rPr>
              <a:t> Hotel Helios, Lipová-lázně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3.10.2023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47197"/>
            <a:ext cx="78867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+mn-lt"/>
              </a:rPr>
              <a:t>Shrnutí + harmonogram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820" y="2072760"/>
            <a:ext cx="8317149" cy="4351338"/>
          </a:xfrm>
        </p:spPr>
        <p:txBody>
          <a:bodyPr>
            <a:noAutofit/>
          </a:bodyPr>
          <a:lstStyle/>
          <a:p>
            <a:r>
              <a:rPr lang="cs-CZ" sz="2400" dirty="0" smtClean="0"/>
              <a:t>průběžně – administrace projektů v rámci přechodného období PRV (SZP) – cca do konce roku 2023</a:t>
            </a:r>
          </a:p>
          <a:p>
            <a:r>
              <a:rPr lang="cs-CZ" sz="2400" dirty="0" smtClean="0"/>
              <a:t>…do konce roku 2023 </a:t>
            </a:r>
            <a:r>
              <a:rPr lang="cs-CZ" sz="2400" dirty="0"/>
              <a:t>– předkládání programových rámců SZP </a:t>
            </a:r>
            <a:endParaRPr lang="cs-CZ" sz="2400" dirty="0" smtClean="0"/>
          </a:p>
          <a:p>
            <a:r>
              <a:rPr lang="cs-CZ" sz="2400" dirty="0" smtClean="0"/>
              <a:t>Začátek roku 2024: Start administrace Společné zemědělské politiky</a:t>
            </a:r>
          </a:p>
          <a:p>
            <a:r>
              <a:rPr lang="cs-CZ" sz="2400" dirty="0" smtClean="0"/>
              <a:t>Červen 2023 – červen 2024 – předpoklad vyhlášení většiny výzev v rámci IROP napříč MAS OLK i ZLK</a:t>
            </a:r>
          </a:p>
          <a:p>
            <a:r>
              <a:rPr lang="cs-CZ" sz="2400" dirty="0" smtClean="0"/>
              <a:t>leden 2023 – start většiny projektů v rámci OPZ+</a:t>
            </a:r>
          </a:p>
          <a:p>
            <a:r>
              <a:rPr lang="cs-CZ" sz="2400" dirty="0" smtClean="0"/>
              <a:t>Říjen 2023 a dále – předkládání projektů do OP TAK</a:t>
            </a:r>
          </a:p>
          <a:p>
            <a:r>
              <a:rPr lang="cs-CZ" sz="2400" dirty="0" smtClean="0"/>
              <a:t>Říjen 2023– příprava a předkládání projektů do OP ŽP (viz krajské obálky) </a:t>
            </a:r>
            <a:endParaRPr lang="cs-CZ" sz="2400" dirty="0"/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6365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822804"/>
            <a:ext cx="6858000" cy="165576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DALŠÍ AKTIVITY MÍSTNÍCH AKČNÍCH SKUPIN</a:t>
            </a:r>
            <a:endParaRPr lang="cs-CZ" sz="4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</a:rPr>
              <a:t> Hotel Helios, Lipová-lázně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3.10.2023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26976" y="2076355"/>
            <a:ext cx="6858000" cy="165576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ŠKOLSTVÍ</a:t>
            </a:r>
          </a:p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ENERGETIKA</a:t>
            </a:r>
          </a:p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ŽIVOTNÍ PROSTŘEDÍ</a:t>
            </a:r>
          </a:p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CESTOVNÍ RUCH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cs-CZ" sz="2000" dirty="0" smtClean="0">
              <a:solidFill>
                <a:srgbClr val="002060"/>
              </a:solidFill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  </a:t>
            </a:r>
            <a:r>
              <a:rPr lang="cs-CZ" sz="2000" dirty="0">
                <a:solidFill>
                  <a:srgbClr val="002060"/>
                </a:solidFill>
              </a:rPr>
              <a:t>Hotel Helios, Lipová-lázně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3.10.2023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822804"/>
            <a:ext cx="6858000" cy="165576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PODĚKOVÁNÍ</a:t>
            </a:r>
            <a:endParaRPr lang="cs-CZ" sz="4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</a:rPr>
              <a:t> Hotel Helios, Lipová-lázně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3.10.2023</a:t>
            </a: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4" y="29749"/>
            <a:ext cx="6339413" cy="698090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9"/>
            <a:ext cx="9144000" cy="8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7832" y="768980"/>
            <a:ext cx="7543800" cy="1450757"/>
          </a:xfrm>
        </p:spPr>
        <p:txBody>
          <a:bodyPr/>
          <a:lstStyle/>
          <a:p>
            <a:r>
              <a:rPr lang="cs-CZ" b="1" dirty="0" smtClean="0">
                <a:latin typeface="+mn-lt"/>
              </a:rPr>
              <a:t>   DĚKUJI ZA POZORNOST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7123" y="2148897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 smtClean="0"/>
              <a:t>Mgr. Ondřej Večeř</a:t>
            </a:r>
          </a:p>
          <a:p>
            <a:pPr marL="0" indent="0">
              <a:buNone/>
            </a:pPr>
            <a:r>
              <a:rPr lang="cs-CZ" sz="3200" b="1" dirty="0" smtClean="0"/>
              <a:t>místopředseda NS MAS ČR </a:t>
            </a:r>
          </a:p>
          <a:p>
            <a:pPr marL="0" indent="0">
              <a:buNone/>
            </a:pPr>
            <a:r>
              <a:rPr lang="cs-CZ" sz="3200" b="1" dirty="0"/>
              <a:t>p</a:t>
            </a:r>
            <a:r>
              <a:rPr lang="cs-CZ" sz="3200" b="1" dirty="0" smtClean="0"/>
              <a:t>ředseda KS MAS Olomouckého kraje</a:t>
            </a:r>
          </a:p>
          <a:p>
            <a:pPr marL="0" indent="0">
              <a:buNone/>
            </a:pPr>
            <a:r>
              <a:rPr lang="cs-CZ" sz="3200" b="1" dirty="0" smtClean="0"/>
              <a:t>e:</a:t>
            </a:r>
            <a:r>
              <a:rPr lang="cs-CZ" sz="3200" dirty="0" smtClean="0"/>
              <a:t> </a:t>
            </a:r>
            <a:r>
              <a:rPr lang="cs-CZ" sz="3200" dirty="0" smtClean="0">
                <a:hlinkClick r:id="rId2"/>
              </a:rPr>
              <a:t>vecer@mas-sternbersko.cz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b="1" dirty="0" smtClean="0"/>
              <a:t>t:</a:t>
            </a:r>
            <a:r>
              <a:rPr lang="cs-CZ" sz="3200" dirty="0" smtClean="0"/>
              <a:t> +420 777 977 070</a:t>
            </a:r>
            <a:endParaRPr lang="cs-CZ" sz="3200" dirty="0"/>
          </a:p>
          <a:p>
            <a:pPr marL="0" indent="0">
              <a:buNone/>
            </a:pPr>
            <a:r>
              <a:rPr lang="cs-CZ" sz="3200" dirty="0">
                <a:hlinkClick r:id="rId3"/>
              </a:rPr>
              <a:t>http://olomoucky.nsmascr.cz</a:t>
            </a:r>
            <a:r>
              <a:rPr lang="cs-CZ" sz="3200" dirty="0" smtClean="0">
                <a:hlinkClick r:id="rId3"/>
              </a:rPr>
              <a:t>/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>
                <a:hlinkClick r:id="rId4"/>
              </a:rPr>
              <a:t>http://mas-sternbersko.cz</a:t>
            </a:r>
            <a:r>
              <a:rPr lang="cs-CZ" sz="3200" dirty="0" smtClean="0">
                <a:hlinkClick r:id="rId4"/>
              </a:rPr>
              <a:t>/</a:t>
            </a:r>
            <a:endParaRPr lang="cs-CZ" sz="3200" dirty="0" smtClean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806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47197"/>
            <a:ext cx="78867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  <a:latin typeface="+mn-lt"/>
              </a:rPr>
              <a:t>Národní síť MAS ČR</a:t>
            </a:r>
            <a:endParaRPr 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820" y="2072760"/>
            <a:ext cx="8317149" cy="4351338"/>
          </a:xfrm>
        </p:spPr>
        <p:txBody>
          <a:bodyPr>
            <a:noAutofit/>
          </a:bodyPr>
          <a:lstStyle/>
          <a:p>
            <a:r>
              <a:rPr lang="cs-CZ" sz="2000" dirty="0" smtClean="0"/>
              <a:t>Formálně založena v roce 2007</a:t>
            </a:r>
            <a:endParaRPr lang="cs-CZ" sz="2000" dirty="0"/>
          </a:p>
          <a:p>
            <a:r>
              <a:rPr lang="cs-CZ" sz="2000" dirty="0" smtClean="0"/>
              <a:t>členové </a:t>
            </a:r>
            <a:r>
              <a:rPr lang="cs-CZ" sz="2000" dirty="0"/>
              <a:t>= </a:t>
            </a:r>
            <a:r>
              <a:rPr lang="cs-CZ" sz="2000" dirty="0" smtClean="0"/>
              <a:t>173 MAS z celkových </a:t>
            </a:r>
            <a:r>
              <a:rPr lang="cs-CZ" sz="2000" dirty="0"/>
              <a:t>180 </a:t>
            </a:r>
            <a:r>
              <a:rPr lang="cs-CZ" sz="2000" dirty="0" smtClean="0"/>
              <a:t>v ČR</a:t>
            </a:r>
            <a:endParaRPr lang="cs-CZ" sz="2000" dirty="0"/>
          </a:p>
          <a:p>
            <a:r>
              <a:rPr lang="cs-CZ" sz="2000" dirty="0"/>
              <a:t>13 </a:t>
            </a:r>
            <a:r>
              <a:rPr lang="cs-CZ" sz="2000" dirty="0" smtClean="0"/>
              <a:t>krajských sdružení MAS </a:t>
            </a:r>
            <a:r>
              <a:rPr lang="en-GB" sz="2000" dirty="0" smtClean="0"/>
              <a:t>&gt; </a:t>
            </a:r>
            <a:r>
              <a:rPr lang="cs-CZ" sz="2000" dirty="0"/>
              <a:t>13 </a:t>
            </a:r>
            <a:r>
              <a:rPr lang="cs-CZ" sz="2000" dirty="0" smtClean="0"/>
              <a:t>členů výboru</a:t>
            </a:r>
            <a:endParaRPr lang="cs-CZ" sz="2000" dirty="0"/>
          </a:p>
          <a:p>
            <a:r>
              <a:rPr lang="cs-CZ" sz="2000" dirty="0"/>
              <a:t>8 </a:t>
            </a:r>
            <a:r>
              <a:rPr lang="cs-CZ" sz="2000" dirty="0" smtClean="0"/>
              <a:t>pracovních skupin </a:t>
            </a:r>
            <a:r>
              <a:rPr lang="cs-CZ" sz="2000" dirty="0"/>
              <a:t>(LEADER, M</a:t>
            </a:r>
            <a:r>
              <a:rPr lang="cs-CZ" sz="2000" dirty="0" smtClean="0"/>
              <a:t>ezinárodní spolupráce, Vize, Vzdělávání, Životní prostředí, Chytrý venkov, Sociální, Podnikání)</a:t>
            </a:r>
            <a:endParaRPr lang="cs-CZ" sz="2000" dirty="0"/>
          </a:p>
          <a:p>
            <a:r>
              <a:rPr lang="cs-CZ" sz="2000" dirty="0"/>
              <a:t>3 </a:t>
            </a:r>
            <a:r>
              <a:rPr lang="cs-CZ" sz="2000" dirty="0" smtClean="0"/>
              <a:t>platformy (Venkovská mládež, Komunitní energetika, Ukrajina)</a:t>
            </a:r>
            <a:endParaRPr lang="cs-CZ" sz="2000" dirty="0"/>
          </a:p>
          <a:p>
            <a:r>
              <a:rPr lang="cs-CZ" sz="2000" dirty="0" smtClean="0"/>
              <a:t>Výbor, předsedkyně, </a:t>
            </a:r>
            <a:r>
              <a:rPr lang="cs-CZ" sz="2000" dirty="0"/>
              <a:t>3 </a:t>
            </a:r>
            <a:r>
              <a:rPr lang="cs-CZ" sz="2000" dirty="0" smtClean="0"/>
              <a:t>místopředsedové, </a:t>
            </a:r>
            <a:r>
              <a:rPr lang="cs-CZ" sz="2000" dirty="0"/>
              <a:t>1 </a:t>
            </a:r>
            <a:r>
              <a:rPr lang="cs-CZ" sz="2000" dirty="0" smtClean="0"/>
              <a:t>ředitelka, </a:t>
            </a:r>
            <a:r>
              <a:rPr lang="cs-CZ" sz="2000" dirty="0"/>
              <a:t>4 </a:t>
            </a:r>
            <a:r>
              <a:rPr lang="cs-CZ" sz="2000" dirty="0" smtClean="0"/>
              <a:t>zaměstnanci</a:t>
            </a:r>
            <a:endParaRPr lang="cs-CZ" sz="2000" dirty="0"/>
          </a:p>
          <a:p>
            <a:r>
              <a:rPr lang="cs-CZ" sz="2000" dirty="0" smtClean="0"/>
              <a:t>Kancelář v Praze</a:t>
            </a:r>
            <a:endParaRPr lang="cs-CZ" sz="2000" dirty="0"/>
          </a:p>
          <a:p>
            <a:r>
              <a:rPr lang="cs-CZ" sz="2000" dirty="0" smtClean="0"/>
              <a:t>Členem téměř všech existujících pracovních skupin a platforem zabývajících se evropskými prostředky</a:t>
            </a:r>
            <a:endParaRPr lang="cs-CZ" sz="2000" dirty="0"/>
          </a:p>
          <a:p>
            <a:r>
              <a:rPr lang="cs-CZ" sz="2000" dirty="0" smtClean="0"/>
              <a:t>Členem ELARD </a:t>
            </a:r>
            <a:r>
              <a:rPr lang="cs-CZ" sz="2000" dirty="0"/>
              <a:t>– </a:t>
            </a:r>
            <a:r>
              <a:rPr lang="cs-CZ" sz="2000" dirty="0" err="1"/>
              <a:t>European</a:t>
            </a:r>
            <a:r>
              <a:rPr lang="cs-CZ" sz="2000" dirty="0"/>
              <a:t> LEADER </a:t>
            </a:r>
            <a:r>
              <a:rPr lang="cs-CZ" sz="2000" dirty="0" err="1"/>
              <a:t>Association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Rural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endParaRPr lang="cs-CZ" sz="2000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9"/>
            <a:ext cx="9144000" cy="7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7" y="952360"/>
            <a:ext cx="1214607" cy="464408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1" y="655782"/>
            <a:ext cx="8774043" cy="6202218"/>
          </a:xfrm>
          <a:prstGeom prst="rect">
            <a:avLst/>
          </a:prstGeom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822804"/>
            <a:ext cx="6858000" cy="165576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OLOMOUCKÝ KRAJ</a:t>
            </a:r>
            <a:endParaRPr lang="cs-CZ" sz="4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</a:rPr>
              <a:t>Hotel Helios, Lipová-lázně</a:t>
            </a:r>
          </a:p>
          <a:p>
            <a:r>
              <a:rPr lang="cs-CZ" sz="2000" dirty="0">
                <a:solidFill>
                  <a:srgbClr val="002060"/>
                </a:solidFill>
              </a:rPr>
              <a:t>3.11.2023</a:t>
            </a:r>
          </a:p>
        </p:txBody>
      </p:sp>
    </p:spTree>
    <p:extLst>
      <p:ext uri="{BB962C8B-B14F-4D97-AF65-F5344CB8AC3E}">
        <p14:creationId xmlns:p14="http://schemas.microsoft.com/office/powerpoint/2010/main" val="9557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10" y="379479"/>
            <a:ext cx="9227126" cy="1450757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PŘEHLED MAS V OLOMOUCKÉM KRAJI</a:t>
            </a:r>
            <a:endParaRPr lang="cs-CZ" b="1" dirty="0">
              <a:latin typeface="+mn-lt"/>
            </a:endParaRP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5177298" y="1737361"/>
            <a:ext cx="4787900" cy="52260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cs-CZ" sz="1800" dirty="0"/>
              <a:t>Bystřička, o.p.s</a:t>
            </a:r>
            <a:r>
              <a:rPr lang="cs-CZ" sz="18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cs-CZ" altLang="cs-CZ" sz="1900" dirty="0">
                <a:latin typeface="Calibri" panose="020F0502020204030204" pitchFamily="34" charset="0"/>
              </a:rPr>
              <a:t>MAS Hanácké Království, z.s</a:t>
            </a:r>
            <a:r>
              <a:rPr lang="cs-CZ" altLang="cs-CZ" sz="1900" dirty="0" smtClean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cs-CZ" altLang="cs-CZ" sz="1900" dirty="0">
                <a:latin typeface="Calibri" panose="020F0502020204030204" pitchFamily="34" charset="0"/>
              </a:rPr>
              <a:t>MAS Horní Pomoraví o.p.s</a:t>
            </a:r>
            <a:r>
              <a:rPr lang="cs-CZ" altLang="cs-CZ" sz="1900" dirty="0" smtClean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cs-CZ" altLang="cs-CZ" sz="1900" dirty="0" smtClean="0">
                <a:latin typeface="Calibri" panose="020F0502020204030204" pitchFamily="34" charset="0"/>
              </a:rPr>
              <a:t>MAS Mohelnicko, z.s.</a:t>
            </a:r>
          </a:p>
          <a:p>
            <a:pPr>
              <a:spcBef>
                <a:spcPct val="0"/>
              </a:spcBef>
            </a:pPr>
            <a:r>
              <a:rPr lang="cs-CZ" sz="1800" dirty="0"/>
              <a:t>MAS MORAVSKÁ BRÁNA, z.s</a:t>
            </a:r>
            <a:r>
              <a:rPr lang="cs-CZ" sz="18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cs-CZ" altLang="cs-CZ" sz="1900" dirty="0" smtClean="0">
                <a:latin typeface="Calibri" panose="020F0502020204030204" pitchFamily="34" charset="0"/>
              </a:rPr>
              <a:t>MAS Partnerství Moštěnka, o.p.s.</a:t>
            </a:r>
          </a:p>
          <a:p>
            <a:pPr>
              <a:spcBef>
                <a:spcPct val="0"/>
              </a:spcBef>
            </a:pPr>
            <a:r>
              <a:rPr lang="cs-CZ" altLang="cs-CZ" sz="1900" dirty="0" smtClean="0">
                <a:latin typeface="Calibri" panose="020F0502020204030204" pitchFamily="34" charset="0"/>
              </a:rPr>
              <a:t>MAS Šternbersko o.p.s.</a:t>
            </a:r>
          </a:p>
          <a:p>
            <a:pPr>
              <a:spcBef>
                <a:spcPct val="0"/>
              </a:spcBef>
            </a:pPr>
            <a:r>
              <a:rPr lang="cs-CZ" altLang="cs-CZ" sz="1900" dirty="0" smtClean="0">
                <a:latin typeface="Calibri" panose="020F0502020204030204" pitchFamily="34" charset="0"/>
              </a:rPr>
              <a:t>MAS Uničovsko, o.p.s.</a:t>
            </a:r>
          </a:p>
          <a:p>
            <a:pPr>
              <a:spcBef>
                <a:spcPct val="0"/>
              </a:spcBef>
            </a:pPr>
            <a:r>
              <a:rPr lang="cs-CZ" altLang="cs-CZ" sz="1900" dirty="0" smtClean="0">
                <a:latin typeface="Calibri" panose="020F0502020204030204" pitchFamily="34" charset="0"/>
              </a:rPr>
              <a:t>MAS Vincenze Priessnitze pro Jesenicko</a:t>
            </a:r>
          </a:p>
          <a:p>
            <a:pPr>
              <a:spcBef>
                <a:spcPct val="0"/>
              </a:spcBef>
            </a:pPr>
            <a:r>
              <a:rPr lang="pt-BR" sz="1800" dirty="0"/>
              <a:t>MAS Šumperský venkov, z. s</a:t>
            </a:r>
            <a:r>
              <a:rPr lang="pt-BR" sz="1800" dirty="0" smtClean="0"/>
              <a:t>.</a:t>
            </a:r>
            <a:endParaRPr lang="cs-CZ" sz="1800" dirty="0" smtClean="0"/>
          </a:p>
          <a:p>
            <a:pPr>
              <a:spcBef>
                <a:spcPct val="0"/>
              </a:spcBef>
            </a:pPr>
            <a:r>
              <a:rPr lang="cs-CZ" altLang="cs-CZ" sz="1900" dirty="0" smtClean="0">
                <a:latin typeface="Calibri" panose="020F0502020204030204" pitchFamily="34" charset="0"/>
              </a:rPr>
              <a:t>MAS Moravská cesta, z. s.</a:t>
            </a:r>
          </a:p>
          <a:p>
            <a:pPr>
              <a:spcBef>
                <a:spcPct val="0"/>
              </a:spcBef>
            </a:pPr>
            <a:r>
              <a:rPr lang="pt-BR" sz="1800" dirty="0"/>
              <a:t>MAS Hanácký venkov, z. s</a:t>
            </a:r>
            <a:r>
              <a:rPr lang="pt-BR" sz="1800" dirty="0" smtClean="0"/>
              <a:t>.</a:t>
            </a:r>
            <a:endParaRPr lang="cs-CZ" sz="1800" dirty="0" smtClean="0"/>
          </a:p>
          <a:p>
            <a:pPr>
              <a:spcBef>
                <a:spcPct val="0"/>
              </a:spcBef>
            </a:pPr>
            <a:r>
              <a:rPr lang="cs-CZ" altLang="cs-CZ" sz="1900" dirty="0" smtClean="0">
                <a:latin typeface="Calibri" panose="020F0502020204030204" pitchFamily="34" charset="0"/>
              </a:rPr>
              <a:t>Prostějov venkov o.p.s.</a:t>
            </a:r>
          </a:p>
          <a:p>
            <a:pPr>
              <a:spcBef>
                <a:spcPct val="0"/>
              </a:spcBef>
            </a:pPr>
            <a:r>
              <a:rPr lang="cs-CZ" altLang="cs-CZ" sz="1900" dirty="0" smtClean="0">
                <a:latin typeface="Calibri" panose="020F0502020204030204" pitchFamily="34" charset="0"/>
              </a:rPr>
              <a:t>Region HANÁ, z. s.</a:t>
            </a:r>
          </a:p>
          <a:p>
            <a:pPr>
              <a:spcBef>
                <a:spcPct val="0"/>
              </a:spcBef>
            </a:pPr>
            <a:r>
              <a:rPr lang="cs-CZ" altLang="cs-CZ" sz="1900" dirty="0" smtClean="0">
                <a:latin typeface="Calibri" panose="020F0502020204030204" pitchFamily="34" charset="0"/>
              </a:rPr>
              <a:t>MAS Hranicko z. s.</a:t>
            </a:r>
          </a:p>
          <a:p>
            <a:pPr>
              <a:spcBef>
                <a:spcPct val="0"/>
              </a:spcBef>
            </a:pPr>
            <a:r>
              <a:rPr lang="cs-CZ" altLang="cs-CZ" sz="1900" dirty="0" smtClean="0">
                <a:latin typeface="Calibri" panose="020F0502020204030204" pitchFamily="34" charset="0"/>
              </a:rPr>
              <a:t>Střední Haná, o.p.s.</a:t>
            </a:r>
          </a:p>
          <a:p>
            <a:pPr>
              <a:spcBef>
                <a:spcPct val="0"/>
              </a:spcBef>
            </a:pPr>
            <a:endParaRPr lang="cs-CZ" altLang="cs-CZ" sz="1900" dirty="0" smtClean="0">
              <a:latin typeface="Calibri" panose="020F0502020204030204" pitchFamily="34" charset="0"/>
            </a:endParaRP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7" y="1357745"/>
            <a:ext cx="4439226" cy="54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822804"/>
            <a:ext cx="6858000" cy="165576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ZLÍNSKÝ KRAJ</a:t>
            </a:r>
            <a:endParaRPr lang="cs-CZ" sz="4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</a:rPr>
              <a:t>Hotel Helios, Lipová-lázně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3.10.2023</a:t>
            </a:r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4" y="29749"/>
            <a:ext cx="6339413" cy="6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MAS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 MAS" id="{1B94F7E0-686F-4AB5-B2FF-167EA03C2993}" vid="{0E531E2F-DF31-4143-8FF0-EF12A13E1BE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MAS</Template>
  <TotalTime>3622</TotalTime>
  <Words>4398</Words>
  <Application>Microsoft Office PowerPoint</Application>
  <PresentationFormat>Předvádění na obrazovce (4:3)</PresentationFormat>
  <Paragraphs>1046</Paragraphs>
  <Slides>48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Motiv MAS</vt:lpstr>
      <vt:lpstr> </vt:lpstr>
      <vt:lpstr> </vt:lpstr>
      <vt:lpstr>MÍSTNÍ AKČNÍ SKUPINY V ČR</vt:lpstr>
      <vt:lpstr>CLLD JAKO INTEGROVANÝ NÁSTROJ</vt:lpstr>
      <vt:lpstr>Národní síť MAS ČR</vt:lpstr>
      <vt:lpstr>Prezentace aplikace PowerPoint</vt:lpstr>
      <vt:lpstr>Prezentace aplikace PowerPoint</vt:lpstr>
      <vt:lpstr>PŘEHLED MAS V OLOMOUCKÉM KRAJI</vt:lpstr>
      <vt:lpstr>Prezentace aplikace PowerPoint</vt:lpstr>
      <vt:lpstr>PŘEHLED MAS VE ZLÍNSKÉM KRAJI</vt:lpstr>
      <vt:lpstr>Prezentace aplikace PowerPoint</vt:lpstr>
      <vt:lpstr>OK– CLLD CELKOVĚ (14-20)</vt:lpstr>
      <vt:lpstr>Prezentace aplikace PowerPoint</vt:lpstr>
      <vt:lpstr>OLOMOUCKÝ KRAJ</vt:lpstr>
      <vt:lpstr>ZLÍNSKÝ KRAJ</vt:lpstr>
      <vt:lpstr>OLOMOUCKÝ KRAJ</vt:lpstr>
      <vt:lpstr>ZLÍNSKÝ KRAJ</vt:lpstr>
      <vt:lpstr>Prezentace aplikace PowerPoint</vt:lpstr>
      <vt:lpstr>TÉMATA V IROP (CLLD) 2014+ vs. 2021+ </vt:lpstr>
      <vt:lpstr>TÉMATA V IROP (CLLD) 2014+ vs. 2021+ </vt:lpstr>
      <vt:lpstr>TÉMATA V IROP (CLLD) 2014+ vs. 2021+ </vt:lpstr>
      <vt:lpstr>TÉMATA V IROP (CLLD) 2014+ vs. 2021+ </vt:lpstr>
      <vt:lpstr>TÉMATA V IROP (CLLD) 2014+ vs. 2021+ </vt:lpstr>
      <vt:lpstr>CO SE DĚJE TEĎ?</vt:lpstr>
      <vt:lpstr>Prezentace aplikace PowerPoint</vt:lpstr>
      <vt:lpstr>CO SE DĚJE TEĎ?</vt:lpstr>
      <vt:lpstr>Představení působnosti MAS                v jednotlivých OP – SPOLEČNÁ ZEMĚDĚLSKÁ POLITIKA (SZP)</vt:lpstr>
      <vt:lpstr>Představení působnosti MAS                v jednotlivých OP – SPOLEČNÁ ZEMĚDĚLSKÁ POLITIKA (SZP)</vt:lpstr>
      <vt:lpstr>Prezentace aplikace PowerPoint</vt:lpstr>
      <vt:lpstr>Představení působnosti MAS                v jednotlivých OP – SPOLEČNÁ ZEMĚDĚLSKÁ POLITIKA (SZP)</vt:lpstr>
      <vt:lpstr>Představení působnosti MAS                v jednotlivých OP – SPOLEČNÁ ZEMĚDĚLSKÁ POLITIKA (SZP)</vt:lpstr>
      <vt:lpstr>Představení působnosti MAS                v jednotlivých OP – SPOLEČNÁ ZEMĚDĚLSKÁ POLITIKA (SZP)</vt:lpstr>
      <vt:lpstr>Představení působnosti MAS                v jednotlivých OP – OPZ+</vt:lpstr>
      <vt:lpstr>Představení působnosti MAS                v jednotlivých OP – OPZ+</vt:lpstr>
      <vt:lpstr>Představení působnosti MAS                v jednotlivých OP – OPZ+</vt:lpstr>
      <vt:lpstr>Představení působnosti MAS                v jednotlivých OP – OP TAK</vt:lpstr>
      <vt:lpstr>Představení působnosti MAS                v jednotlivých OP – OP TAK</vt:lpstr>
      <vt:lpstr>Prezentace aplikace PowerPoint</vt:lpstr>
      <vt:lpstr>Prezentace aplikace PowerPoint</vt:lpstr>
      <vt:lpstr>Představení působnosti MAS                v jednotlivých OP –  OP Životní prostředí</vt:lpstr>
      <vt:lpstr>Představení působnosti MAS                v jednotlivých OP –  OP Životní prostředí</vt:lpstr>
      <vt:lpstr>Představení působnosti MAS                v jednotlivých OP – OP JAK</vt:lpstr>
      <vt:lpstr>Prezentace aplikace PowerPoint</vt:lpstr>
      <vt:lpstr>Shrnutí + harmonogram</vt:lpstr>
      <vt:lpstr>Prezentace aplikace PowerPoint</vt:lpstr>
      <vt:lpstr>Prezentace aplikace PowerPoint</vt:lpstr>
      <vt:lpstr>Prezentace aplikace PowerPoint</vt:lpstr>
      <vt:lpstr>   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ROZVOJE VENKOVA</dc:title>
  <dc:creator>mas</dc:creator>
  <cp:lastModifiedBy>vecinek@gmail.com</cp:lastModifiedBy>
  <cp:revision>200</cp:revision>
  <cp:lastPrinted>2021-04-14T07:47:47Z</cp:lastPrinted>
  <dcterms:created xsi:type="dcterms:W3CDTF">2017-06-08T06:22:10Z</dcterms:created>
  <dcterms:modified xsi:type="dcterms:W3CDTF">2023-11-01T06:31:39Z</dcterms:modified>
</cp:coreProperties>
</file>