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71" r:id="rId4"/>
    <p:sldId id="272" r:id="rId5"/>
    <p:sldId id="266" r:id="rId6"/>
    <p:sldId id="267" r:id="rId7"/>
    <p:sldId id="268" r:id="rId8"/>
    <p:sldId id="269" r:id="rId9"/>
    <p:sldId id="276" r:id="rId10"/>
    <p:sldId id="270" r:id="rId11"/>
    <p:sldId id="273" r:id="rId12"/>
    <p:sldId id="275" r:id="rId13"/>
    <p:sldId id="264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73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6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02.10.2023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02.10.2023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02.10.2023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02.10.2023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02.10.2023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 algn="ctr">
              <a:lnSpc>
                <a:spcPct val="70000"/>
              </a:lnSpc>
            </a:pPr>
            <a:r>
              <a:rPr lang="cs-CZ" altLang="cs-CZ" sz="6000" dirty="0" smtClean="0">
                <a:latin typeface="+mj-lt"/>
              </a:rPr>
              <a:t/>
            </a:r>
            <a:br>
              <a:rPr lang="cs-CZ" altLang="cs-CZ" sz="6000" dirty="0" smtClean="0">
                <a:latin typeface="+mj-lt"/>
              </a:rPr>
            </a:br>
            <a:r>
              <a:rPr lang="cs-CZ" altLang="cs-CZ" sz="6000" dirty="0" smtClean="0">
                <a:latin typeface="+mj-lt"/>
              </a:rPr>
              <a:t>RP02-24 </a:t>
            </a:r>
            <a:r>
              <a:rPr lang="cs-CZ" altLang="cs-CZ" sz="6000" dirty="0" smtClean="0">
                <a:latin typeface="+mj-lt"/>
              </a:rPr>
              <a:t>Program na podporu obnovy venkova</a:t>
            </a:r>
            <a:endParaRPr lang="cs-CZ" sz="60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/>
          <a:lstStyle/>
          <a:p>
            <a:pPr algn="l"/>
            <a:r>
              <a:rPr lang="cs-CZ" dirty="0" smtClean="0">
                <a:latin typeface="+mj-lt"/>
              </a:rPr>
              <a:t>Ing. Marcela Polepilová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07856"/>
            <a:ext cx="11620622" cy="5312399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DT1 </a:t>
            </a: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– Projekty na obnovu obecního majetku</a:t>
            </a:r>
            <a:endParaRPr lang="pl-PL" b="1" dirty="0" smtClean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Alokace 12.000.000 Kč; max. výše dotace 1.000.000 Kč</a:t>
            </a: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max. míra dotace 60% (multifunkční objekt 30%) pro obce do 500 obyvatel; max. míra dotace 50% (</a:t>
            </a:r>
            <a:r>
              <a:rPr lang="cs-CZ" sz="2000" dirty="0" err="1" smtClean="0">
                <a:solidFill>
                  <a:prstClr val="black"/>
                </a:solidFill>
              </a:rPr>
              <a:t>multif</a:t>
            </a:r>
            <a:r>
              <a:rPr lang="cs-CZ" sz="2000" dirty="0" smtClean="0">
                <a:solidFill>
                  <a:prstClr val="black"/>
                </a:solidFill>
              </a:rPr>
              <a:t>. objekt 25%) pro obce od 501 do 1000 ob.</a:t>
            </a:r>
            <a:endParaRPr lang="cs-CZ" sz="2000" dirty="0">
              <a:solidFill>
                <a:prstClr val="black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DT2 </a:t>
            </a: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– Projekty na zpracování územních plánů</a:t>
            </a: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Alokace 1.000.000 Kč; max. výše dotace 250.000 Kč</a:t>
            </a: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max</a:t>
            </a:r>
            <a:r>
              <a:rPr lang="cs-CZ" sz="2000" dirty="0">
                <a:solidFill>
                  <a:prstClr val="black"/>
                </a:solidFill>
              </a:rPr>
              <a:t>. </a:t>
            </a:r>
            <a:r>
              <a:rPr lang="cs-CZ" sz="2000" dirty="0" smtClean="0">
                <a:solidFill>
                  <a:prstClr val="black"/>
                </a:solidFill>
              </a:rPr>
              <a:t>míra dotace 70</a:t>
            </a:r>
            <a:r>
              <a:rPr lang="cs-CZ" sz="2000" dirty="0">
                <a:solidFill>
                  <a:prstClr val="black"/>
                </a:solidFill>
              </a:rPr>
              <a:t>% </a:t>
            </a:r>
            <a:r>
              <a:rPr lang="cs-CZ" sz="2000" dirty="0" smtClean="0">
                <a:solidFill>
                  <a:prstClr val="black"/>
                </a:solidFill>
              </a:rPr>
              <a:t>pro obce do 2000 obyvatel</a:t>
            </a:r>
            <a:endParaRPr lang="pl-PL" sz="2000" b="1" dirty="0" smtClean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DT3 </a:t>
            </a: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– Projekty na ochranu životního prostředí</a:t>
            </a: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Alokace 1.000.000 Kč;  max. výše dotace 250.000 Kč</a:t>
            </a: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max. míra dotace 70% pro obce do 2000 obyvatel</a:t>
            </a:r>
            <a:endParaRPr lang="pl-PL" sz="2000" b="1" dirty="0" smtClean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DT4 </a:t>
            </a: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– Projekty na obnovu a rozvoj ohrožených území</a:t>
            </a: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Alokace 10.000.000 </a:t>
            </a:r>
            <a:r>
              <a:rPr lang="cs-CZ" sz="2000" dirty="0" smtClean="0">
                <a:solidFill>
                  <a:prstClr val="black"/>
                </a:solidFill>
              </a:rPr>
              <a:t>Kč; max. výše dotace 1.000.000 Kč (dotace za období 2022-2024 max. 2.000.000 Kč)</a:t>
            </a: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max</a:t>
            </a:r>
            <a:r>
              <a:rPr lang="cs-CZ" sz="2000" dirty="0">
                <a:solidFill>
                  <a:prstClr val="black"/>
                </a:solidFill>
              </a:rPr>
              <a:t>. </a:t>
            </a:r>
            <a:r>
              <a:rPr lang="cs-CZ" sz="2000" dirty="0" smtClean="0">
                <a:solidFill>
                  <a:prstClr val="black"/>
                </a:solidFill>
              </a:rPr>
              <a:t>míra dotace 70</a:t>
            </a:r>
            <a:r>
              <a:rPr lang="cs-CZ" sz="2000" dirty="0">
                <a:solidFill>
                  <a:prstClr val="black"/>
                </a:solidFill>
              </a:rPr>
              <a:t>% </a:t>
            </a:r>
            <a:r>
              <a:rPr lang="cs-CZ" sz="2000" dirty="0" smtClean="0">
                <a:solidFill>
                  <a:prstClr val="black"/>
                </a:solidFill>
              </a:rPr>
              <a:t>pro obce do 500 obyvatel spadající do ohroženého území vymezeném ve Strategii rozvoje venkova ve ZK do roku 2030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DT5 </a:t>
            </a: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– Projekty na podporu </a:t>
            </a: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cyklistiky</a:t>
            </a: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Alokace 10.000.000 </a:t>
            </a:r>
            <a:r>
              <a:rPr lang="cs-CZ" sz="2000" dirty="0" smtClean="0">
                <a:solidFill>
                  <a:prstClr val="black"/>
                </a:solidFill>
              </a:rPr>
              <a:t>Kč; max. výše dotace 3.000.000 Kč</a:t>
            </a: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max. míra dotace 60</a:t>
            </a:r>
            <a:r>
              <a:rPr lang="cs-CZ" sz="2000" dirty="0">
                <a:solidFill>
                  <a:prstClr val="black"/>
                </a:solidFill>
              </a:rPr>
              <a:t>% </a:t>
            </a:r>
            <a:r>
              <a:rPr lang="cs-CZ" sz="2000" dirty="0" smtClean="0">
                <a:solidFill>
                  <a:prstClr val="black"/>
                </a:solidFill>
              </a:rPr>
              <a:t>(PD), max. míra dotace 10% (realizace) pro svazky obcí a obce do 5000 obyvatel; </a:t>
            </a:r>
            <a:r>
              <a:rPr lang="cs-CZ" sz="2000" dirty="0" smtClean="0">
                <a:solidFill>
                  <a:prstClr val="black"/>
                </a:solidFill>
              </a:rPr>
              <a:t>max</a:t>
            </a:r>
            <a:r>
              <a:rPr lang="cs-CZ" sz="2000" dirty="0">
                <a:solidFill>
                  <a:prstClr val="black"/>
                </a:solidFill>
              </a:rPr>
              <a:t>. </a:t>
            </a:r>
            <a:r>
              <a:rPr lang="cs-CZ" sz="2000" dirty="0" smtClean="0">
                <a:solidFill>
                  <a:prstClr val="black"/>
                </a:solidFill>
              </a:rPr>
              <a:t>míra dotace 40</a:t>
            </a:r>
            <a:r>
              <a:rPr lang="cs-CZ" sz="2000" dirty="0">
                <a:solidFill>
                  <a:prstClr val="black"/>
                </a:solidFill>
              </a:rPr>
              <a:t>% (PD), max. </a:t>
            </a:r>
            <a:r>
              <a:rPr lang="cs-CZ" sz="2000" dirty="0" smtClean="0">
                <a:solidFill>
                  <a:prstClr val="black"/>
                </a:solidFill>
              </a:rPr>
              <a:t>míra dotace 5</a:t>
            </a:r>
            <a:r>
              <a:rPr lang="cs-CZ" sz="2000" dirty="0">
                <a:solidFill>
                  <a:prstClr val="black"/>
                </a:solidFill>
              </a:rPr>
              <a:t>% (realizace)</a:t>
            </a:r>
            <a:r>
              <a:rPr lang="cs-CZ" sz="2000" dirty="0" smtClean="0">
                <a:solidFill>
                  <a:prstClr val="black"/>
                </a:solidFill>
              </a:rPr>
              <a:t>  pro obce od 5001 </a:t>
            </a:r>
            <a:r>
              <a:rPr lang="cs-CZ" sz="2000" dirty="0" smtClean="0">
                <a:solidFill>
                  <a:prstClr val="black"/>
                </a:solidFill>
              </a:rPr>
              <a:t>obyvatel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2700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DT6 </a:t>
            </a:r>
            <a:r>
              <a:rPr lang="pl-PL" sz="2700" b="1" dirty="0">
                <a:solidFill>
                  <a:prstClr val="white"/>
                </a:solidFill>
                <a:highlight>
                  <a:srgbClr val="000000"/>
                </a:highlight>
              </a:rPr>
              <a:t>– </a:t>
            </a:r>
            <a:r>
              <a:rPr lang="pl-PL" sz="2700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Podpora zpracování projektových dokumentací</a:t>
            </a:r>
            <a:endParaRPr lang="pl-PL" sz="2700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Alokace </a:t>
            </a:r>
            <a:r>
              <a:rPr lang="cs-CZ" sz="2000" dirty="0" smtClean="0">
                <a:solidFill>
                  <a:prstClr val="black"/>
                </a:solidFill>
              </a:rPr>
              <a:t>5.000.000 </a:t>
            </a:r>
            <a:r>
              <a:rPr lang="cs-CZ" sz="2000" dirty="0">
                <a:solidFill>
                  <a:prstClr val="black"/>
                </a:solidFill>
              </a:rPr>
              <a:t>Kč; max. výše dotace </a:t>
            </a:r>
            <a:r>
              <a:rPr lang="cs-CZ" sz="2000" dirty="0" smtClean="0">
                <a:solidFill>
                  <a:prstClr val="black"/>
                </a:solidFill>
              </a:rPr>
              <a:t>400.000 </a:t>
            </a:r>
            <a:r>
              <a:rPr lang="cs-CZ" sz="2000" dirty="0">
                <a:solidFill>
                  <a:prstClr val="black"/>
                </a:solidFill>
              </a:rPr>
              <a:t>Kč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max. míra dotace 60</a:t>
            </a:r>
            <a:r>
              <a:rPr lang="cs-CZ" sz="2000" dirty="0" smtClean="0">
                <a:solidFill>
                  <a:prstClr val="black"/>
                </a:solidFill>
              </a:rPr>
              <a:t>% pro obce do 500 obyvatel; max. míra dotace 50% pro obce od 501 obyvatel mimo obce s rozšířenou působností (ORP)</a:t>
            </a:r>
            <a:endParaRPr lang="pl-PL" b="1" dirty="0" smtClean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10000"/>
              </a:lnSpc>
              <a:buNone/>
            </a:pPr>
            <a:endParaRPr lang="cs-CZ" sz="2400" dirty="0" smtClean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2. Alokace, maximální výše a míra dotace</a:t>
            </a:r>
            <a:endParaRPr lang="cs-CZ" sz="3200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09F05BE4-02A1-40A3-82A4-B2ABA39870E0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14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4"/>
            <a:ext cx="11620622" cy="5178286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DT1 – Projekty na obnovu obecního majetku		</a:t>
            </a:r>
          </a:p>
          <a:p>
            <a:pPr lvl="0">
              <a:lnSpc>
                <a:spcPct val="12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Zahájení</a:t>
            </a:r>
            <a:r>
              <a:rPr lang="cs-CZ" sz="2000" dirty="0" smtClean="0">
                <a:solidFill>
                  <a:prstClr val="black"/>
                </a:solidFill>
              </a:rPr>
              <a:t>: 1. 1. </a:t>
            </a:r>
            <a:r>
              <a:rPr lang="cs-CZ" sz="2000" dirty="0" smtClean="0">
                <a:solidFill>
                  <a:prstClr val="black"/>
                </a:solidFill>
              </a:rPr>
              <a:t>2024</a:t>
            </a:r>
            <a:endParaRPr lang="cs-CZ" sz="2000" dirty="0" smtClean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Ukončení: </a:t>
            </a:r>
            <a:r>
              <a:rPr lang="cs-CZ" sz="2000" dirty="0" smtClean="0">
                <a:solidFill>
                  <a:prstClr val="black"/>
                </a:solidFill>
              </a:rPr>
              <a:t>29. </a:t>
            </a:r>
            <a:r>
              <a:rPr lang="cs-CZ" sz="2000" dirty="0" smtClean="0">
                <a:solidFill>
                  <a:prstClr val="black"/>
                </a:solidFill>
              </a:rPr>
              <a:t>11. </a:t>
            </a:r>
            <a:r>
              <a:rPr lang="cs-CZ" sz="2000" dirty="0" smtClean="0">
                <a:solidFill>
                  <a:prstClr val="black"/>
                </a:solidFill>
              </a:rPr>
              <a:t>2024</a:t>
            </a:r>
            <a:endParaRPr lang="cs-CZ" sz="2000" dirty="0">
              <a:solidFill>
                <a:prstClr val="black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DT2 </a:t>
            </a: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– Projekty na zpracování územních plánů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Zahájení: </a:t>
            </a:r>
            <a:r>
              <a:rPr lang="cs-CZ" sz="2000" dirty="0" smtClean="0">
                <a:solidFill>
                  <a:prstClr val="black"/>
                </a:solidFill>
              </a:rPr>
              <a:t>1. 1. </a:t>
            </a:r>
            <a:r>
              <a:rPr lang="cs-CZ" sz="2000" dirty="0" smtClean="0">
                <a:solidFill>
                  <a:prstClr val="black"/>
                </a:solidFill>
              </a:rPr>
              <a:t>2024</a:t>
            </a:r>
            <a:endParaRPr lang="cs-CZ" sz="20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Ukončení</a:t>
            </a:r>
            <a:r>
              <a:rPr lang="cs-CZ" sz="2000" dirty="0" smtClean="0">
                <a:solidFill>
                  <a:prstClr val="black"/>
                </a:solidFill>
              </a:rPr>
              <a:t>: </a:t>
            </a:r>
            <a:r>
              <a:rPr lang="cs-CZ" sz="2000" dirty="0" smtClean="0">
                <a:solidFill>
                  <a:prstClr val="black"/>
                </a:solidFill>
              </a:rPr>
              <a:t>28. </a:t>
            </a:r>
            <a:r>
              <a:rPr lang="cs-CZ" sz="2000" dirty="0" smtClean="0">
                <a:solidFill>
                  <a:prstClr val="black"/>
                </a:solidFill>
              </a:rPr>
              <a:t>11. </a:t>
            </a:r>
            <a:r>
              <a:rPr lang="cs-CZ" sz="2000" dirty="0" smtClean="0">
                <a:solidFill>
                  <a:prstClr val="black"/>
                </a:solidFill>
              </a:rPr>
              <a:t>2025</a:t>
            </a:r>
            <a:endParaRPr lang="cs-CZ" sz="2000" dirty="0">
              <a:solidFill>
                <a:prstClr val="black"/>
              </a:solidFill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DT3 </a:t>
            </a: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– Projekty na ochranu životního prostředí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Zahájení: </a:t>
            </a:r>
            <a:r>
              <a:rPr lang="cs-CZ" sz="2000" dirty="0" smtClean="0">
                <a:solidFill>
                  <a:prstClr val="black"/>
                </a:solidFill>
              </a:rPr>
              <a:t>1. 1. </a:t>
            </a:r>
            <a:r>
              <a:rPr lang="cs-CZ" sz="2000" dirty="0" smtClean="0">
                <a:solidFill>
                  <a:prstClr val="black"/>
                </a:solidFill>
              </a:rPr>
              <a:t>2024</a:t>
            </a:r>
            <a:endParaRPr lang="cs-CZ" sz="20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Ukončení</a:t>
            </a:r>
            <a:r>
              <a:rPr lang="cs-CZ" sz="2000" dirty="0" smtClean="0">
                <a:solidFill>
                  <a:prstClr val="black"/>
                </a:solidFill>
              </a:rPr>
              <a:t>: </a:t>
            </a:r>
            <a:r>
              <a:rPr lang="cs-CZ" sz="2000" dirty="0" smtClean="0">
                <a:solidFill>
                  <a:prstClr val="black"/>
                </a:solidFill>
              </a:rPr>
              <a:t>29. </a:t>
            </a:r>
            <a:r>
              <a:rPr lang="cs-CZ" sz="2000" dirty="0" smtClean="0">
                <a:solidFill>
                  <a:prstClr val="black"/>
                </a:solidFill>
              </a:rPr>
              <a:t>11. </a:t>
            </a:r>
            <a:r>
              <a:rPr lang="cs-CZ" sz="2000" dirty="0" smtClean="0">
                <a:solidFill>
                  <a:prstClr val="black"/>
                </a:solidFill>
              </a:rPr>
              <a:t>2024</a:t>
            </a:r>
            <a:endParaRPr lang="cs-CZ" sz="2000" dirty="0">
              <a:solidFill>
                <a:prstClr val="black"/>
              </a:solidFill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DT4 </a:t>
            </a: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– Projekty na obnovu a rozvoj ohrožených území</a:t>
            </a: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Zahájení: </a:t>
            </a:r>
            <a:r>
              <a:rPr lang="cs-CZ" sz="2000" dirty="0" smtClean="0">
                <a:solidFill>
                  <a:prstClr val="black"/>
                </a:solidFill>
              </a:rPr>
              <a:t>1. 1. </a:t>
            </a:r>
            <a:r>
              <a:rPr lang="cs-CZ" sz="2000" dirty="0" smtClean="0">
                <a:solidFill>
                  <a:prstClr val="black"/>
                </a:solidFill>
              </a:rPr>
              <a:t>2023</a:t>
            </a:r>
            <a:endParaRPr lang="cs-CZ" sz="20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cs-CZ" sz="2000" dirty="0">
                <a:solidFill>
                  <a:prstClr val="black"/>
                </a:solidFill>
              </a:rPr>
              <a:t>Ukončení</a:t>
            </a:r>
            <a:r>
              <a:rPr lang="cs-CZ" sz="2000" dirty="0" smtClean="0">
                <a:solidFill>
                  <a:prstClr val="black"/>
                </a:solidFill>
              </a:rPr>
              <a:t>: </a:t>
            </a:r>
            <a:r>
              <a:rPr lang="cs-CZ" sz="2000" dirty="0" smtClean="0">
                <a:solidFill>
                  <a:prstClr val="black"/>
                </a:solidFill>
              </a:rPr>
              <a:t>29. </a:t>
            </a:r>
            <a:r>
              <a:rPr lang="cs-CZ" sz="2000" dirty="0" smtClean="0">
                <a:solidFill>
                  <a:prstClr val="black"/>
                </a:solidFill>
              </a:rPr>
              <a:t>11. </a:t>
            </a:r>
            <a:r>
              <a:rPr lang="cs-CZ" sz="2000" dirty="0" smtClean="0">
                <a:solidFill>
                  <a:prstClr val="black"/>
                </a:solidFill>
              </a:rPr>
              <a:t>2024</a:t>
            </a:r>
            <a:endParaRPr lang="cs-CZ" sz="2000" dirty="0">
              <a:solidFill>
                <a:prstClr val="black"/>
              </a:solidFill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DT5 – Projekty na podporu cyklistiky</a:t>
            </a: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Zahájení: 1. 1. 2023</a:t>
            </a: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Ukončení</a:t>
            </a:r>
            <a:r>
              <a:rPr lang="cs-CZ" sz="2000" dirty="0" smtClean="0">
                <a:solidFill>
                  <a:prstClr val="black"/>
                </a:solidFill>
              </a:rPr>
              <a:t>: </a:t>
            </a:r>
            <a:r>
              <a:rPr lang="cs-CZ" sz="2000" dirty="0" smtClean="0">
                <a:solidFill>
                  <a:prstClr val="black"/>
                </a:solidFill>
              </a:rPr>
              <a:t>28. </a:t>
            </a:r>
            <a:r>
              <a:rPr lang="cs-CZ" sz="2000" dirty="0" smtClean="0">
                <a:solidFill>
                  <a:prstClr val="black"/>
                </a:solidFill>
              </a:rPr>
              <a:t>11. </a:t>
            </a:r>
            <a:r>
              <a:rPr lang="cs-CZ" sz="2000" dirty="0" smtClean="0">
                <a:solidFill>
                  <a:prstClr val="black"/>
                </a:solidFill>
              </a:rPr>
              <a:t>2025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DT6 </a:t>
            </a: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– </a:t>
            </a: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Podpora zpracování projektových dokumentací</a:t>
            </a: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>
              <a:lnSpc>
                <a:spcPct val="110000"/>
              </a:lnSpc>
            </a:pPr>
            <a:r>
              <a:rPr lang="cs-CZ" sz="2100" dirty="0">
                <a:solidFill>
                  <a:prstClr val="black"/>
                </a:solidFill>
              </a:rPr>
              <a:t>Zahájení: 1. </a:t>
            </a:r>
            <a:r>
              <a:rPr lang="cs-CZ" sz="2100" dirty="0">
                <a:solidFill>
                  <a:prstClr val="black"/>
                </a:solidFill>
              </a:rPr>
              <a:t>1. </a:t>
            </a:r>
            <a:r>
              <a:rPr lang="cs-CZ" sz="2100" dirty="0" smtClean="0">
                <a:solidFill>
                  <a:prstClr val="black"/>
                </a:solidFill>
              </a:rPr>
              <a:t>2024</a:t>
            </a:r>
            <a:endParaRPr lang="cs-CZ" sz="2100" dirty="0">
              <a:solidFill>
                <a:prstClr val="black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100" dirty="0">
                <a:solidFill>
                  <a:prstClr val="black"/>
                </a:solidFill>
              </a:rPr>
              <a:t>Ukončení: 28. 11. 2025</a:t>
            </a:r>
          </a:p>
          <a:p>
            <a:pPr marL="0" lvl="0" indent="0">
              <a:lnSpc>
                <a:spcPct val="11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3. Doba realizace projektu</a:t>
            </a:r>
            <a:endParaRPr lang="cs-CZ" sz="3200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09F05BE4-02A1-40A3-82A4-B2ABA39870E0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78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07856"/>
            <a:ext cx="11620622" cy="531239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Způsobilost projektu</a:t>
            </a: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Projekty v rámci DT1, DT2, DT3 a DT4 musí být realizovány na obecním majetku a na p</a:t>
            </a:r>
            <a:r>
              <a:rPr lang="cs-CZ" sz="2000" u="sng" dirty="0" smtClean="0">
                <a:solidFill>
                  <a:prstClr val="black"/>
                </a:solidFill>
              </a:rPr>
              <a:t>ozemcích v majetku obce</a:t>
            </a:r>
            <a:r>
              <a:rPr lang="cs-CZ" sz="2000" dirty="0" smtClean="0">
                <a:solidFill>
                  <a:prstClr val="black"/>
                </a:solidFill>
              </a:rPr>
              <a:t>, či v případě opatření 1.1 a 1.2 DT1 a DT4 i </a:t>
            </a:r>
            <a:r>
              <a:rPr lang="cs-CZ" sz="2000" u="sng" dirty="0" smtClean="0">
                <a:solidFill>
                  <a:prstClr val="black"/>
                </a:solidFill>
              </a:rPr>
              <a:t>na pozemcích v majetku Zlínského kraje</a:t>
            </a:r>
            <a:r>
              <a:rPr lang="cs-CZ" sz="2000" dirty="0" smtClean="0">
                <a:solidFill>
                  <a:prstClr val="black"/>
                </a:solidFill>
              </a:rPr>
              <a:t>. V rámci DT5 je možné realizovat projekt na pozemcích, které nejsou v majetku žadatele.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Počet žádostí na jednoho žadatele</a:t>
            </a: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DT1 – 1 žádost na jedno podporované opatření (mimo žadatele spadající do DT4) </a:t>
            </a:r>
            <a:endParaRPr lang="cs-CZ" sz="20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DT2 – 1 žádost na jedno podporované opatření</a:t>
            </a: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DT3 – 1 žádost na jednu či kombinaci podporovaných aktivit</a:t>
            </a: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DT4 – 1 žádost </a:t>
            </a:r>
            <a:r>
              <a:rPr lang="cs-CZ" sz="2000" dirty="0">
                <a:solidFill>
                  <a:prstClr val="black"/>
                </a:solidFill>
              </a:rPr>
              <a:t>na jednu či kombinaci podporovaných aktivit</a:t>
            </a:r>
            <a:endParaRPr lang="cs-CZ" sz="2000" dirty="0" smtClean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DT5 – 1 žádost na podporované </a:t>
            </a:r>
            <a:r>
              <a:rPr lang="cs-CZ" sz="2000" dirty="0" smtClean="0">
                <a:solidFill>
                  <a:prstClr val="black"/>
                </a:solidFill>
              </a:rPr>
              <a:t>opatření</a:t>
            </a:r>
          </a:p>
          <a:p>
            <a:pPr lvl="0">
              <a:lnSpc>
                <a:spcPct val="11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DT6 – 1 žádost </a:t>
            </a:r>
            <a:r>
              <a:rPr lang="cs-CZ" sz="2000" dirty="0">
                <a:solidFill>
                  <a:prstClr val="black"/>
                </a:solidFill>
              </a:rPr>
              <a:t>na jednu či kombinaci podporovaných aktivit</a:t>
            </a:r>
            <a:endParaRPr lang="cs-CZ" sz="2000" dirty="0">
              <a:solidFill>
                <a:prstClr val="black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Výzva k překládání žádostí</a:t>
            </a:r>
          </a:p>
          <a:p>
            <a:pPr lvl="0">
              <a:lnSpc>
                <a:spcPct val="110000"/>
              </a:lnSpc>
            </a:pPr>
            <a:r>
              <a:rPr lang="cs-CZ" dirty="0" smtClean="0">
                <a:solidFill>
                  <a:prstClr val="black"/>
                </a:solidFill>
              </a:rPr>
              <a:t>od </a:t>
            </a:r>
            <a:r>
              <a:rPr lang="cs-CZ" dirty="0" smtClean="0">
                <a:solidFill>
                  <a:prstClr val="black"/>
                </a:solidFill>
              </a:rPr>
              <a:t>XX. </a:t>
            </a:r>
            <a:r>
              <a:rPr lang="cs-CZ" dirty="0">
                <a:solidFill>
                  <a:prstClr val="black"/>
                </a:solidFill>
              </a:rPr>
              <a:t>1. </a:t>
            </a:r>
            <a:r>
              <a:rPr lang="cs-CZ" dirty="0" smtClean="0">
                <a:solidFill>
                  <a:prstClr val="black"/>
                </a:solidFill>
              </a:rPr>
              <a:t>2024 </a:t>
            </a:r>
            <a:r>
              <a:rPr lang="cs-CZ" dirty="0">
                <a:solidFill>
                  <a:prstClr val="black"/>
                </a:solidFill>
              </a:rPr>
              <a:t>do </a:t>
            </a:r>
            <a:r>
              <a:rPr lang="cs-CZ" dirty="0" smtClean="0">
                <a:solidFill>
                  <a:prstClr val="black"/>
                </a:solidFill>
              </a:rPr>
              <a:t>XX. </a:t>
            </a:r>
            <a:r>
              <a:rPr lang="cs-CZ" dirty="0">
                <a:solidFill>
                  <a:prstClr val="black"/>
                </a:solidFill>
              </a:rPr>
              <a:t>2. </a:t>
            </a:r>
            <a:r>
              <a:rPr lang="cs-CZ" dirty="0" smtClean="0">
                <a:solidFill>
                  <a:prstClr val="black"/>
                </a:solidFill>
              </a:rPr>
              <a:t>2024 </a:t>
            </a:r>
            <a:r>
              <a:rPr lang="cs-CZ" dirty="0">
                <a:solidFill>
                  <a:prstClr val="black"/>
                </a:solidFill>
              </a:rPr>
              <a:t>do </a:t>
            </a:r>
            <a:r>
              <a:rPr lang="cs-CZ" dirty="0" smtClean="0">
                <a:solidFill>
                  <a:prstClr val="black"/>
                </a:solidFill>
              </a:rPr>
              <a:t>12:00 </a:t>
            </a:r>
            <a:r>
              <a:rPr lang="cs-CZ" dirty="0">
                <a:solidFill>
                  <a:prstClr val="black"/>
                </a:solidFill>
              </a:rPr>
              <a:t>hod.</a:t>
            </a:r>
          </a:p>
          <a:p>
            <a:pPr marL="0" lv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4. Způsobilost projektu a předkládání žádostí</a:t>
            </a:r>
            <a:endParaRPr lang="cs-CZ" sz="3200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09F05BE4-02A1-40A3-82A4-B2ABA39870E0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9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298713"/>
            <a:ext cx="11264900" cy="498091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schemeClr val="bg1"/>
                </a:solidFill>
                <a:highlight>
                  <a:srgbClr val="000000"/>
                </a:highlight>
              </a:rPr>
              <a:t>DT1 - Projekty na obnovu obecního majetku</a:t>
            </a:r>
          </a:p>
          <a:p>
            <a:pPr lvl="0">
              <a:lnSpc>
                <a:spcPct val="110000"/>
              </a:lnSpc>
            </a:pPr>
            <a:r>
              <a:rPr lang="cs-CZ" sz="2600" dirty="0">
                <a:solidFill>
                  <a:prstClr val="black"/>
                </a:solidFill>
              </a:rPr>
              <a:t>opatření:  1.1 Rekonstrukce, modernizace a výstavba místních komunikací na pozemcích v majetku obce, popř. v majetku Zlínského kraje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prstClr val="black"/>
                </a:solidFill>
              </a:rPr>
              <a:t>Výstavba místních pěších komunikací podél silnic I., II. a III. tříd, popř. podél silnic, které slouží k zajištění linkové autobusové dopravy event. městské hromadné dopravy.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prstClr val="black"/>
                </a:solidFill>
              </a:rPr>
              <a:t>Rekonstrukce a modernizace místní komunikace, včetně výstavby veřejného parkoviště, obratiště, v zájmu zajištění dostupnosti služeb občanské vybavenosti, či odstranění nebezpečných míst a napojení na hlavní komunikační tahy nebo napojení na dálkové a regionálně významné cyklistické trasy.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prstClr val="black"/>
                </a:solidFill>
              </a:rPr>
              <a:t>Výstavba místních komunikací k lokalitám pro novou výstavbu bytových a rodinných domů a občanské vybavenosti.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298713"/>
            <a:ext cx="11264900" cy="498091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schemeClr val="bg1"/>
                </a:solidFill>
                <a:highlight>
                  <a:srgbClr val="000000"/>
                </a:highlight>
              </a:rPr>
              <a:t>DT1 - Projekty na obnovu obecního majetku</a:t>
            </a:r>
          </a:p>
          <a:p>
            <a:pPr>
              <a:lnSpc>
                <a:spcPct val="110000"/>
              </a:lnSpc>
            </a:pPr>
            <a:r>
              <a:rPr lang="cs-CZ" sz="2600" dirty="0" smtClean="0"/>
              <a:t>opatření</a:t>
            </a:r>
            <a:r>
              <a:rPr lang="cs-CZ" sz="2600" dirty="0"/>
              <a:t>:  1.2 </a:t>
            </a:r>
            <a:r>
              <a:rPr lang="cs-CZ" sz="2600" dirty="0" smtClean="0"/>
              <a:t>Komplexní úprava veřejného prostranství obce vč. obnovy a zřizování veřejné zeleně na pozemcích v majetku obce, popř. v majetku Zlínského kraje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2200" dirty="0"/>
              <a:t>Revitalizace a obnova veřejných prostranství (náves, odpočinkové zóny, liniová </a:t>
            </a:r>
            <a:r>
              <a:rPr lang="cs-CZ" sz="2200" dirty="0" smtClean="0"/>
              <a:t>zeleň, hřbitovy</a:t>
            </a:r>
            <a:r>
              <a:rPr lang="cs-CZ" sz="2200" dirty="0"/>
              <a:t>, venkovní místa pro setkávání občanů - výletiště apod.) včetně mobiliáře (parkové lavičky, odpadkové koše, nádoby na květiny, stojany na kola, pítka, kašny, přístřešky sloužící veřejné dopravě a jiné veřejné přístřešky apod.).</a:t>
            </a:r>
          </a:p>
          <a:p>
            <a:pPr marL="0" indent="0">
              <a:lnSpc>
                <a:spcPct val="110000"/>
              </a:lnSpc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2911051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298713"/>
            <a:ext cx="11264900" cy="498091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solidFill>
                  <a:schemeClr val="bg1"/>
                </a:solidFill>
                <a:highlight>
                  <a:srgbClr val="000000"/>
                </a:highlight>
              </a:rPr>
              <a:t>DT1 - Projekty na obnovu obecního majetku</a:t>
            </a:r>
          </a:p>
          <a:p>
            <a:pPr>
              <a:lnSpc>
                <a:spcPct val="110000"/>
              </a:lnSpc>
            </a:pPr>
            <a:r>
              <a:rPr lang="cs-CZ" sz="2600" dirty="0" smtClean="0"/>
              <a:t>opatření</a:t>
            </a:r>
            <a:r>
              <a:rPr lang="cs-CZ" sz="2600" dirty="0"/>
              <a:t>:  1.3 Rekonstrukce a oprava objektů občanské vybavenosti zaměřených </a:t>
            </a:r>
            <a:r>
              <a:rPr lang="cs-CZ" sz="2600" dirty="0" smtClean="0"/>
              <a:t>především na </a:t>
            </a:r>
            <a:r>
              <a:rPr lang="cs-CZ" sz="2600" dirty="0"/>
              <a:t>poskytování kulturních a volnočasových služeb v </a:t>
            </a:r>
            <a:r>
              <a:rPr lang="cs-CZ" sz="2600" dirty="0" smtClean="0"/>
              <a:t>ob</a:t>
            </a:r>
            <a:r>
              <a:rPr lang="cs-CZ" dirty="0" smtClean="0"/>
              <a:t>ci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2200" dirty="0"/>
              <a:t>Rekonstrukce a oprava objektů sloužících volnočasovým a kulturním aktivitám (knihovny, obecní muzea, kulturní zařízení, prostory pro setkávání spolků či jiných organizací působících v obci apod.).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Rekonstrukce a oprava multifunkčních objektů (obecní úřady a prostory pro kulturní a volnočasové služby).</a:t>
            </a:r>
            <a:endParaRPr lang="cs-CZ" sz="2200" dirty="0" smtClean="0"/>
          </a:p>
          <a:p>
            <a:pPr>
              <a:lnSpc>
                <a:spcPct val="110000"/>
              </a:lnSpc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2548094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53896"/>
            <a:ext cx="11264900" cy="4825729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DT2 </a:t>
            </a: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- Projekty na </a:t>
            </a: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zpracování územních plánů</a:t>
            </a:r>
          </a:p>
          <a:p>
            <a:pPr lvl="0">
              <a:lnSpc>
                <a:spcPct val="110000"/>
              </a:lnSpc>
            </a:pPr>
            <a:r>
              <a:rPr lang="cs-CZ" sz="2600" dirty="0">
                <a:solidFill>
                  <a:prstClr val="black"/>
                </a:solidFill>
              </a:rPr>
              <a:t>opatření:  </a:t>
            </a:r>
            <a:r>
              <a:rPr lang="cs-CZ" sz="2600" dirty="0" smtClean="0">
                <a:solidFill>
                  <a:prstClr val="black"/>
                </a:solidFill>
              </a:rPr>
              <a:t>2.1 Zpracování návrhu územního plánu obcí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cs-CZ" sz="2000" dirty="0" smtClean="0"/>
              <a:t>určeno </a:t>
            </a:r>
            <a:r>
              <a:rPr lang="cs-CZ" sz="2000" dirty="0"/>
              <a:t>pro obce, které nemají územní plán nebo které mají územní plán zpracovaný dle zákona č. 50/1976 Sb., o územním plánování a stavebním řádu, nebo je potřeba zpracování návrhu územního plánu vyvolána požadavkem státní správy nebo činností (např. změna nadřazené dokumentace, změna v důsledku komplexních pozemkových úprav v obci, změna oborové koncepce dotčeného orgánu atd.).</a:t>
            </a:r>
            <a:endParaRPr lang="cs-CZ" sz="20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cs-CZ" sz="2600" dirty="0">
                <a:solidFill>
                  <a:prstClr val="black"/>
                </a:solidFill>
              </a:rPr>
              <a:t>opatření:  </a:t>
            </a:r>
            <a:r>
              <a:rPr lang="cs-CZ" sz="2600" dirty="0" smtClean="0">
                <a:solidFill>
                  <a:prstClr val="black"/>
                </a:solidFill>
              </a:rPr>
              <a:t>2.2 Zpracování změny územního plánu vyvolané požadavkem nebo činností státní zprávy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sz="2000" dirty="0" smtClean="0"/>
              <a:t>změna </a:t>
            </a:r>
            <a:r>
              <a:rPr lang="cs-CZ" sz="2000" dirty="0"/>
              <a:t>nadřazené dokumentace, změna v důsledku komplexních pozemkových úprav v obci, změna oborové koncepce dotčeného orgánu atd.. </a:t>
            </a:r>
          </a:p>
          <a:p>
            <a:pPr mar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2351398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53896"/>
            <a:ext cx="11264900" cy="482572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DT3 </a:t>
            </a: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- Projekty na </a:t>
            </a: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ochranu životního prostředí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i="1" dirty="0" smtClean="0">
                <a:solidFill>
                  <a:prstClr val="black"/>
                </a:solidFill>
              </a:rPr>
              <a:t>Podporované aktivity s využitím materiálů a výrobků z recykl. odpadů</a:t>
            </a:r>
            <a:endParaRPr lang="pl-PL" i="1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prstClr val="black"/>
                </a:solidFill>
              </a:rPr>
              <a:t>Vybudování a revitalizace stanovišť určených k umístění kontejnerů na separovaný sběr odpadů.  </a:t>
            </a:r>
            <a:endParaRPr lang="cs-CZ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prstClr val="black"/>
                </a:solidFill>
              </a:rPr>
              <a:t>Pořízení obecního mobiliáře, přístřešků a úprava ploch včetně oplocení. 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prstClr val="black"/>
                </a:solidFill>
              </a:rPr>
              <a:t>Pořízení herních prvků do základních a mateřských škol a vybavení sportovišť.</a:t>
            </a:r>
            <a:endParaRPr lang="cs-CZ" dirty="0">
              <a:solidFill>
                <a:prstClr val="black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449819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53896"/>
            <a:ext cx="11264900" cy="489204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4000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DT4 – Projekty na obnovu a rozvoj ohrožených území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i="1" dirty="0" smtClean="0">
                <a:solidFill>
                  <a:prstClr val="black"/>
                </a:solidFill>
              </a:rPr>
              <a:t>Podporované aktivity</a:t>
            </a:r>
            <a:endParaRPr lang="pl-PL" i="1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cs-CZ" dirty="0"/>
              <a:t>Komplexní úprava veřejného prostranství, včetně obnovy a zřizování veřejné zeleně v </a:t>
            </a:r>
            <a:r>
              <a:rPr lang="cs-CZ" dirty="0" err="1"/>
              <a:t>intravilánu</a:t>
            </a:r>
            <a:r>
              <a:rPr lang="cs-CZ" dirty="0"/>
              <a:t> i </a:t>
            </a:r>
            <a:r>
              <a:rPr lang="cs-CZ" dirty="0" err="1"/>
              <a:t>extravilánu</a:t>
            </a:r>
            <a:r>
              <a:rPr lang="cs-CZ" dirty="0"/>
              <a:t> obce a případné demolice objektů na upravovaném území (revitalizace návsi, odpočinkové zóny, liniová zeleň, hřbitovy, venkovní místa setkávání občanů /výletiště/, požární nádrže, přístřešky sloužící veřejné dopravě a jiné veřejné přístřešky, včetně vybavení mobiliářem).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dirty="0"/>
              <a:t>Rekonstrukce a obnova objektů a ploch občanské vybavenosti zaměřených na poskytování služeb v obci (kulturní, sportovní, volnočasové aktivity včetně zázemí a obecní úřady).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dirty="0"/>
              <a:t>Oprava, udržování, rekonstrukce, modernizace a výstavba místních komunikací na pozemcích v majetku obce, popř. v majetku Zlínského kraje, včetně výstavby veřejných parkovišť a modernizace veřejného osvětlení.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dirty="0"/>
              <a:t>Zasíťování obecních pozemků pro výstavbu rodinných či bytových domů, včetně výstavby místních komunikací k těmto lokalitám a výkupu pozemků pro účely budování technických sítí.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dirty="0"/>
              <a:t>Zajištění propojení objektů ve vlastnictví obce optickou sítí s vysokou propustností, výstavba sítí MAN (metropolitní sítě) a LAN (lokální sítě) pro obce a jejich zřizované a zakládané organizace.</a:t>
            </a:r>
          </a:p>
          <a:p>
            <a:pPr mar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28416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53896"/>
            <a:ext cx="11264900" cy="489204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DT5 – Projekty na podporu cyklistiky</a:t>
            </a:r>
          </a:p>
          <a:p>
            <a:pPr lvl="0">
              <a:lnSpc>
                <a:spcPct val="110000"/>
              </a:lnSpc>
            </a:pPr>
            <a:r>
              <a:rPr lang="cs-CZ" dirty="0">
                <a:solidFill>
                  <a:prstClr val="black"/>
                </a:solidFill>
              </a:rPr>
              <a:t>opatření:  5.1 Zpracování projektové dokumentace na výstavbu dálkových a regionálně významných cyklistických </a:t>
            </a:r>
            <a:r>
              <a:rPr lang="cs-CZ" dirty="0" smtClean="0">
                <a:solidFill>
                  <a:prstClr val="black"/>
                </a:solidFill>
              </a:rPr>
              <a:t>stezek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cs-CZ" sz="1800" dirty="0"/>
              <a:t>zhotovení projektové dokumentace stavby cyklistické stezky na území Zlínského kraje (dle vyhlášky č. 499/2006 Sb. O dokumentaci staveb ve znění pozdějších předpisů, dle Vyhlášky č. 146/2008 Sb. o rozsahu a obsahu projektové dokumentace dopravních staveb, ve znění pozdějších předpisů a Technických podmínek 179 Ministerstva dopravy – Navrhování komunikací pro cyklisty).</a:t>
            </a:r>
            <a:endParaRPr lang="cs-CZ" sz="18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cs-CZ" dirty="0">
                <a:solidFill>
                  <a:prstClr val="black"/>
                </a:solidFill>
              </a:rPr>
              <a:t>opatření:  5.2 Spolufinancování výstavby, rekonstrukce a oprav dálkových a regionálně významných cyklistických stezek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sz="1900" dirty="0">
                <a:ea typeface="Times New Roman" panose="02020603050405020304" pitchFamily="18" charset="0"/>
              </a:rPr>
              <a:t>spolufinancování výstavby, rekonstrukce a oprav cyklistických stezek na území Zlínského kraje, jejichž realizace je podpořena z národních či evropských dotačních zdrojů, a to způsobilých výdajů takto podpořených projektů.</a:t>
            </a:r>
            <a:endParaRPr lang="pl-PL" sz="1900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1. Dotační tituly, podporovaná opatření a aktivity programu</a:t>
            </a:r>
          </a:p>
        </p:txBody>
      </p:sp>
    </p:spTree>
    <p:extLst>
      <p:ext uri="{BB962C8B-B14F-4D97-AF65-F5344CB8AC3E}">
        <p14:creationId xmlns:p14="http://schemas.microsoft.com/office/powerpoint/2010/main" val="80994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DT6 </a:t>
            </a:r>
            <a:r>
              <a:rPr lang="pl-PL" b="1" dirty="0">
                <a:solidFill>
                  <a:prstClr val="white"/>
                </a:solidFill>
                <a:highlight>
                  <a:srgbClr val="000000"/>
                </a:highlight>
              </a:rPr>
              <a:t>– </a:t>
            </a:r>
            <a:r>
              <a:rPr lang="pl-PL" b="1" dirty="0" smtClean="0">
                <a:solidFill>
                  <a:prstClr val="white"/>
                </a:solidFill>
                <a:highlight>
                  <a:srgbClr val="000000"/>
                </a:highlight>
              </a:rPr>
              <a:t>Podpora zpracování projektových dokumentací</a:t>
            </a:r>
            <a:endParaRPr lang="pl-PL" b="1" dirty="0">
              <a:solidFill>
                <a:prstClr val="white"/>
              </a:solidFill>
              <a:highlight>
                <a:srgbClr val="000000"/>
              </a:highlight>
            </a:endParaRPr>
          </a:p>
          <a:p>
            <a:r>
              <a:rPr lang="cs-CZ" sz="1600" dirty="0" smtClean="0"/>
              <a:t>Dokumentace pro vydání rozhodnutí o umístění stavby</a:t>
            </a:r>
          </a:p>
          <a:p>
            <a:r>
              <a:rPr lang="cs-CZ" sz="1600" dirty="0" smtClean="0"/>
              <a:t>Dokumentace pro vydání společného povolení </a:t>
            </a:r>
            <a:r>
              <a:rPr lang="cs-CZ" sz="1600" i="1" dirty="0" smtClean="0"/>
              <a:t>(vč. projektové dokumentace pro provádění stavby)</a:t>
            </a:r>
          </a:p>
          <a:p>
            <a:r>
              <a:rPr lang="cs-CZ" sz="1600" dirty="0" smtClean="0"/>
              <a:t>Projektové dokumentace pro ohlášení nebo projektové dokumentace pro vydání stavebního povolení </a:t>
            </a:r>
            <a:r>
              <a:rPr lang="cs-CZ" sz="1600" i="1" dirty="0" smtClean="0"/>
              <a:t>(vč. projektové dokumentace pro provádění stavby)</a:t>
            </a:r>
          </a:p>
          <a:p>
            <a:pPr marL="0" indent="0">
              <a:buNone/>
            </a:pPr>
            <a:r>
              <a:rPr lang="cs-CZ" sz="1600" i="1" dirty="0" smtClean="0"/>
              <a:t>dle vyhlášky 499/2006 Sb., o dokumentaci staveb</a:t>
            </a:r>
            <a:endParaRPr lang="cs-CZ" sz="1600" i="1" dirty="0"/>
          </a:p>
          <a:p>
            <a:pPr marL="0" indent="0">
              <a:buNone/>
            </a:pPr>
            <a:endParaRPr lang="cs-CZ" sz="1600" i="1" dirty="0" smtClean="0"/>
          </a:p>
          <a:p>
            <a:r>
              <a:rPr lang="cs-CZ" sz="1800" dirty="0"/>
              <a:t>Projektové dokumentace na výstavbu (vč. doprovodné infrastruktury), rekonstrukci, modernizaci budov občanského vybavení </a:t>
            </a:r>
            <a:endParaRPr lang="cs-CZ" sz="1800" dirty="0" smtClean="0"/>
          </a:p>
          <a:p>
            <a:r>
              <a:rPr lang="cs-CZ" sz="1800" dirty="0"/>
              <a:t>Projektové dokumentace na zasíťování pozemků pro výstavbu rodinných nebo bytových </a:t>
            </a:r>
            <a:r>
              <a:rPr lang="cs-CZ" sz="1800" dirty="0" smtClean="0"/>
              <a:t>domů</a:t>
            </a:r>
            <a:endParaRPr lang="cs-CZ" sz="1800" dirty="0"/>
          </a:p>
          <a:p>
            <a:r>
              <a:rPr lang="cs-CZ" sz="1800" dirty="0" smtClean="0"/>
              <a:t>………………</a:t>
            </a:r>
            <a:endParaRPr lang="cs-CZ" sz="1800" dirty="0"/>
          </a:p>
          <a:p>
            <a:pPr marL="0" indent="0">
              <a:buNone/>
            </a:pPr>
            <a:endParaRPr lang="cs-CZ" sz="1600" i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>
                <a:solidFill>
                  <a:prstClr val="black"/>
                </a:solidFill>
              </a:rPr>
              <a:t>1. Dotační tituly, podporovaná opatření a aktivity programu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9596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2685</TotalTime>
  <Words>1537</Words>
  <Application>Microsoft Office PowerPoint</Application>
  <PresentationFormat>Širokoúhlá obrazovka</PresentationFormat>
  <Paragraphs>119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Degular</vt:lpstr>
      <vt:lpstr>Times New Roman</vt:lpstr>
      <vt:lpstr>Wingdings</vt:lpstr>
      <vt:lpstr>Motiv Office</vt:lpstr>
      <vt:lpstr> RP02-24 Program na podporu obnovy venkova</vt:lpstr>
      <vt:lpstr>1. Dotační tituly, podporovaná opatření a aktivity programu</vt:lpstr>
      <vt:lpstr>1. Dotační tituly, podporovaná opatření a aktivity programu</vt:lpstr>
      <vt:lpstr>1. Dotační tituly, podporovaná opatření a aktivity programu</vt:lpstr>
      <vt:lpstr>1. Dotační tituly, podporovaná opatření a aktivity programu</vt:lpstr>
      <vt:lpstr>1. Dotační tituly, podporovaná opatření a aktivity programu</vt:lpstr>
      <vt:lpstr>1. Dotační tituly, podporovaná opatření a aktivity programu</vt:lpstr>
      <vt:lpstr>1. Dotační tituly, podporovaná opatření a aktivity programu</vt:lpstr>
      <vt:lpstr>1. Dotační tituly, podporovaná opatření a aktivity programu</vt:lpstr>
      <vt:lpstr>2. Alokace, maximální výše a míra dotace</vt:lpstr>
      <vt:lpstr>3. Doba realizace projektu</vt:lpstr>
      <vt:lpstr>4. Způsobilost projektu a předkládání žádostí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Polepilová Marcela</cp:lastModifiedBy>
  <cp:revision>37</cp:revision>
  <dcterms:created xsi:type="dcterms:W3CDTF">2021-08-21T22:30:26Z</dcterms:created>
  <dcterms:modified xsi:type="dcterms:W3CDTF">2023-10-02T12:19:57Z</dcterms:modified>
</cp:coreProperties>
</file>