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6446" r:id="rId2"/>
  </p:sldMasterIdLst>
  <p:notesMasterIdLst>
    <p:notesMasterId r:id="rId17"/>
  </p:notesMasterIdLst>
  <p:handoutMasterIdLst>
    <p:handoutMasterId r:id="rId18"/>
  </p:handoutMasterIdLst>
  <p:sldIdLst>
    <p:sldId id="592" r:id="rId3"/>
    <p:sldId id="584" r:id="rId4"/>
    <p:sldId id="572" r:id="rId5"/>
    <p:sldId id="585" r:id="rId6"/>
    <p:sldId id="573" r:id="rId7"/>
    <p:sldId id="586" r:id="rId8"/>
    <p:sldId id="574" r:id="rId9"/>
    <p:sldId id="575" r:id="rId10"/>
    <p:sldId id="577" r:id="rId11"/>
    <p:sldId id="576" r:id="rId12"/>
    <p:sldId id="587" r:id="rId13"/>
    <p:sldId id="589" r:id="rId14"/>
    <p:sldId id="593" r:id="rId15"/>
    <p:sldId id="523" r:id="rId16"/>
  </p:sldIdLst>
  <p:sldSz cx="24387175" cy="13716000"/>
  <p:notesSz cx="6670675" cy="97774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85169" autoAdjust="0"/>
  </p:normalViewPr>
  <p:slideViewPr>
    <p:cSldViewPr snapToGrid="0">
      <p:cViewPr varScale="1">
        <p:scale>
          <a:sx n="28" d="100"/>
          <a:sy n="28" d="100"/>
        </p:scale>
        <p:origin x="816" y="112"/>
      </p:cViewPr>
      <p:guideLst>
        <p:guide orient="horz" pos="4320"/>
        <p:guide pos="76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-1998" y="-102"/>
      </p:cViewPr>
      <p:guideLst>
        <p:guide orient="horz" pos="308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D38BF0D-4875-488F-BC4A-5BBBD5068D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1353" cy="489418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27D263-5B0D-4D65-80AB-2EB828A6D7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9323" y="0"/>
            <a:ext cx="2889795" cy="489418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C9135E-F1FD-437C-B6F4-04D562435EAE}" type="datetimeFigureOut">
              <a:rPr lang="cs-CZ"/>
              <a:pPr>
                <a:defRPr/>
              </a:pPr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090359-998E-4EDC-B9B2-DCD5CA39E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6432"/>
            <a:ext cx="2891353" cy="489417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B5E7D1-3CE5-4421-8DAC-0D2EF9AACE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9323" y="9286432"/>
            <a:ext cx="2889795" cy="489417"/>
          </a:xfrm>
          <a:prstGeom prst="rect">
            <a:avLst/>
          </a:prstGeom>
        </p:spPr>
        <p:txBody>
          <a:bodyPr vert="horz" wrap="square" lIns="91576" tIns="45788" rIns="91576" bIns="457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7E709-D09C-4368-A923-EB8A83011C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031447B-A548-4DE3-AC46-A532EA6C6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1353" cy="490982"/>
          </a:xfrm>
          <a:prstGeom prst="rect">
            <a:avLst/>
          </a:prstGeom>
        </p:spPr>
        <p:txBody>
          <a:bodyPr vert="horz" lIns="89910" tIns="44955" rIns="89910" bIns="4495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20202E-7F11-4C43-B4F3-1675459762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9323" y="0"/>
            <a:ext cx="2889795" cy="490982"/>
          </a:xfrm>
          <a:prstGeom prst="rect">
            <a:avLst/>
          </a:prstGeom>
        </p:spPr>
        <p:txBody>
          <a:bodyPr vert="horz" lIns="89910" tIns="44955" rIns="89910" bIns="4495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CDAC72-835B-45CF-8E7C-D0AB5AFCD954}" type="datetimeFigureOut">
              <a:rPr lang="cs-CZ"/>
              <a:pPr>
                <a:defRPr/>
              </a:pPr>
              <a:t>20.03.2024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D2B0BD3-3819-4C52-AD28-B94CCA314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0788"/>
            <a:ext cx="586740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10" tIns="44955" rIns="89910" bIns="44955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995EF97-0161-48E1-9DD9-A59833D25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98" y="4703415"/>
            <a:ext cx="5340279" cy="3852798"/>
          </a:xfrm>
          <a:prstGeom prst="rect">
            <a:avLst/>
          </a:prstGeom>
        </p:spPr>
        <p:txBody>
          <a:bodyPr vert="horz" lIns="89910" tIns="44955" rIns="89910" bIns="44955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C9A808-874F-4CC0-AA27-7F05EEE5C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86432"/>
            <a:ext cx="2891353" cy="490982"/>
          </a:xfrm>
          <a:prstGeom prst="rect">
            <a:avLst/>
          </a:prstGeom>
        </p:spPr>
        <p:txBody>
          <a:bodyPr vert="horz" lIns="89910" tIns="44955" rIns="89910" bIns="4495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B9C3AA-DA76-4B3D-8EE4-A637349FB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9323" y="9286432"/>
            <a:ext cx="2889795" cy="490982"/>
          </a:xfrm>
          <a:prstGeom prst="rect">
            <a:avLst/>
          </a:prstGeom>
        </p:spPr>
        <p:txBody>
          <a:bodyPr vert="horz" wrap="square" lIns="89910" tIns="44955" rIns="89910" bIns="449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254CB3-E453-4DB7-95A8-1F185B85EE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C13E1C2E-DB6F-425B-BB79-025AEBF18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45BB0D26-1931-4E4F-8A5B-AD80664DA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80A34423-9547-473B-A8D5-F4FB64401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4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623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330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449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68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686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806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924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A4236-8E92-46B1-AEAD-E18F341FCA0D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4225" cy="32988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/>
              <a:t>Obec oceněná v krajském kole soutěže Oranžovou stuhou postupuje do kola celostátního a uchází se o titul Oranžová stuha ČR daného roku.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 DT 117d8210D - Podpora vítězů soutěže Vesnice roku </a:t>
            </a:r>
            <a:endParaRPr lang="cs-CZ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Budou podporovány akce zaměřené na: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obnovu a údržbu venkovské zástavby (s výjimkou bytového fondu) a občanské vybavenosti (např. radnice, školy, předškolní zařízení, kulturní zařízení, hasičské zbrojnice, sakrální stavby, hřbitovy, drobné stavby apod.),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komplexní úpravu veřejných prostranství,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obnovu a zřizování veřejné zeleně,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rekonstrukci a výstavbu místních komunikací, stezek a veřejného osvětlení,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obnovu a pořízení technického vybavení a zařízení,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přípravu a realizaci propagačních materiálů obce a prezentace obce v souvislosti s umístěním v soutěži Vesnice roku. </a:t>
            </a:r>
          </a:p>
          <a:p>
            <a:endParaRPr lang="cs-CZ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Obec musí mít zpracovaný a zastupitelstvem schválený strategický rozvojový dokument.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Podporovány budou akce s výstupy sloužícími široké veřejnosti, jejichž užívání není zpoplatněno a jsou veřejně přístupné. Výstupy nesmí být budovány pro konkrétního provozovatele/uživatele a nesmí sloužit k provozování ekonomické činnosti účastníka podprogramu.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Dotace je poskytována až do výše 85 % skutečně vynaložených uznatelných nákladů akce.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Dolní limit dotace není stanoven. Horní limit dotace na jednu akci, resp. na jednotlivá ocenění: </a:t>
            </a:r>
          </a:p>
          <a:p>
            <a:endParaRPr lang="cs-CZ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Oranžová stuha 600 tis. Kč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místo v celostátním kole Oranžové stuhy 100 tis. Kč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místo v celostátním kole Oranžové stuhy 200 tis. Kč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místo v celostátním kole Oranžové stuhy 300 tis. Kč </a:t>
            </a:r>
          </a:p>
          <a:p>
            <a:r>
              <a:rPr lang="cs-CZ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Neuznatelné náklady: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nákup, výkup nemovitosti,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související s bytovým fondem, </a:t>
            </a:r>
          </a:p>
          <a:p>
            <a:r>
              <a:rPr lang="cs-CZ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zasíťování pozemků určených k prodeji.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4C03-9720-2046-8E12-AD1456F4A0CA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350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Odůvodnění ocenění Oranžové stuhy + SMART VILLAGES – co nejdříve – podklad na předávání ocenění krajských kol </a:t>
            </a:r>
          </a:p>
          <a:p>
            <a:r>
              <a:rPr lang="cs-CZ" altLang="cs-CZ" dirty="0"/>
              <a:t>Po předávání ocenění krajských kol – vyhlášení vítězných obcí v krajském kole – spolupráce se starosty na Jednotné informaci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4CB3-E453-4DB7-95A8-1F185B85EE68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72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Obvykle obec, která se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4CB3-E453-4DB7-95A8-1F185B85EE68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794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B9A64E1F-2FCA-4F3F-BC12-210C82D8EB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29BDFEF4-32BA-4DE3-A1A3-B3519A032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1A4FEC49-109E-4156-A70F-D18155A92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4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623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330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449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68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686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806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924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76A51B-12D3-4307-8564-32B893EE2D20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>
            <a:extLst>
              <a:ext uri="{FF2B5EF4-FFF2-40B4-BE49-F238E27FC236}">
                <a16:creationId xmlns:a16="http://schemas.microsoft.com/office/drawing/2014/main" id="{B3E90DDA-F44F-41B1-830A-18974DF4B341}"/>
              </a:ext>
            </a:extLst>
          </p:cNvPr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8FEFADF1-6246-4823-9DAB-BF8E5CF0B609}"/>
              </a:ext>
            </a:extLst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>
            <a:extLst>
              <a:ext uri="{FF2B5EF4-FFF2-40B4-BE49-F238E27FC236}">
                <a16:creationId xmlns:a16="http://schemas.microsoft.com/office/drawing/2014/main" id="{14D4221D-44D7-410A-A152-796B52A82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>
            <a:extLst>
              <a:ext uri="{FF2B5EF4-FFF2-40B4-BE49-F238E27FC236}">
                <a16:creationId xmlns:a16="http://schemas.microsoft.com/office/drawing/2014/main" id="{3E7274CA-1F8B-4256-9D33-9C715E961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6" name="Bílý podklad"/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4940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Datum"/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9972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9972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1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7">
            <a:extLst>
              <a:ext uri="{FF2B5EF4-FFF2-40B4-BE49-F238E27FC236}">
                <a16:creationId xmlns:a16="http://schemas.microsoft.com/office/drawing/2014/main" id="{53D39C78-5242-4369-8BE1-D44D46A7F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6715125" y="439738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D9C753-DCFC-4CAB-BC9F-8EB05118DEB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B5BC-9DB6-416E-8566-8366C25947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49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7">
            <a:extLst>
              <a:ext uri="{FF2B5EF4-FFF2-40B4-BE49-F238E27FC236}">
                <a16:creationId xmlns:a16="http://schemas.microsoft.com/office/drawing/2014/main" id="{6865A150-1EE0-4672-977E-583F41997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20546"/>
          <a:stretch>
            <a:fillRect/>
          </a:stretch>
        </p:blipFill>
        <p:spPr bwMode="auto">
          <a:xfrm flipH="1">
            <a:off x="6257925" y="2011363"/>
            <a:ext cx="525463" cy="1045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>
                <a16:creationId xmlns:a16="http://schemas.microsoft.com/office/drawing/2014/main" id="{0D46C966-87AE-47A1-A1CA-0F957814C7BD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6">
            <a:extLst>
              <a:ext uri="{FF2B5EF4-FFF2-40B4-BE49-F238E27FC236}">
                <a16:creationId xmlns:a16="http://schemas.microsoft.com/office/drawing/2014/main" id="{6ED4EF08-5B85-4F97-BB5B-67B1AA5817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>
                <a16:creationId xmlns:a16="http://schemas.microsoft.com/office/drawing/2014/main" id="{0C756657-55DE-4B5C-AF53-72433EC28DF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4E74-ECB4-40F6-BEE8-82B32EFA25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07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">
            <a:extLst>
              <a:ext uri="{FF2B5EF4-FFF2-40B4-BE49-F238E27FC236}">
                <a16:creationId xmlns:a16="http://schemas.microsoft.com/office/drawing/2014/main" id="{7E134FA7-82EF-47CD-B870-4BCFF385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4286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5A8871-F084-4955-A17E-F045B9F70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FFB5-E1F1-49A2-A583-A86B87C208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865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">
            <a:extLst>
              <a:ext uri="{FF2B5EF4-FFF2-40B4-BE49-F238E27FC236}">
                <a16:creationId xmlns:a16="http://schemas.microsoft.com/office/drawing/2014/main" id="{0E77FBB6-D7AA-4B1E-AED6-B4C4521B2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4286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860FF-98F9-43DF-90DB-E6330A13DB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9494-B88E-4E02-BAD3-5684CA17D2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702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">
            <a:extLst>
              <a:ext uri="{FF2B5EF4-FFF2-40B4-BE49-F238E27FC236}">
                <a16:creationId xmlns:a16="http://schemas.microsoft.com/office/drawing/2014/main" id="{207F07B2-DEBF-41ED-8B49-408B3DD81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4286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EDA40E-4C33-4B74-BFAA-052967F370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9327-205C-4005-82B5-0438FBDF04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69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/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5670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">
            <a:extLst>
              <a:ext uri="{FF2B5EF4-FFF2-40B4-BE49-F238E27FC236}">
                <a16:creationId xmlns:a16="http://schemas.microsoft.com/office/drawing/2014/main" id="{75CBE3F0-5302-A24F-8E56-29D6EA380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428626" y="450017"/>
            <a:ext cx="701675" cy="1281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FCD1C6C-162F-0D47-B75C-A08036AE1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E51FE0-50D5-DF48-A933-9F2E51B761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059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">
            <a:extLst>
              <a:ext uri="{FF2B5EF4-FFF2-40B4-BE49-F238E27FC236}">
                <a16:creationId xmlns:a16="http://schemas.microsoft.com/office/drawing/2014/main" id="{B6AA828B-DA30-4322-B584-1F9D51E69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BA8E7-AEA3-4624-85FA-50FEC3E356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8135-FF20-4DF1-8A4C-7E03B9251C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190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>
            <a:extLst>
              <a:ext uri="{FF2B5EF4-FFF2-40B4-BE49-F238E27FC236}">
                <a16:creationId xmlns:a16="http://schemas.microsoft.com/office/drawing/2014/main" id="{3EF7ECDF-7FB6-4A57-91DE-F14CCC217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78" r="70308" b="14838"/>
          <a:stretch>
            <a:fillRect/>
          </a:stretch>
        </p:blipFill>
        <p:spPr bwMode="auto">
          <a:xfrm flipH="1">
            <a:off x="6257925" y="2020888"/>
            <a:ext cx="525463" cy="1123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288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80431D4-D13F-4EF7-B427-FCEF2328F94A}"/>
              </a:ext>
            </a:extLst>
          </p:cNvPr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8">
            <a:extLst>
              <a:ext uri="{FF2B5EF4-FFF2-40B4-BE49-F238E27FC236}">
                <a16:creationId xmlns:a16="http://schemas.microsoft.com/office/drawing/2014/main" id="{7E9BFA20-75E4-470F-9B44-A500C119D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6715125" y="439738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07BAC-5975-40B0-A6F2-99A36C9D923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1D9D-0E30-4257-9304-973D023EA3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45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7">
            <a:extLst>
              <a:ext uri="{FF2B5EF4-FFF2-40B4-BE49-F238E27FC236}">
                <a16:creationId xmlns:a16="http://schemas.microsoft.com/office/drawing/2014/main" id="{2A9CEDDC-638D-49C6-83C9-E25806A0B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11439525" y="439738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1ABC4BA-35DA-459C-AA8B-E75B0688D27B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AC98-EAC1-4EDD-BC68-8A6F39C1B2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632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7">
            <a:extLst>
              <a:ext uri="{FF2B5EF4-FFF2-40B4-BE49-F238E27FC236}">
                <a16:creationId xmlns:a16="http://schemas.microsoft.com/office/drawing/2014/main" id="{8890A9A7-5B19-482C-B144-96417B1C9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14410" r="71880" b="8524"/>
          <a:stretch>
            <a:fillRect/>
          </a:stretch>
        </p:blipFill>
        <p:spPr bwMode="auto">
          <a:xfrm>
            <a:off x="6191250" y="1903413"/>
            <a:ext cx="666750" cy="105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>
                <a16:creationId xmlns:a16="http://schemas.microsoft.com/office/drawing/2014/main" id="{C9471299-2B16-429E-92EE-4C096FCC2FE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19">
            <a:extLst>
              <a:ext uri="{FF2B5EF4-FFF2-40B4-BE49-F238E27FC236}">
                <a16:creationId xmlns:a16="http://schemas.microsoft.com/office/drawing/2014/main" id="{52187BCF-6D15-4360-A521-FEA0E41BF57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>
                <a16:creationId xmlns:a16="http://schemas.microsoft.com/office/drawing/2014/main" id="{0EEB3904-5E2D-40BF-8901-F8ED73D9EC3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E9D1-3359-4501-84CC-371AE5CA26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80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17">
            <a:extLst>
              <a:ext uri="{FF2B5EF4-FFF2-40B4-BE49-F238E27FC236}">
                <a16:creationId xmlns:a16="http://schemas.microsoft.com/office/drawing/2014/main" id="{617E29BE-A5E6-4B76-9C29-D4F1BB439F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14410" r="71880" b="8524"/>
          <a:stretch>
            <a:fillRect/>
          </a:stretch>
        </p:blipFill>
        <p:spPr bwMode="auto">
          <a:xfrm>
            <a:off x="6191250" y="1903413"/>
            <a:ext cx="666750" cy="105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C62F1979-78F6-4C0C-8D8B-8ADFDF7B80C6}"/>
              </a:ext>
            </a:extLst>
          </p:cNvPr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94D15393-D44C-4A23-8E03-F8D4005DFFDA}"/>
              </a:ext>
            </a:extLst>
          </p:cNvPr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>
                <a16:creationId xmlns:a16="http://schemas.microsoft.com/office/drawing/2014/main" id="{45355EB6-D243-46C0-ACBB-346668952AC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Zástupný symbol pro zápatí 4">
            <a:extLst>
              <a:ext uri="{FF2B5EF4-FFF2-40B4-BE49-F238E27FC236}">
                <a16:creationId xmlns:a16="http://schemas.microsoft.com/office/drawing/2014/main" id="{4FE1D62B-7D83-46C6-AC00-FA24641C013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>
                <a16:creationId xmlns:a16="http://schemas.microsoft.com/office/drawing/2014/main" id="{FEE0ABA9-7CD1-4CFF-9323-325F4D0C19F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B01D-BDF7-4725-9C3E-B0AE08A4B4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85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7">
            <a:extLst>
              <a:ext uri="{FF2B5EF4-FFF2-40B4-BE49-F238E27FC236}">
                <a16:creationId xmlns:a16="http://schemas.microsoft.com/office/drawing/2014/main" id="{B4EBD5F8-D576-467B-84CD-0F5CBD693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14767"/>
          <a:stretch>
            <a:fillRect/>
          </a:stretch>
        </p:blipFill>
        <p:spPr bwMode="auto">
          <a:xfrm flipH="1">
            <a:off x="6257925" y="2011363"/>
            <a:ext cx="525463" cy="1124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5"/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5"/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>
                <a16:creationId xmlns:a16="http://schemas.microsoft.com/office/drawing/2014/main" id="{C2740ED5-CFF4-44E1-B475-C5DCBF0C1B1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010A-F945-4336-BC39-5AB7F9DF80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643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8BDC662E-5EDC-475E-BD29-2FC31F21D4D1}"/>
              </a:ext>
            </a:extLst>
          </p:cNvPr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8">
            <a:extLst>
              <a:ext uri="{FF2B5EF4-FFF2-40B4-BE49-F238E27FC236}">
                <a16:creationId xmlns:a16="http://schemas.microsoft.com/office/drawing/2014/main" id="{1C3D9244-AD30-4C10-AB7B-E4CB843CD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6715125" y="439738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8A380FF-FF33-484F-8814-90C19AE5458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5F19-8870-4DB9-A37D-3C8481313B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285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66E57-F9BB-40D8-8233-A46006BD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50929A-9657-4EA1-A972-0F1916F9DD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0878-768E-41CA-AEA3-EF01A0FF7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DB740-9F0C-4BA1-A468-A97BE6AC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B00BF-1EA2-461D-9863-DBDA0DF40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FA58C94-0DBB-4B2A-80AD-51E51042BA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>
                <a16:creationId xmlns:a16="http://schemas.microsoft.com/office/drawing/2014/main" id="{F36AB796-4848-4936-95C0-664026578653}"/>
              </a:ext>
            </a:extLst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>
                <a16:creationId xmlns:a16="http://schemas.microsoft.com/office/drawing/2014/main" id="{BC093F07-C409-41B3-B59C-5014DF4E0C3C}"/>
              </a:ext>
            </a:extLst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>
                <a16:creationId xmlns:a16="http://schemas.microsoft.com/office/drawing/2014/main" id="{94FA0D45-3870-49BC-8E94-DE483C566B79}"/>
              </a:ext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>
                <a16:creationId xmlns:a16="http://schemas.microsoft.com/office/drawing/2014/main" id="{CDEF9A38-FB0D-429A-BC74-64F68ED637C8}"/>
              </a:ext>
            </a:extLst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>
                <a16:creationId xmlns:a16="http://schemas.microsoft.com/office/drawing/2014/main" id="{7877163E-82BD-4350-B667-EEA648A90430}"/>
              </a:ext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>
                <a16:creationId xmlns:a16="http://schemas.microsoft.com/office/drawing/2014/main" id="{46EB92FA-06AE-42DE-81D5-A0D32C388D06}"/>
              </a:ext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>
                <a16:creationId xmlns:a16="http://schemas.microsoft.com/office/drawing/2014/main" id="{72A57435-6D23-44CB-8193-DB62C4966711}"/>
              </a:ext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>
                <a16:creationId xmlns:a16="http://schemas.microsoft.com/office/drawing/2014/main" id="{58DE7C47-0624-4679-B55D-4EEC783C2B26}"/>
              </a:ext>
            </a:extLst>
          </p:cNvPr>
          <p:cNvCxnSpPr/>
          <p:nvPr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>
                <a16:creationId xmlns:a16="http://schemas.microsoft.com/office/drawing/2014/main" id="{A08D6BEB-B807-49E5-9A54-D154136CFD31}"/>
              </a:ext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1" r:id="rId1"/>
    <p:sldLayoutId id="2147486432" r:id="rId2"/>
    <p:sldLayoutId id="2147486433" r:id="rId3"/>
    <p:sldLayoutId id="2147486434" r:id="rId4"/>
    <p:sldLayoutId id="2147486435" r:id="rId5"/>
    <p:sldLayoutId id="2147486436" r:id="rId6"/>
    <p:sldLayoutId id="2147486437" r:id="rId7"/>
    <p:sldLayoutId id="2147486438" r:id="rId8"/>
    <p:sldLayoutId id="2147486439" r:id="rId9"/>
    <p:sldLayoutId id="2147486440" r:id="rId10"/>
    <p:sldLayoutId id="2147486441" r:id="rId11"/>
    <p:sldLayoutId id="2147486442" r:id="rId12"/>
    <p:sldLayoutId id="2147486443" r:id="rId13"/>
    <p:sldLayoutId id="2147486444" r:id="rId14"/>
    <p:sldLayoutId id="2147486445" r:id="rId15"/>
  </p:sldLayoutIdLst>
  <p:hf hdr="0" ftr="0" dt="0"/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601CD-56F1-E64B-B495-4E968ABC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3" y="1979838"/>
            <a:ext cx="21888450" cy="12238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98FF764-3A39-4B41-B6B3-8ACAAF162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49363" y="3239410"/>
            <a:ext cx="21888450" cy="922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B7AB-D1CB-EE47-8378-AC1C3C56B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9364" y="12826680"/>
            <a:ext cx="2879725" cy="432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966E8-CB62-7846-9276-A54E38E1B64A}" type="datetimeFigureOut">
              <a:rPr lang="cs-CZ"/>
              <a:pPr>
                <a:defRPr/>
              </a:pPr>
              <a:t>20.03.2024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A3AF0-7549-BB40-884D-CC889033C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9088" y="12826680"/>
            <a:ext cx="16127412" cy="432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399E-C056-0346-A98A-11924D729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6501" y="12826680"/>
            <a:ext cx="2881313" cy="4321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fld id="{0F6C3FB5-DE07-AB48-AFA3-4E71C56D144B}" type="slidenum">
              <a:rPr lang="cs-CZ" altLang="cs-CZ"/>
              <a:pPr/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>
                <a16:creationId xmlns:a16="http://schemas.microsoft.com/office/drawing/2014/main" id="{D955BD97-CEDD-B742-B24F-5825E2467CB4}"/>
              </a:ext>
            </a:extLst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>
                <a16:creationId xmlns:a16="http://schemas.microsoft.com/office/drawing/2014/main" id="{B1D49FB1-A375-4340-9541-9A2DEC03475B}"/>
              </a:ext>
            </a:extLst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>
                <a16:creationId xmlns:a16="http://schemas.microsoft.com/office/drawing/2014/main" id="{89716CE2-97AE-5343-A750-F6D88063FADF}"/>
              </a:ext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>
                <a16:creationId xmlns:a16="http://schemas.microsoft.com/office/drawing/2014/main" id="{6296C8D2-45C8-724C-A556-16E2F0151A91}"/>
              </a:ext>
            </a:extLst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>
                <a16:creationId xmlns:a16="http://schemas.microsoft.com/office/drawing/2014/main" id="{61D8C753-57B3-2F4F-866C-DAF5F58EB9D4}"/>
              </a:ext>
            </a:extLst>
          </p:cNvPr>
          <p:cNvCxnSpPr/>
          <p:nvPr/>
        </p:nvCxnSpPr>
        <p:spPr>
          <a:xfrm>
            <a:off x="1" y="1325884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>
                <a16:creationId xmlns:a16="http://schemas.microsoft.com/office/drawing/2014/main" id="{32BC6AC7-DE10-A048-9CEB-833FE13A332B}"/>
              </a:ext>
            </a:extLst>
          </p:cNvPr>
          <p:cNvCxnSpPr/>
          <p:nvPr/>
        </p:nvCxnSpPr>
        <p:spPr>
          <a:xfrm>
            <a:off x="1" y="12467142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>
                <a16:creationId xmlns:a16="http://schemas.microsoft.com/office/drawing/2014/main" id="{FC979D4A-5050-1B40-80C3-B9ADB9E8D22B}"/>
              </a:ext>
            </a:extLst>
          </p:cNvPr>
          <p:cNvCxnSpPr/>
          <p:nvPr/>
        </p:nvCxnSpPr>
        <p:spPr>
          <a:xfrm>
            <a:off x="1" y="323941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>
                <a16:creationId xmlns:a16="http://schemas.microsoft.com/office/drawing/2014/main" id="{2B0975C9-3D40-7943-93EF-44CD770BE5FE}"/>
              </a:ext>
            </a:extLst>
          </p:cNvPr>
          <p:cNvCxnSpPr/>
          <p:nvPr/>
        </p:nvCxnSpPr>
        <p:spPr>
          <a:xfrm>
            <a:off x="1" y="19798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>
                <a16:creationId xmlns:a16="http://schemas.microsoft.com/office/drawing/2014/main" id="{2D50DCFB-292A-0B46-B3CD-573E5DBE9942}"/>
              </a:ext>
            </a:extLst>
          </p:cNvPr>
          <p:cNvCxnSpPr/>
          <p:nvPr/>
        </p:nvCxnSpPr>
        <p:spPr>
          <a:xfrm>
            <a:off x="1" y="45716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2438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2438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2438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2438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2438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24384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24384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24384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24384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479425" indent="-479425" algn="l" defTabSz="2438400" rtl="0" eaLnBrk="0" fontAlgn="base" hangingPunct="0">
        <a:lnSpc>
          <a:spcPct val="90000"/>
        </a:lnSpc>
        <a:spcBef>
          <a:spcPts val="2663"/>
        </a:spcBef>
        <a:spcAft>
          <a:spcPct val="0"/>
        </a:spcAft>
        <a:buClr>
          <a:schemeClr val="accent2"/>
        </a:buClr>
        <a:buBlip>
          <a:blip r:embed="rId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479425" algn="l" defTabSz="2438400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Clr>
          <a:schemeClr val="accent2"/>
        </a:buClr>
        <a:buBlip>
          <a:blip r:embed="rId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479425" algn="l" defTabSz="2438400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Clr>
          <a:schemeClr val="accent2"/>
        </a:buClr>
        <a:buBlip>
          <a:blip r:embed="rId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288" indent="-479425" algn="l" defTabSz="2438400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Clr>
          <a:schemeClr val="accent2"/>
        </a:buClr>
        <a:buBlip>
          <a:blip r:embed="rId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398713" indent="-479425" algn="l" defTabSz="2438400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Clr>
          <a:schemeClr val="accent2"/>
        </a:buClr>
        <a:buBlip>
          <a:blip r:embed="rId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em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emf"/><Relationship Id="rId7" Type="http://schemas.openxmlformats.org/officeDocument/2006/relationships/hyperlink" Target="mailto:marta.kristenova@mze.c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ortal.mze.cz/ssl/web/mze/venkov/oceneni-a-souteze/oceneni-oranzova-stuha-vesnice-roku/publikace-a-dokumenty/" TargetMode="External"/><Relationship Id="rId5" Type="http://schemas.openxmlformats.org/officeDocument/2006/relationships/hyperlink" Target="http://www.vesniceroku.cz/" TargetMode="External"/><Relationship Id="rId4" Type="http://schemas.openxmlformats.org/officeDocument/2006/relationships/hyperlink" Target="http://eagri.cz/public/web/mze/venkov/oceneni-a-souteze/oceneni-oranzova-stuha-vesnice-rok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C7A5C051-F810-4EA2-9FC3-657CC851F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9" r="12601" b="28855"/>
          <a:stretch/>
        </p:blipFill>
        <p:spPr>
          <a:xfrm>
            <a:off x="558549" y="-644214"/>
            <a:ext cx="23472000" cy="128016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B4BDC7-9262-4CE9-A766-000479160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549" y="0"/>
            <a:ext cx="14940000" cy="3420000"/>
          </a:xfrm>
          <a:solidFill>
            <a:srgbClr val="FFFFFF">
              <a:alpha val="93000"/>
            </a:srgbClr>
          </a:solidFill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8C3F10-EDC3-9372-DEC5-354C3B766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549" y="1440000"/>
            <a:ext cx="8539800" cy="1979999"/>
          </a:xfrm>
        </p:spPr>
        <p:txBody>
          <a:bodyPr/>
          <a:lstStyle/>
          <a:p>
            <a:pPr algn="ctr"/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Tomáš Čermák </a:t>
            </a:r>
          </a:p>
          <a:p>
            <a:pPr algn="ctr"/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koordinátor Celostátní sítě pro venkov</a:t>
            </a:r>
          </a:p>
          <a:p>
            <a:pPr algn="ctr"/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+420 730 543 753, E:  tomas.cermak@szif.cz</a:t>
            </a:r>
          </a:p>
        </p:txBody>
      </p:sp>
      <p:sp>
        <p:nvSpPr>
          <p:cNvPr id="24" name="Nadpis snímku">
            <a:extLst>
              <a:ext uri="{FF2B5EF4-FFF2-40B4-BE49-F238E27FC236}">
                <a16:creationId xmlns:a16="http://schemas.microsoft.com/office/drawing/2014/main" id="{9B7D9F58-7A47-44F8-A1CF-4511D19F1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548" y="0"/>
            <a:ext cx="10692001" cy="198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Oranžová stuha ČR roku 2024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0E4D54A-8EFF-C5B3-DE80-0CBDDC751A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429">
            <a:off x="843481" y="-25371"/>
            <a:ext cx="3470742" cy="3470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AFFAE0E-C476-0D8E-CB9F-FDB5DFB041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FA056F-CA8A-45AF-B523-85479691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Požadavky na krajské vítězné obce před celostátním hodnocení OS</a:t>
            </a:r>
            <a:endParaRPr lang="cs-CZ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0F298745-BA89-4C70-9A5F-5435994C51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b="12420"/>
          <a:stretch/>
        </p:blipFill>
        <p:spPr>
          <a:xfrm>
            <a:off x="457200" y="457200"/>
            <a:ext cx="5835600" cy="12801600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899254-07DE-4F96-8E2F-526CE5303C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745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05CDE1-6E2A-4E03-A9C4-1829E35B7F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20000" y="3408856"/>
            <a:ext cx="15217200" cy="8661400"/>
          </a:xfrm>
        </p:spPr>
        <p:txBody>
          <a:bodyPr/>
          <a:lstStyle/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Zpracovat jednotnou informaci o obci do jednotného formuláře a zaslat jí datovou schránkou na adresu Ministerstva zemědělství. 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Jednotná informace o obci se skládá ze 3 částí: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1) Základní údaje o obci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2) Podrobnější zpracování informací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3) Sumarizace toho nejdůležitějšího z oblasti spolupráce obce a zemědělských subjektů (bude využito v rámci brožury Oranžová stuhy 2024)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Zaslat fotografie obce, v dostatečném rozlišení, ideálně takové, které korespondují s textem sumarizace. Fotografie budou také použity do brožury Oranžové stuhy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Zaslat znak obce v křivkách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Fotografie a znak lze zaslat prostřednictvím aplikace </a:t>
            </a:r>
            <a:r>
              <a:rPr lang="cs-CZ" sz="3200" dirty="0" err="1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eSDÍLENÍ</a:t>
            </a:r>
            <a:r>
              <a:rPr lang="cs-CZ" sz="3200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nebo poštou na datovém nosiči 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5"/>
              </a:buBlip>
              <a:tabLst>
                <a:tab pos="542925" algn="l"/>
              </a:tabLst>
              <a:defRPr/>
            </a:pPr>
            <a:r>
              <a:rPr lang="cs-CZ" sz="3200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Potvrzení vlastnictví vybraných fotografií („licenci“) zašlete spolu s jednotnou informací datovou schránkou</a:t>
            </a:r>
          </a:p>
          <a:p>
            <a:pPr marL="575500" lvl="2" indent="0">
              <a:buNone/>
            </a:pPr>
            <a:r>
              <a:rPr lang="cs-CZ" dirty="0"/>
              <a:t>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A55A65-589E-4501-9ED6-BBFD3A7951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>
              <a:defRPr/>
            </a:pPr>
            <a:fld id="{4F8DB5BC-9DB6-416E-8566-8366C259475E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616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217E71-E150-00C1-96BB-407132E7A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2FFB5-E1F1-49A2-A583-A86B87C208F2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EDD6758-AB2A-26E9-D068-82156535AEFD}"/>
              </a:ext>
            </a:extLst>
          </p:cNvPr>
          <p:cNvSpPr txBox="1"/>
          <p:nvPr/>
        </p:nvSpPr>
        <p:spPr>
          <a:xfrm>
            <a:off x="1229709" y="1072055"/>
            <a:ext cx="21346511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438400" eaLnBrk="0" hangingPunct="0">
              <a:lnSpc>
                <a:spcPct val="90000"/>
              </a:lnSpc>
              <a:defRPr/>
            </a:pPr>
            <a:r>
              <a:rPr lang="cs-CZ" sz="4800" b="1" cap="all" dirty="0">
                <a:solidFill>
                  <a:srgbClr val="F24A28"/>
                </a:solidFill>
                <a:latin typeface="72 Monospace" panose="020B0509030603020204" pitchFamily="49" charset="0"/>
                <a:ea typeface="+mj-ea"/>
                <a:cs typeface="72 Monospace" panose="020B0509030603020204" pitchFamily="49" charset="0"/>
              </a:rPr>
              <a:t>Slavnostní vyhlášení výsledků </a:t>
            </a:r>
            <a:r>
              <a:rPr lang="cs-CZ" sz="4800" b="1" cap="all" dirty="0" err="1">
                <a:solidFill>
                  <a:srgbClr val="F24A28"/>
                </a:solidFill>
                <a:latin typeface="72 Monospace" panose="020B0509030603020204" pitchFamily="49" charset="0"/>
                <a:ea typeface="+mj-ea"/>
                <a:cs typeface="72 Monospace" panose="020B0509030603020204" pitchFamily="49" charset="0"/>
              </a:rPr>
              <a:t>OranŽové</a:t>
            </a:r>
            <a:r>
              <a:rPr lang="cs-CZ" sz="4800" b="1" cap="all" dirty="0">
                <a:solidFill>
                  <a:srgbClr val="F24A28"/>
                </a:solidFill>
                <a:latin typeface="72 Monospace" panose="020B0509030603020204" pitchFamily="49" charset="0"/>
                <a:ea typeface="+mj-ea"/>
                <a:cs typeface="72 Monospace" panose="020B0509030603020204" pitchFamily="49" charset="0"/>
              </a:rPr>
              <a:t> stuhy ČR 2024 proběhne 22. 10. 2024 v Senátu PČR</a:t>
            </a:r>
          </a:p>
        </p:txBody>
      </p:sp>
      <p:pic>
        <p:nvPicPr>
          <p:cNvPr id="8" name="Obrázek 7" descr="Obsah obrázku osoba, patro, interiér, skupina&#10;&#10;Popis byl vytvořen automaticky">
            <a:extLst>
              <a:ext uri="{FF2B5EF4-FFF2-40B4-BE49-F238E27FC236}">
                <a16:creationId xmlns:a16="http://schemas.microsoft.com/office/drawing/2014/main" id="{22A983C8-B5E2-716A-12DF-D16E318E94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85" y="2704737"/>
            <a:ext cx="13929158" cy="104485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26BD488-9241-3010-81B8-3CECD8C04166}"/>
              </a:ext>
            </a:extLst>
          </p:cNvPr>
          <p:cNvSpPr txBox="1"/>
          <p:nvPr/>
        </p:nvSpPr>
        <p:spPr>
          <a:xfrm>
            <a:off x="4938384" y="13115348"/>
            <a:ext cx="1743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Slavnostní vyhlášení Oranžové stuhy ČR 2022 v Senátu PČR dne 4. 10. 2022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C77DD8-EE3D-7442-13A9-A62D5B614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7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421D746-E986-318C-D2DA-BDBB884C2C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217E71-E150-00C1-96BB-407132E7A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2FFB5-E1F1-49A2-A583-A86B87C208F2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EDD6758-AB2A-26E9-D068-82156535AEFD}"/>
              </a:ext>
            </a:extLst>
          </p:cNvPr>
          <p:cNvSpPr txBox="1"/>
          <p:nvPr/>
        </p:nvSpPr>
        <p:spPr>
          <a:xfrm>
            <a:off x="1229709" y="1072055"/>
            <a:ext cx="2134651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438400" eaLnBrk="0" hangingPunct="0">
              <a:lnSpc>
                <a:spcPct val="90000"/>
              </a:lnSpc>
              <a:defRPr/>
            </a:pPr>
            <a:r>
              <a:rPr lang="cs-CZ" sz="4800" b="1" cap="all" dirty="0">
                <a:solidFill>
                  <a:srgbClr val="F24A28"/>
                </a:solidFill>
                <a:latin typeface="+mn-lt"/>
                <a:ea typeface="+mj-ea"/>
                <a:cs typeface="+mn-cs"/>
              </a:rPr>
              <a:t>Informace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11C455-9BE1-450A-A587-871A052DAFE4}"/>
              </a:ext>
            </a:extLst>
          </p:cNvPr>
          <p:cNvSpPr txBox="1"/>
          <p:nvPr/>
        </p:nvSpPr>
        <p:spPr>
          <a:xfrm>
            <a:off x="948912" y="1887242"/>
            <a:ext cx="21908104" cy="1180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1" indent="-358775" defTabSz="1828800">
              <a:spcBef>
                <a:spcPts val="2000"/>
              </a:spcBef>
              <a:buClr>
                <a:schemeClr val="accent2"/>
              </a:buClr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6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Podmínky soutěže Vesnice roku 2024</a:t>
            </a:r>
          </a:p>
          <a:p>
            <a:pPr marL="358775" lvl="1" indent="-358775" defTabSz="1828800">
              <a:spcBef>
                <a:spcPts val="2000"/>
              </a:spcBef>
              <a:buClr>
                <a:schemeClr val="accent2"/>
              </a:buClr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6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Podmínky a charakteristika ocenění Oranžová stuha 2024</a:t>
            </a:r>
          </a:p>
          <a:p>
            <a:pPr marL="0" lvl="1" defTabSz="1828800">
              <a:lnSpc>
                <a:spcPct val="150000"/>
              </a:lnSpc>
              <a:spcBef>
                <a:spcPts val="2000"/>
              </a:spcBef>
              <a:buClr>
                <a:schemeClr val="accent2"/>
              </a:buClr>
              <a:buSzPct val="150000"/>
              <a:tabLst>
                <a:tab pos="542925" algn="l"/>
              </a:tabLst>
              <a:defRPr/>
            </a:pPr>
            <a:endParaRPr lang="cs-CZ" sz="3600" b="1" cap="all" dirty="0">
              <a:solidFill>
                <a:schemeClr val="accent1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358775" lvl="1" indent="-358775" defTabSz="1828800">
              <a:spcBef>
                <a:spcPts val="2000"/>
              </a:spcBef>
              <a:buClr>
                <a:schemeClr val="accent2"/>
              </a:buClr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6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Webové stránky:</a:t>
            </a:r>
          </a:p>
          <a:p>
            <a:pPr marL="0" lvl="1" defTabSz="2438400">
              <a:lnSpc>
                <a:spcPct val="90000"/>
              </a:lnSpc>
              <a:spcBef>
                <a:spcPts val="2663"/>
              </a:spcBef>
              <a:buClr>
                <a:schemeClr val="accent2"/>
              </a:buClr>
              <a:buSzPct val="150000"/>
              <a:tabLst>
                <a:tab pos="542925" algn="l"/>
              </a:tabLst>
              <a:defRPr/>
            </a:pPr>
            <a:r>
              <a:rPr lang="cs-CZ" sz="3600" b="1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http://eagri.cz/public/web/mze/venkov/oceneni-a-souteze/oceneni-oranzova-stuha-vesnice-roku/</a:t>
            </a:r>
            <a:endParaRPr lang="cs-CZ" sz="3600" b="1" dirty="0">
              <a:solidFill>
                <a:srgbClr val="F24A28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0" lvl="1" defTabSz="2438400">
              <a:lnSpc>
                <a:spcPct val="90000"/>
              </a:lnSpc>
              <a:spcBef>
                <a:spcPts val="2663"/>
              </a:spcBef>
              <a:buClr>
                <a:schemeClr val="accent2"/>
              </a:buClr>
              <a:buSzPct val="150000"/>
              <a:tabLst>
                <a:tab pos="542925" algn="l"/>
              </a:tabLst>
              <a:defRPr/>
            </a:pPr>
            <a:r>
              <a:rPr lang="cs-CZ" sz="3600" b="1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http://www.vesniceroku.cz</a:t>
            </a:r>
            <a:endParaRPr lang="cs-CZ" sz="3600" b="1" dirty="0">
              <a:solidFill>
                <a:srgbClr val="F24A28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358775" lvl="1" indent="-358775" defTabSz="1828800">
              <a:lnSpc>
                <a:spcPct val="150000"/>
              </a:lnSpc>
              <a:spcBef>
                <a:spcPts val="2000"/>
              </a:spcBef>
              <a:buClr>
                <a:schemeClr val="accent2"/>
              </a:buClr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endParaRPr lang="cs-CZ" sz="3600" b="1" cap="all" dirty="0">
              <a:solidFill>
                <a:schemeClr val="accent1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358775" lvl="1" indent="-358775" defTabSz="1828800">
              <a:spcBef>
                <a:spcPts val="2000"/>
              </a:spcBef>
              <a:buClr>
                <a:schemeClr val="accent2"/>
              </a:buClr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6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Brožury k předchozím ročníkům ocenění Oranžová stuha </a:t>
            </a:r>
          </a:p>
          <a:p>
            <a:pPr marL="0" lvl="1" defTabSz="2438400">
              <a:lnSpc>
                <a:spcPct val="90000"/>
              </a:lnSpc>
              <a:spcBef>
                <a:spcPts val="2663"/>
              </a:spcBef>
              <a:buClr>
                <a:schemeClr val="accent2"/>
              </a:buClr>
              <a:buSzPct val="150000"/>
              <a:tabLst>
                <a:tab pos="542925" algn="l"/>
              </a:tabLst>
              <a:defRPr/>
            </a:pPr>
            <a:r>
              <a:rPr lang="cs-CZ" sz="3600" b="1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https://portal.mze.cz/ssl/web/mze/venkov/oceneni-a-souteze/oceneni-oranzova-stuha-vesnice-roku/publikace-a-dokumenty/</a:t>
            </a:r>
            <a:endParaRPr lang="cs-CZ" sz="3600" b="1" dirty="0">
              <a:solidFill>
                <a:srgbClr val="F24A28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0" lvl="1" defTabSz="2438400">
              <a:lnSpc>
                <a:spcPct val="90000"/>
              </a:lnSpc>
              <a:spcBef>
                <a:spcPts val="2663"/>
              </a:spcBef>
              <a:buClr>
                <a:schemeClr val="accent2"/>
              </a:buClr>
              <a:buSzPct val="150000"/>
              <a:tabLst>
                <a:tab pos="542925" algn="l"/>
              </a:tabLst>
              <a:defRPr/>
            </a:pPr>
            <a:endParaRPr lang="cs-CZ" sz="3600" b="1" dirty="0">
              <a:solidFill>
                <a:srgbClr val="F24A28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358775" lvl="1" indent="-358775" defTabSz="1828800">
              <a:spcBef>
                <a:spcPts val="2000"/>
              </a:spcBef>
              <a:buClr>
                <a:schemeClr val="accent2"/>
              </a:buClr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6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Tajemnice ocenění Oranžová stuha 2024 – Marta Kristenová </a:t>
            </a:r>
            <a:r>
              <a:rPr lang="cs-CZ" sz="3600" b="1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marta.kristenova@mze.cz</a:t>
            </a:r>
            <a:endParaRPr lang="cs-CZ" sz="3600" b="1" dirty="0">
              <a:solidFill>
                <a:srgbClr val="F24A28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358775" lvl="1" indent="-358775" defTabSz="1828800">
              <a:spcBef>
                <a:spcPts val="2000"/>
              </a:spcBef>
              <a:buClr>
                <a:schemeClr val="accent2"/>
              </a:buClr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endParaRPr lang="cs-CZ" sz="3600" b="1" dirty="0">
              <a:solidFill>
                <a:srgbClr val="F24A28"/>
              </a:solidFill>
              <a:latin typeface="+mn-lt"/>
              <a:cs typeface="+mn-cs"/>
            </a:endParaRPr>
          </a:p>
        </p:txBody>
      </p:sp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113C0911-4FCE-8AE2-38EE-E5FD1D8D7C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381" y="1072055"/>
            <a:ext cx="2821818" cy="39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D8FAD-625E-A13F-4DE9-EC597799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50" y="685117"/>
            <a:ext cx="21888450" cy="1223962"/>
          </a:xfrm>
        </p:spPr>
        <p:txBody>
          <a:bodyPr>
            <a:normAutofit fontScale="90000"/>
          </a:bodyPr>
          <a:lstStyle/>
          <a:p>
            <a:r>
              <a:rPr lang="cs-CZ" sz="5300" dirty="0">
                <a:solidFill>
                  <a:srgbClr val="F24A28"/>
                </a:solidFill>
                <a:latin typeface="+mn-lt"/>
                <a:cs typeface="+mn-cs"/>
              </a:rPr>
              <a:t>Vítězné obce Oranžové stuhy</a:t>
            </a:r>
            <a:br>
              <a:rPr lang="cs-CZ" sz="4800" b="1" cap="all" dirty="0">
                <a:solidFill>
                  <a:srgbClr val="F24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05422-D744-0796-FE15-AC01F0F475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8750" y="1700944"/>
            <a:ext cx="10321200" cy="9226800"/>
          </a:xfrm>
        </p:spPr>
        <p:txBody>
          <a:bodyPr/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Truskovice – Jihočeský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Mažice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Jihočeský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Třeštice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kraj Vysočina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Svrkyně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–Středočeský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Čejetice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Jihočeský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Větřkovice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Moravskoslezský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Kozojídky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–Jihomoravský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Hošťálková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–Zlínský kraj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371307-7E70-8FE8-8036-54F1AD2B53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16000" y="2754639"/>
            <a:ext cx="10321200" cy="9226800"/>
          </a:xfrm>
        </p:spPr>
        <p:txBody>
          <a:bodyPr/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Prlov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Zlínský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Rudka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Jihomoravský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Řepeč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Jihočeský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Francova Lhota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Zlínský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Telecí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Pardubický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Partulovice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Olomoucký kraj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Těšetice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Olomoucký kraj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7650B-5BD5-BBB9-E2E0-7CB061CE17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3A9327-205C-4005-82B5-0438FBDF04C3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DC44F8-2CB3-1FF2-A63C-76FAAC543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A9C9D3-C544-48DE-8CEB-09CD6576C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FFFFFF">
              <a:alpha val="89000"/>
            </a:srgbClr>
          </a:solidFill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E2BFBB-B52F-4E45-A30E-B5A0D449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1276" y="4338000"/>
            <a:ext cx="8472311" cy="3780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/>
              <a:t>Děkuji ZA POZORNOST</a:t>
            </a:r>
            <a:endParaRPr lang="cs-CZ" sz="3600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0E69BE10-3621-481C-BA8A-9F6ABFA45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	</a:t>
            </a:r>
            <a:r>
              <a:rPr lang="cs-CZ" sz="2000" dirty="0"/>
              <a:t>Fotografie použité na základě licence od Libora Sváčka a archiv ocenění Oranžová stuha 2022,</a:t>
            </a:r>
          </a:p>
        </p:txBody>
      </p:sp>
      <p:cxnSp>
        <p:nvCxnSpPr>
          <p:cNvPr id="7" name="Zelená horizontální linka">
            <a:extLst>
              <a:ext uri="{FF2B5EF4-FFF2-40B4-BE49-F238E27FC236}">
                <a16:creationId xmlns:a16="http://schemas.microsoft.com/office/drawing/2014/main" id="{95F663A1-6D0E-406D-98BB-5A3074707B30}"/>
              </a:ext>
            </a:extLst>
          </p:cNvPr>
          <p:cNvCxnSpPr/>
          <p:nvPr/>
        </p:nvCxnSpPr>
        <p:spPr>
          <a:xfrm>
            <a:off x="5635625" y="8101013"/>
            <a:ext cx="1296035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vislá linka">
            <a:extLst>
              <a:ext uri="{FF2B5EF4-FFF2-40B4-BE49-F238E27FC236}">
                <a16:creationId xmlns:a16="http://schemas.microsoft.com/office/drawing/2014/main" id="{F1CE16A0-16D7-44C4-B16E-8F1BCFA3F067}"/>
              </a:ext>
            </a:extLst>
          </p:cNvPr>
          <p:cNvCxnSpPr/>
          <p:nvPr/>
        </p:nvCxnSpPr>
        <p:spPr>
          <a:xfrm>
            <a:off x="9867900" y="5083175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Logo MZe">
            <a:extLst>
              <a:ext uri="{FF2B5EF4-FFF2-40B4-BE49-F238E27FC236}">
                <a16:creationId xmlns:a16="http://schemas.microsoft.com/office/drawing/2014/main" id="{6A976362-2319-4066-AAB2-7C7C2573EA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51488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b="9153"/>
          <a:stretch>
            <a:fillRect/>
          </a:stretch>
        </p:blipFill>
        <p:spPr/>
      </p:pic>
      <p:sp>
        <p:nvSpPr>
          <p:cNvPr id="13" name="TextovéPole 12"/>
          <p:cNvSpPr txBox="1"/>
          <p:nvPr/>
        </p:nvSpPr>
        <p:spPr>
          <a:xfrm>
            <a:off x="7782128" y="1498525"/>
            <a:ext cx="14817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6">
            <a:extLst>
              <a:ext uri="{FF2B5EF4-FFF2-40B4-BE49-F238E27FC236}">
                <a16:creationId xmlns:a16="http://schemas.microsoft.com/office/drawing/2014/main" id="{80BEB8BB-8640-E748-8306-801DC8D867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323" y="8064594"/>
            <a:ext cx="5669264" cy="566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ovéPole 3">
            <a:extLst>
              <a:ext uri="{FF2B5EF4-FFF2-40B4-BE49-F238E27FC236}">
                <a16:creationId xmlns:a16="http://schemas.microsoft.com/office/drawing/2014/main" id="{783AB5B4-B848-D145-B2FD-2F2CF7380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736" y="1092899"/>
            <a:ext cx="14400550" cy="7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2663"/>
              </a:spcBef>
              <a:buClr>
                <a:schemeClr val="accent2"/>
              </a:buClr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338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338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338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338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338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338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338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338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600" b="1" cap="all" dirty="0">
                <a:solidFill>
                  <a:srgbClr val="FC3E0A"/>
                </a:solidFill>
                <a:latin typeface="72 Monospace" panose="020B0509030603020204" pitchFamily="49" charset="0"/>
                <a:ea typeface="+mj-ea"/>
                <a:cs typeface="72 Monospace" panose="020B0509030603020204" pitchFamily="49" charset="0"/>
              </a:rPr>
              <a:t>Ocenění</a:t>
            </a:r>
            <a:r>
              <a:rPr lang="cs-CZ" altLang="cs-CZ" sz="4049" b="1" dirty="0">
                <a:solidFill>
                  <a:srgbClr val="FC3E0A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</a:t>
            </a:r>
            <a:r>
              <a:rPr lang="cs-CZ" altLang="cs-CZ" sz="3600" b="1" cap="all" dirty="0">
                <a:solidFill>
                  <a:srgbClr val="FC3E0A"/>
                </a:solidFill>
                <a:latin typeface="72 Monospace" panose="020B0509030603020204" pitchFamily="49" charset="0"/>
                <a:ea typeface="+mj-ea"/>
                <a:cs typeface="72 Monospace" panose="020B0509030603020204" pitchFamily="49" charset="0"/>
              </a:rPr>
              <a:t>Oranžová</a:t>
            </a:r>
            <a:r>
              <a:rPr lang="cs-CZ" altLang="cs-CZ" sz="4049" b="1" dirty="0">
                <a:solidFill>
                  <a:srgbClr val="FC3E0A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</a:t>
            </a:r>
            <a:r>
              <a:rPr lang="cs-CZ" altLang="cs-CZ" sz="3600" b="1" cap="all" dirty="0">
                <a:solidFill>
                  <a:srgbClr val="FC3E0A"/>
                </a:solidFill>
                <a:latin typeface="72 Monospace" panose="020B0509030603020204" pitchFamily="49" charset="0"/>
                <a:ea typeface="+mj-ea"/>
                <a:cs typeface="72 Monospace" panose="020B0509030603020204" pitchFamily="49" charset="0"/>
              </a:rPr>
              <a:t>stuha</a:t>
            </a:r>
            <a:r>
              <a:rPr lang="cs-CZ" altLang="cs-CZ" sz="4049" b="1" dirty="0">
                <a:solidFill>
                  <a:srgbClr val="FC3E0A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</a:t>
            </a:r>
          </a:p>
        </p:txBody>
      </p:sp>
      <p:sp>
        <p:nvSpPr>
          <p:cNvPr id="23556" name="TextovéPole 4">
            <a:extLst>
              <a:ext uri="{FF2B5EF4-FFF2-40B4-BE49-F238E27FC236}">
                <a16:creationId xmlns:a16="http://schemas.microsoft.com/office/drawing/2014/main" id="{3E8DAAE3-749A-4A4E-B5F8-66745D3F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3" y="2353662"/>
            <a:ext cx="21171877" cy="1817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lnSpc>
                <a:spcPct val="90000"/>
              </a:lnSpc>
              <a:spcBef>
                <a:spcPts val="2663"/>
              </a:spcBef>
              <a:buClr>
                <a:schemeClr val="accent2"/>
              </a:buClr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338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338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338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338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338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338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338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338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58775" lvl="1" indent="-358775" defTabSz="1828800">
              <a:lnSpc>
                <a:spcPct val="100000"/>
              </a:lnSpc>
              <a:spcBef>
                <a:spcPts val="2000"/>
              </a:spcBef>
              <a:buSzPct val="150000"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Cílem je vyhledávat, zveřejňovat a ocenit příklady dobrých výsledků partnerství obce a zemědělského nebo lesnického podniku, popřípadě místní dobrovolné organizace myslivců, včelařů, rybářů při obnově a rozvoji venkova, přičemž ze strany obce může být toto partnerství naplňováno také v rámci dobrovolného svazku nebo Místní akční skupiny. 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cs-CZ" altLang="cs-CZ" sz="3000" dirty="0"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358775" lvl="1" indent="-358775" defTabSz="1828800">
              <a:lnSpc>
                <a:spcPct val="100000"/>
              </a:lnSpc>
              <a:spcBef>
                <a:spcPts val="2000"/>
              </a:spcBef>
              <a:buSzPct val="150000"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Finanční ohodnocení</a:t>
            </a:r>
          </a:p>
          <a:p>
            <a:pPr marL="457200" lvl="1" indent="0" defTabSz="1828800">
              <a:lnSpc>
                <a:spcPct val="100000"/>
              </a:lnSpc>
              <a:spcBef>
                <a:spcPts val="2000"/>
              </a:spcBef>
              <a:buSzPct val="150000"/>
              <a:buNone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Možnost získání dotace v programu Podpora rozvoje regionů 2019+ (podprogram Podpora obnovy a rozvoje venkova, dotační titul Podpora vítězů soutěže Vesnice roku v gesci MMR) v následující výši: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endParaRPr lang="cs-CZ" altLang="cs-CZ" sz="3000" b="1" dirty="0">
              <a:solidFill>
                <a:srgbClr val="000000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358775" lvl="1" indent="-358775" defTabSz="1828800">
              <a:lnSpc>
                <a:spcPct val="100000"/>
              </a:lnSpc>
              <a:spcBef>
                <a:spcPts val="600"/>
              </a:spcBef>
              <a:buSzPct val="150000"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Krajské kolo:</a:t>
            </a:r>
          </a:p>
          <a:p>
            <a:pPr marL="457200" lvl="1" indent="0" defTabSz="1828800">
              <a:lnSpc>
                <a:spcPct val="100000"/>
              </a:lnSpc>
              <a:spcBef>
                <a:spcPts val="600"/>
              </a:spcBef>
              <a:buSzPct val="150000"/>
              <a:buNone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 rozpočtu </a:t>
            </a:r>
            <a:r>
              <a:rPr lang="cs-CZ" altLang="cs-CZ" sz="3200" b="1" cap="all" dirty="0" err="1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MZe</a:t>
            </a: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</a:t>
            </a:r>
          </a:p>
          <a:p>
            <a:pPr marL="457200" lvl="1" indent="0" defTabSz="1828800">
              <a:lnSpc>
                <a:spcPct val="100000"/>
              </a:lnSpc>
              <a:spcBef>
                <a:spcPts val="600"/>
              </a:spcBef>
              <a:buSzPct val="150000"/>
              <a:buNone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vítěz krajského kola Oranžová stuha</a:t>
            </a:r>
          </a:p>
          <a:p>
            <a:pPr marL="457200" lvl="1" indent="0" defTabSz="1828800">
              <a:lnSpc>
                <a:spcPct val="100000"/>
              </a:lnSpc>
              <a:spcBef>
                <a:spcPts val="600"/>
              </a:spcBef>
              <a:buSzPct val="150000"/>
              <a:buNone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600 000 Kč  pro vítěznou obec v rámci každého kraje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</a:pPr>
            <a:endParaRPr lang="cs-CZ" altLang="cs-CZ" sz="3000" b="1" dirty="0">
              <a:solidFill>
                <a:srgbClr val="000000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  <a:p>
            <a:pPr marL="358775" lvl="1" indent="-358775" defTabSz="1828800">
              <a:lnSpc>
                <a:spcPct val="100000"/>
              </a:lnSpc>
              <a:spcBef>
                <a:spcPts val="600"/>
              </a:spcBef>
              <a:buSzPct val="150000"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Celostátní kolo:</a:t>
            </a:r>
          </a:p>
          <a:p>
            <a:pPr marL="457200" lvl="1" indent="0" defTabSz="1828800">
              <a:lnSpc>
                <a:spcPct val="100000"/>
              </a:lnSpc>
              <a:spcBef>
                <a:spcPts val="600"/>
              </a:spcBef>
              <a:buSzPct val="150000"/>
              <a:buNone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 rozpočtu </a:t>
            </a:r>
            <a:r>
              <a:rPr lang="cs-CZ" altLang="cs-CZ" sz="3200" b="1" cap="all" dirty="0" err="1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Mze</a:t>
            </a: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navíc</a:t>
            </a:r>
          </a:p>
          <a:p>
            <a:pPr marL="457200" lvl="1" indent="0" defTabSz="1828800">
              <a:lnSpc>
                <a:spcPct val="100000"/>
              </a:lnSpc>
              <a:spcBef>
                <a:spcPts val="600"/>
              </a:spcBef>
              <a:buSzPct val="150000"/>
              <a:buNone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1. místo          2. místo          3. místo</a:t>
            </a:r>
          </a:p>
          <a:p>
            <a:pPr marL="457200" lvl="1" indent="0" defTabSz="1828800">
              <a:lnSpc>
                <a:spcPct val="100000"/>
              </a:lnSpc>
              <a:spcBef>
                <a:spcPts val="600"/>
              </a:spcBef>
              <a:buSzPct val="150000"/>
              <a:buNone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300 000 Kč        200 000 Kč        100 000 Kč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88644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113F1-B9BA-4CBD-9272-E839AA2A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C3E0A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Předmět hodnocení OS – kritéria </a:t>
            </a:r>
            <a:endParaRPr lang="cs-CZ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DE773B9-AD80-48CC-B92E-AD4B3A23DD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b="12420"/>
          <a:stretch/>
        </p:blipFill>
        <p:spPr>
          <a:xfrm>
            <a:off x="457200" y="457200"/>
            <a:ext cx="5835600" cy="128016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9E2D71-C1D1-49AB-A72C-A386F581A7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lvl="1" indent="0">
              <a:lnSpc>
                <a:spcPct val="150000"/>
              </a:lnSpc>
              <a:spcBef>
                <a:spcPts val="2000"/>
              </a:spcBef>
              <a:buSzPct val="150000"/>
              <a:buNone/>
              <a:tabLst>
                <a:tab pos="542925" algn="l"/>
              </a:tabLst>
              <a:defRPr/>
            </a:pPr>
            <a:r>
              <a:rPr lang="cs-CZ" alt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SPOLUPRÁCE OBCÍ A ZEMĚDĚLSKÝCH SUBJEKTŮ  V OBLASTECH</a:t>
            </a:r>
            <a:endParaRPr lang="cs-CZ" sz="3200" b="1" cap="all" dirty="0">
              <a:solidFill>
                <a:schemeClr val="accent1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98625B-4DA5-4CB1-B242-DE78BA2055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20000" y="5076000"/>
            <a:ext cx="15217200" cy="7382700"/>
          </a:xfrm>
        </p:spPr>
        <p:txBody>
          <a:bodyPr/>
          <a:lstStyle/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PODÍL MÍSTNÍCH ZEMĚDĚLSKÝCH SUBJEKTŮ NA ZAMĚSTNANOSTI OBYVATEL OBCE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PÉČE O CELKOVÝ VZHLED OBCE 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SPOLEČNÉ PROJEKTY 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MÍSTNÍ PRODUKTY A JEJICH MARKETING 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VYUŽITÍ NETRADIČNÍCH ZDROJŮ ENERGIE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NEZEMĚDĚLSKÉ AKTIVITY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D05E3D-D020-497D-9FD8-076403CC67D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>
              <a:defRPr/>
            </a:pPr>
            <a:fld id="{4F8DB5BC-9DB6-416E-8566-8366C259475E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E4D54A-8EFF-C5B3-DE80-0CBDDC751A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5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965E3-99A7-925D-6EFE-CB3B5CC4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1. Podíl místních zemědělských subjektů na zaměstnanosti obyvatel obce</a:t>
            </a:r>
            <a:endParaRPr lang="cs-CZ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pic>
        <p:nvPicPr>
          <p:cNvPr id="14" name="Zástupný symbol obrázku 13" descr="Obsah obrázku text, strom, exteriér&#10;&#10;Popis byl vytvořen automaticky">
            <a:extLst>
              <a:ext uri="{FF2B5EF4-FFF2-40B4-BE49-F238E27FC236}">
                <a16:creationId xmlns:a16="http://schemas.microsoft.com/office/drawing/2014/main" id="{7E6BB411-9143-5C62-6596-477AC76993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11568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AE4DBA-6B3A-2F19-1FBD-559592192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82800" y="5603132"/>
            <a:ext cx="10454400" cy="7223868"/>
          </a:xfrm>
        </p:spPr>
        <p:txBody>
          <a:bodyPr/>
          <a:lstStyle/>
          <a:p>
            <a:pPr marL="358775" lvl="1">
              <a:lnSpc>
                <a:spcPct val="150000"/>
              </a:lnSpc>
              <a:spcBef>
                <a:spcPts val="2000"/>
              </a:spcBef>
              <a:buSzPct val="150000"/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rozvoj odborného vzdělávání a poradenství pro zemědělské subjekty</a:t>
            </a:r>
          </a:p>
          <a:p>
            <a:pPr marL="358775" lvl="1">
              <a:lnSpc>
                <a:spcPct val="150000"/>
              </a:lnSpc>
              <a:spcBef>
                <a:spcPts val="2000"/>
              </a:spcBef>
              <a:buSzPct val="150000"/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osvěta informací o zemědělských subjektech  v obci a jejich činnostech</a:t>
            </a:r>
          </a:p>
          <a:p>
            <a:pPr marL="358775" lvl="1">
              <a:lnSpc>
                <a:spcPct val="150000"/>
              </a:lnSpc>
              <a:spcBef>
                <a:spcPts val="2000"/>
              </a:spcBef>
              <a:buSzPct val="150000"/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pracovní místa vytvářená zemědělskými subjekty</a:t>
            </a:r>
          </a:p>
          <a:p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79889FC-6973-B795-9EE4-D02E41DD774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E5DAC98-EAC1-4EDD-BC68-8A6F39C1B2D1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55A3E6E-E437-5F9C-E138-B53E02ACB2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6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8D077D-E656-3259-B273-1F9428DDFD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4212F7-DF44-4820-A282-75BDFD88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 b="1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2. Péče o celkový vzhled obce</a:t>
            </a:r>
            <a:endParaRPr lang="cs-CZ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A18559-4E49-49E7-B1D6-419FDB5E0F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20000" y="3454400"/>
            <a:ext cx="15217200" cy="9040600"/>
          </a:xfrm>
        </p:spPr>
        <p:txBody>
          <a:bodyPr/>
          <a:lstStyle/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výsledky zapojení zemědělských subjektů do:</a:t>
            </a:r>
          </a:p>
          <a:p>
            <a:pPr marL="1071563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udržování, čistoty a pořádku na veřejných prostranstvích v obci </a:t>
            </a:r>
          </a:p>
          <a:p>
            <a:pPr marL="1071563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stavebních prací na veřejných prostranstvích a komunikacích</a:t>
            </a:r>
          </a:p>
          <a:p>
            <a:pPr marL="1071563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obnovy chátrajících zemědělských objektů </a:t>
            </a:r>
          </a:p>
          <a:p>
            <a:pPr marL="1071563" lvl="1" indent="-452438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realizace vodohospodářských a protipovodňových opatření a v oblasti protierozní ochrany</a:t>
            </a:r>
          </a:p>
          <a:p>
            <a:pPr marL="1071563" lvl="1" indent="-452438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Údržby ploch, popř. nové ozelenění</a:t>
            </a:r>
          </a:p>
          <a:p>
            <a:pPr marL="1071563" lvl="1" indent="-452438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údržby příkopů podél cest a užívaných pozemků</a:t>
            </a:r>
          </a:p>
          <a:p>
            <a:pPr marL="1071563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udržování zelených ploch,  trávníků, stávající vzrostlé zeleně a výsadby nové zeleně, do udržování vodních toků, břehových porostů, rybníčků, mokřadů a přírodních prvků v zastavěném území obce a kvalita této péče 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0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podíl zemědělských subjektů na zachování původních druhů ovocných a okrasných stromů na veřejných prostranstvích</a:t>
            </a:r>
          </a:p>
          <a:p>
            <a:pPr marL="0" lvl="1" indent="0">
              <a:lnSpc>
                <a:spcPct val="100000"/>
              </a:lnSpc>
              <a:spcBef>
                <a:spcPts val="2000"/>
              </a:spcBef>
              <a:buSzPct val="150000"/>
              <a:buNone/>
              <a:tabLst>
                <a:tab pos="542925" algn="l"/>
              </a:tabLst>
              <a:defRPr/>
            </a:pPr>
            <a:endParaRPr lang="cs-CZ" sz="3000" cap="all" dirty="0">
              <a:solidFill>
                <a:schemeClr val="accent1"/>
              </a:solidFill>
            </a:endParaRPr>
          </a:p>
          <a:p>
            <a:pPr marL="864043" lvl="1" indent="-864043" algn="just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endParaRPr lang="cs-CZ" sz="3600" cap="all" dirty="0">
              <a:solidFill>
                <a:schemeClr val="accent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CB0681-6978-4E96-A0B4-D028EEE6B38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>
              <a:defRPr/>
            </a:pPr>
            <a:fld id="{4F8DB5BC-9DB6-416E-8566-8366C259475E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pic>
        <p:nvPicPr>
          <p:cNvPr id="9" name="Zástupný symbol obrázku 8" descr="Obsah obrázku strom, tráva, exteriér, obloha&#10;&#10;Popis byl vytvořen automaticky">
            <a:extLst>
              <a:ext uri="{FF2B5EF4-FFF2-40B4-BE49-F238E27FC236}">
                <a16:creationId xmlns:a16="http://schemas.microsoft.com/office/drawing/2014/main" id="{1FCCD20E-3093-211F-1624-E5430DC6FC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15854"/>
          <a:stretch/>
        </p:blipFill>
        <p:spPr/>
      </p:pic>
    </p:spTree>
    <p:extLst>
      <p:ext uri="{BB962C8B-B14F-4D97-AF65-F5344CB8AC3E}">
        <p14:creationId xmlns:p14="http://schemas.microsoft.com/office/powerpoint/2010/main" val="7537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212F7-DF44-4820-A282-75BDFD88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>
            <a:normAutofit/>
          </a:bodyPr>
          <a:lstStyle/>
          <a:p>
            <a:r>
              <a:rPr lang="pl-PL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3. Spolupráce na společných projektech</a:t>
            </a:r>
            <a:endParaRPr lang="cs-CZ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pic>
        <p:nvPicPr>
          <p:cNvPr id="4" name="Zástupný symbol obrázku 7" descr="Obsah obrázku tráva, exteriér, příroda&#10;&#10;Popis byl vytvořen automaticky">
            <a:extLst>
              <a:ext uri="{FF2B5EF4-FFF2-40B4-BE49-F238E27FC236}">
                <a16:creationId xmlns:a16="http://schemas.microsoft.com/office/drawing/2014/main" id="{B6BC3701-0B63-397C-CAA7-F23122050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66724" y="457200"/>
            <a:ext cx="4416552" cy="1280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A18559-4E49-49E7-B1D6-419FDB5E0F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20000" y="3974560"/>
            <a:ext cx="15217200" cy="7239000"/>
          </a:xfrm>
        </p:spPr>
        <p:txBody>
          <a:bodyPr wrap="square" anchor="t">
            <a:normAutofit lnSpcReduction="10000"/>
          </a:bodyPr>
          <a:lstStyle/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zapojení zemědělských subjektů do přípravy a realizace komplexních pozemkových úprav,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zapojení zemědělských subjektů do přípravy a realizace jiných návrhů obnovy krajiny (např. dílčích pozemkových úprav),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zapojení zemědělských subjektů do přípravy a aktualizace územního plánu obce,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3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spolupráce zemědělských subjektů a obce na projektech financovaných z evropských i národních zdrojů</a:t>
            </a:r>
          </a:p>
          <a:p>
            <a:pPr marL="0" lvl="1" indent="0">
              <a:spcBef>
                <a:spcPts val="0"/>
              </a:spcBef>
              <a:spcAft>
                <a:spcPts val="6600"/>
              </a:spcAft>
              <a:buSzPct val="150000"/>
              <a:buNone/>
              <a:tabLst>
                <a:tab pos="542925" algn="l"/>
              </a:tabLst>
              <a:defRPr/>
            </a:pPr>
            <a:endParaRPr lang="cs-CZ" sz="2500" cap="all" dirty="0">
              <a:solidFill>
                <a:schemeClr val="accent2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CB0681-6978-4E96-A0B4-D028EEE6B38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0256500" y="12827000"/>
            <a:ext cx="2881313" cy="431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F8DB5BC-9DB6-416E-8566-8366C259475E}" type="slidenum">
              <a:rPr lang="cs-CZ" altLang="cs-CZ" smtClean="0"/>
              <a:pPr>
                <a:spcAft>
                  <a:spcPts val="600"/>
                </a:spcAft>
                <a:defRPr/>
              </a:pPr>
              <a:t>6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0AF76B-BD62-0136-AEFC-6097C6BAB4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82766B6-3B74-5A5F-86D6-F73A862392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E386B9-7178-49A8-9CEA-000097FA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4. Místní produkty a jejich marketing</a:t>
            </a:r>
            <a:endParaRPr lang="cs-CZ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35CC52BD-1577-45DC-8811-581E868B7F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r="14047"/>
          <a:stretch/>
        </p:blipFill>
        <p:spPr>
          <a:xfrm>
            <a:off x="457200" y="457200"/>
            <a:ext cx="5835600" cy="128016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2509A5-F9C9-425E-AFBA-41FC1018B0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0D21B77-21CF-4767-BB86-0A78EC5F6E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20000" y="4273770"/>
            <a:ext cx="15217200" cy="7239000"/>
          </a:xfrm>
        </p:spPr>
        <p:txBody>
          <a:bodyPr/>
          <a:lstStyle/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zachování a propagace místní (tradiční) zemědělské a potravinářské produkce,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propagace místních spolků (chovatelé, myslivci, zahrádkáři, včelaři apod.) a jejich produktů,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udržení či rozšíření místních odrůd rostlin a plemen zvířat,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realizace zajímavých produktů vyplývající ze zemědělské činnosti, jejich kvalita  a originalita způsobu zpracování, využití starých metod hospodaření nebo původního zpracování zemědělských produktů.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75E0C6-8C36-4823-B3EC-10B4290464B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>
              <a:defRPr/>
            </a:pPr>
            <a:fld id="{4F8DB5BC-9DB6-416E-8566-8366C259475E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552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09D334C-70DB-EA07-8C0B-B362A0BA52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1F589A-95BE-4A2C-8358-9D47973C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5. Využití netradičních zdrojů energie</a:t>
            </a:r>
            <a:endParaRPr lang="cs-CZ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C758C7FB-FE10-4D05-A92C-EDFC1AD65C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b="12420"/>
          <a:stretch/>
        </p:blipFill>
        <p:spPr>
          <a:xfrm>
            <a:off x="457200" y="457200"/>
            <a:ext cx="5835600" cy="12801600"/>
          </a:xfrm>
          <a:scene3d>
            <a:camera prst="orthographicFront">
              <a:rot lat="0" lon="21599971" rev="0"/>
            </a:camera>
            <a:lightRig rig="threePt" dir="t"/>
          </a:scene3d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EDBDB9-CFAA-4C4D-9052-F22D869258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FE3075-43EF-439F-A3E6-9F57EF9EF67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20000" y="3861764"/>
            <a:ext cx="15217200" cy="7239000"/>
          </a:xfrm>
        </p:spPr>
        <p:txBody>
          <a:bodyPr/>
          <a:lstStyle/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spolupráce s obcí při vyhledávání námětů na využití netradičních zdrojů a úspory energie,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podíl zemědělských subjektů na opatřování biomasy (štěpka, sláma, šťovík atp.),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zapojení zemědělských subjektů do výrobní přípravy a montáže slunečních kolektorů,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zapojení zemědělských a lesnických podniků do výstavby větrných elektráren  a malých vodních elektráren,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zapojení zemědělských subjektů do dalších opatření k využívání netradičních zdrojů energie a zajištění příznivých tepelných režimů budov.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endParaRPr lang="cs-CZ" sz="3200" b="1" cap="al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64ECBB-0F6E-4820-9D12-EAA258293E6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>
              <a:defRPr/>
            </a:pPr>
            <a:fld id="{4F8DB5BC-9DB6-416E-8566-8366C259475E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29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F43E46-4B8A-98EE-8A8D-6478893DD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33" y="10198029"/>
            <a:ext cx="3470742" cy="34707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FA056F-CA8A-45AF-B523-85479691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24A28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6. Nezemědělské aktivity</a:t>
            </a:r>
            <a:endParaRPr lang="cs-CZ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0F298745-BA89-4C70-9A5F-5435994C51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b="12420"/>
          <a:stretch/>
        </p:blipFill>
        <p:spPr>
          <a:xfrm>
            <a:off x="457200" y="457200"/>
            <a:ext cx="5835600" cy="1280160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05CDE1-6E2A-4E03-A9C4-1829E35B7F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20000" y="3793787"/>
            <a:ext cx="15217200" cy="9024139"/>
          </a:xfrm>
        </p:spPr>
        <p:txBody>
          <a:bodyPr/>
          <a:lstStyle/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využití budov a areálů již nepotřebných pro zemědělskou výrobu (</a:t>
            </a:r>
            <a:r>
              <a:rPr lang="cs-CZ" sz="3200" b="1" cap="all" dirty="0" err="1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brownfields</a:t>
            </a: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),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podíl zemědělských podniků na rozvoji venkovské turistiky,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využívání zemědělské produkce k jiným než zemědělským účelům, 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aktivní zapojení zemědělských subjektů do dění v obci - kulturní, společenské, sportovní a jiné akce,</a:t>
            </a:r>
          </a:p>
          <a:p>
            <a:pPr marL="358775" lvl="1" indent="-358775">
              <a:lnSpc>
                <a:spcPct val="15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podpora zachování tradic ve vztahu k zemědělství,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podpora při vedení administrativy malých podnikatelů a řemeslníků</a:t>
            </a:r>
          </a:p>
          <a:p>
            <a:pPr marL="358775" lvl="1" indent="-358775">
              <a:lnSpc>
                <a:spcPct val="100000"/>
              </a:lnSpc>
              <a:spcBef>
                <a:spcPts val="2000"/>
              </a:spcBef>
              <a:buSzPct val="150000"/>
              <a:buBlip>
                <a:blip r:embed="rId4"/>
              </a:buBlip>
              <a:tabLst>
                <a:tab pos="542925" algn="l"/>
              </a:tabLst>
              <a:defRPr/>
            </a:pPr>
            <a:r>
              <a:rPr lang="cs-CZ" sz="3200" b="1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podpora nezemědělského podnikání vedoucí ke snížení mimosezónní i trvalé nezaměstnanosti</a:t>
            </a:r>
            <a:r>
              <a:rPr lang="cs-CZ" sz="3200" cap="all" dirty="0">
                <a:solidFill>
                  <a:schemeClr val="accent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. </a:t>
            </a:r>
          </a:p>
          <a:p>
            <a:pPr marL="575500" lvl="2" indent="0">
              <a:buNone/>
            </a:pPr>
            <a:r>
              <a:rPr lang="cs-CZ" dirty="0"/>
              <a:t>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A55A65-589E-4501-9ED6-BBFD3A7951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>
              <a:defRPr/>
            </a:pPr>
            <a:fld id="{4F8DB5BC-9DB6-416E-8566-8366C259475E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873631"/>
      </p:ext>
    </p:extLst>
  </p:cSld>
  <p:clrMapOvr>
    <a:masterClrMapping/>
  </p:clrMapOvr>
</p:sld>
</file>

<file path=ppt/theme/theme1.xml><?xml version="1.0" encoding="utf-8"?>
<a:theme xmlns:a="http://schemas.openxmlformats.org/drawingml/2006/main" name="MZE_Prez_Zemedelstvi_16x9">
  <a:themeElements>
    <a:clrScheme name="MZe - Zeměděl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804900"/>
      </a:accent1>
      <a:accent2>
        <a:srgbClr val="CDCE00"/>
      </a:accent2>
      <a:accent3>
        <a:srgbClr val="80733D"/>
      </a:accent3>
      <a:accent4>
        <a:srgbClr val="005C2B"/>
      </a:accent4>
      <a:accent5>
        <a:srgbClr val="F49712"/>
      </a:accent5>
      <a:accent6>
        <a:srgbClr val="29B4E9"/>
      </a:accent6>
      <a:hlink>
        <a:srgbClr val="804900"/>
      </a:hlink>
      <a:folHlink>
        <a:srgbClr val="8049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Zemedelstvi_16x9_v2.potx" id="{DF38A2C2-C05B-4489-83D4-306E59AF5B0C}" vid="{93FC1C97-C993-4A4A-8C80-66FF7D9D47B5}"/>
    </a:ext>
  </a:extLst>
</a:theme>
</file>

<file path=ppt/theme/theme2.xml><?xml version="1.0" encoding="utf-8"?>
<a:theme xmlns:a="http://schemas.openxmlformats.org/drawingml/2006/main" name="Vesnice roku 2019_Oranžová stuha">
  <a:themeElements>
    <a:clrScheme name="MZe - Zeměděl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804900"/>
      </a:accent1>
      <a:accent2>
        <a:srgbClr val="CDCE00"/>
      </a:accent2>
      <a:accent3>
        <a:srgbClr val="80733D"/>
      </a:accent3>
      <a:accent4>
        <a:srgbClr val="005C2B"/>
      </a:accent4>
      <a:accent5>
        <a:srgbClr val="F49712"/>
      </a:accent5>
      <a:accent6>
        <a:srgbClr val="29B4E9"/>
      </a:accent6>
      <a:hlink>
        <a:srgbClr val="804900"/>
      </a:hlink>
      <a:folHlink>
        <a:srgbClr val="8049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Zemedelstvi_4x3.potx" id="{84037A3B-CF63-455A-A1F8-81847836C013}" vid="{FD051490-395A-4B87-96EB-1699276F501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MZE_Prez_Zemedelstvi_16x9</Template>
  <TotalTime>0</TotalTime>
  <Words>1331</Words>
  <Application>Microsoft Office PowerPoint</Application>
  <PresentationFormat>Vlastní</PresentationFormat>
  <Paragraphs>188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72 Monospace</vt:lpstr>
      <vt:lpstr>Arial</vt:lpstr>
      <vt:lpstr>Calibri</vt:lpstr>
      <vt:lpstr>Gill Sans MT</vt:lpstr>
      <vt:lpstr>Times New Roman</vt:lpstr>
      <vt:lpstr>MZE_Prez_Zemedelstvi_16x9</vt:lpstr>
      <vt:lpstr>Vesnice roku 2019_Oranžová stuha</vt:lpstr>
      <vt:lpstr>Oranžová stuha ČR roku 2024</vt:lpstr>
      <vt:lpstr>Prezentace aplikace PowerPoint</vt:lpstr>
      <vt:lpstr>Předmět hodnocení OS – kritéria </vt:lpstr>
      <vt:lpstr>1. Podíl místních zemědělských subjektů na zaměstnanosti obyvatel obce</vt:lpstr>
      <vt:lpstr>2. Péče o celkový vzhled obce</vt:lpstr>
      <vt:lpstr>3. Spolupráce na společných projektech</vt:lpstr>
      <vt:lpstr>4. Místní produkty a jejich marketing</vt:lpstr>
      <vt:lpstr>5. Využití netradičních zdrojů energie</vt:lpstr>
      <vt:lpstr>6. Nezemědělské aktivity</vt:lpstr>
      <vt:lpstr>Požadavky na krajské vítězné obce před celostátním hodnocení OS</vt:lpstr>
      <vt:lpstr>Prezentace aplikace PowerPoint</vt:lpstr>
      <vt:lpstr>Prezentace aplikace PowerPoint</vt:lpstr>
      <vt:lpstr>Vítězné obce Oranžové stuhy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2017-10-31T15:27:59Z</dcterms:created>
  <dcterms:modified xsi:type="dcterms:W3CDTF">2024-03-20T08:36:57Z</dcterms:modified>
</cp:coreProperties>
</file>