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0" r:id="rId1"/>
  </p:sldMasterIdLst>
  <p:notesMasterIdLst>
    <p:notesMasterId r:id="rId25"/>
  </p:notesMasterIdLst>
  <p:sldIdLst>
    <p:sldId id="256" r:id="rId2"/>
    <p:sldId id="264" r:id="rId3"/>
    <p:sldId id="265" r:id="rId4"/>
    <p:sldId id="269" r:id="rId5"/>
    <p:sldId id="266" r:id="rId6"/>
    <p:sldId id="272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 snapToGrid="0">
      <p:cViewPr varScale="1">
        <p:scale>
          <a:sx n="63" d="100"/>
          <a:sy n="63" d="100"/>
        </p:scale>
        <p:origin x="-522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22" y="158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46CB9-1943-4FC6-9196-EA3D7494745D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B593E-C5F6-485A-BE81-D6600C595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92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B593E-C5F6-485A-BE81-D6600C59504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3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bisky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36396" y="4027023"/>
            <a:ext cx="10110119" cy="1309255"/>
          </a:xfrm>
        </p:spPr>
        <p:txBody>
          <a:bodyPr/>
          <a:lstStyle/>
          <a:p>
            <a:pPr algn="ctr"/>
            <a:r>
              <a:rPr lang="cs-CZ" sz="2400" dirty="0" smtClean="0">
                <a:latin typeface="Palatino Linotype" panose="02040502050505030304" pitchFamily="18" charset="0"/>
              </a:rPr>
              <a:t>Mgr</a:t>
            </a:r>
            <a:r>
              <a:rPr lang="cs-CZ" sz="2400" dirty="0">
                <a:latin typeface="Palatino Linotype" panose="02040502050505030304" pitchFamily="18" charset="0"/>
              </a:rPr>
              <a:t>. Kateřina Krejčí</a:t>
            </a:r>
            <a:br>
              <a:rPr lang="cs-CZ" sz="2400" dirty="0">
                <a:latin typeface="Palatino Linotype" panose="02040502050505030304" pitchFamily="18" charset="0"/>
              </a:rPr>
            </a:br>
            <a:r>
              <a:rPr lang="cs-CZ" sz="2400" dirty="0">
                <a:latin typeface="Palatino Linotype" panose="02040502050505030304" pitchFamily="18" charset="0"/>
              </a:rPr>
              <a:t>starostka obce Sobíšky</a:t>
            </a:r>
            <a:br>
              <a:rPr lang="cs-CZ" sz="2400" dirty="0">
                <a:latin typeface="Palatino Linotype" panose="02040502050505030304" pitchFamily="18" charset="0"/>
              </a:rPr>
            </a:br>
            <a:r>
              <a:rPr lang="cs-CZ" sz="2400" dirty="0">
                <a:latin typeface="Palatino Linotype" panose="02040502050505030304" pitchFamily="18" charset="0"/>
              </a:rPr>
              <a:t>manažerka </a:t>
            </a:r>
            <a:r>
              <a:rPr lang="cs-CZ" sz="2400" dirty="0" smtClean="0">
                <a:latin typeface="Palatino Linotype" panose="02040502050505030304" pitchFamily="18" charset="0"/>
              </a:rPr>
              <a:t>CSS </a:t>
            </a:r>
            <a:r>
              <a:rPr lang="cs-CZ" sz="2400" smtClean="0">
                <a:latin typeface="Palatino Linotype" panose="02040502050505030304" pitchFamily="18" charset="0"/>
              </a:rPr>
              <a:t>DSO Moravská brána</a:t>
            </a:r>
            <a:endParaRPr lang="cs-CZ" dirty="0">
              <a:solidFill>
                <a:srgbClr val="00B0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36398" y="1539239"/>
            <a:ext cx="10110118" cy="2266641"/>
          </a:xfrm>
        </p:spPr>
        <p:txBody>
          <a:bodyPr/>
          <a:lstStyle/>
          <a:p>
            <a:pPr marL="182880" indent="0" algn="ctr">
              <a:buNone/>
            </a:pPr>
            <a:r>
              <a:rPr lang="cs-CZ" dirty="0">
                <a:latin typeface="Palatino Linotype" panose="02040502050505030304" pitchFamily="18" charset="0"/>
              </a:rPr>
              <a:t>Změny zákona o obcích – vybrané otázky</a:t>
            </a:r>
            <a:endParaRPr lang="cs-CZ" b="1" dirty="0">
              <a:solidFill>
                <a:srgbClr val="00B0F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98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3906838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Místo zveřejnění záměru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Na úřední desce </a:t>
            </a:r>
            <a:r>
              <a:rPr lang="pl-PL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obecního úřadu= i na elektronické úřední desce!!!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„Tam, kde zákon stanoví povinnost zveřejnění záměru (výzvy k podávání nabídek) na úřední desce za účelem posílení hospodárnosti a transparentnosti </a:t>
            </a:r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majetkových dispozic, </a:t>
            </a: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znamená nesplnění povinnosti zveřejnit takový dokument též na „elektronické úřední desce“ podle § 26 správního řádu takové porušení zákona, v důsledku něhož je uskutečněná majetková dispozice pro rozpor se zákonem podle § 39 občanského zákoníku neplatná</a:t>
            </a:r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.“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jiným způsobem v místě obvyklým</a:t>
            </a:r>
          </a:p>
          <a:p>
            <a:pPr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23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621530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Doba zveřejnění záměru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nejméně 15 dnů před rozhodnutím v příslušném orgánu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obce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Problematika počítání lhůt – doby zveřejnění</a:t>
            </a:r>
            <a:endParaRPr lang="cs-CZ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K účinnému zveřejnění záměru dojde i tehdy, jestliže byl záměr na úřední desce zpřístupněn po dobu 15 dnů, a to včetně dne vyvěšení a sejmutí z úřední desky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nedodržení předepsané publikační doby nemusí automaticky znamenat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neplatnost smlouvy (lze se spolehnout?)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Důsledky nezveřejnění záměru (po stanovenou dobu)? =&gt; § 41 odst.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Delší doba (od zveřejnění po vydání rozhodnutí) =&gt; zohlednit charakter dispozice, právní složitost, význam pro obec apod. </a:t>
            </a: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Stanovisko MVCR – přijatelná doba do 6 měsíců</a:t>
            </a:r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3906838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Rozhodnutí o právním jednání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příslušný orgán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obce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vyhrazené pravomoci zastupitelstva obce - § 84 odst. 2, § 85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vyhrazené pravomoci rady obce - § 102 odst. 2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zbytkové pravomoci rady obce - § 102 odst. 3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pravomoci starosty v obci, kde se rada obce nevolí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07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5170170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Hlasování členů zastupitelstva obce nebo rady obce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K usnesení je třeba souhlasu nadpoloviční většiny všech členů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Palatino Linotype" panose="02040502050505030304" pitchFamily="18" charset="0"/>
              </a:rPr>
              <a:t>zastupitelstvo obce - § 87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Palatino Linotype" panose="02040502050505030304" pitchFamily="18" charset="0"/>
              </a:rPr>
              <a:t>rada obce - § 101 odst. 2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Informace o přijatých usneseních a výsledku hlasování v zápisu ze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zasedání/schůze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Forma hlasování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veřejné/tajné?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per </a:t>
            </a:r>
            <a:r>
              <a:rPr lang="cs-CZ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rollam</a:t>
            </a:r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? – korespondenční hlasování (mail)</a:t>
            </a:r>
            <a:endParaRPr lang="cs-CZ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telekonferenční či jiné audiovizuální zařízení?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77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Specifická </a:t>
            </a:r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jednání - věcná </a:t>
            </a:r>
            <a:r>
              <a:rPr lang="cs-CZ" sz="24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břemena, právo </a:t>
            </a:r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stavby</a:t>
            </a:r>
          </a:p>
          <a:p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Povaha - 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věci nemovité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věcná břemena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(služebnosti) – nabytí –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již není nutný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souhlas zastupitelstva obce dle § 85 písm. a) zákona o obcích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-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inženýrských sítě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a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pozemní komunikace,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převod bytů a nebytových prostorů z majetku obce,</a:t>
            </a:r>
            <a:endParaRPr lang="cs-CZ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zastavení obecní nemovitosti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- souhlas zastupitelstva obce dle § 85 písm. k) zákona o obcích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právo stavby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– lze nabýt (obec jako stavebník) a převést (a zatížit obecní pozemek) -  nutný souhlas zastupitelstva obce dle § 85 písm. m) zákona o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obcích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Nezaměňovat se smlouvou o právu provést stavbu – jiný institut, není potřeba souhlasu ZO , postačí podpis starosty</a:t>
            </a:r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5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Problematika rozhodnutí o právním jednání</a:t>
            </a:r>
          </a:p>
          <a:p>
            <a:endParaRPr lang="cs-CZ" sz="24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rozhodnutí „nepříslušného“ orgánu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rozhodnutí o jiném právním úkonu (oproti záměru)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nedostatečně určité rozhodnutí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</a:t>
            </a: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není rozhodnuto o všech podstatných náležitostech)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neodůvodnění odchylky od ceny obvyklé, případně přijetí méně výhodné nabídky bez odůvodnění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endParaRPr lang="cs-CZ" sz="24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Účinnost 1. července 2016</a:t>
            </a:r>
            <a:endParaRPr lang="cs-CZ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Změny: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Úprava problematiky sporných hranic obcí - § 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26a </a:t>
            </a: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- situací, kdy území obce nebo jeho část je součástí katastrálního území jiné obce =&gt; povinnost dotčených obcí uzavřít dohodu ve lhůtě 1 roku od výzvy MVČR, jinak rozhodne MVČR z moci 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úřední</a:t>
            </a:r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významné životních události svých občanů -   § 36a, § 149a - Obce mohou využít osobní údaje bez předchozího souhlasu „jubilantů "aniž by docházelo k porušení zákona na ochranu osobních údajů.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Rozšíření povinnosti zveřejnit záměr - § 39 odst. 1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 - </a:t>
            </a:r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5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Rozšíření povinnosti zveřejnit záměr - § 39 odst. 1. 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–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Vyjmenované </a:t>
            </a: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dispozice s hmotnými nemovitými věcmi a právem </a:t>
            </a: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stavby.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Prodej</a:t>
            </a: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, směna, nájem, pacht, výpůjčka, </a:t>
            </a:r>
            <a:r>
              <a:rPr lang="cs-CZ" sz="16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výprosa</a:t>
            </a: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. </a:t>
            </a: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Nově </a:t>
            </a: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nezbytné </a:t>
            </a: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rovněž </a:t>
            </a: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zveřejnit záměr v případě zřízení práva stavby k pozemku ve vlastnictví obce</a:t>
            </a: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Změna výjimek z povinnosti zveřejnit záměr - § 39 odst. 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3 –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Pronájem bytů nebo hrobových míst.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Pronájem, pacht, výpůjčka dle odst. 1, avšak na dobu kratší než 30 dnů.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Pronájem, pacht, výpůjčka, </a:t>
            </a:r>
            <a:r>
              <a:rPr lang="cs-CZ" sz="16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výprosa</a:t>
            </a: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 právnické osobě zřízené nebo založené obcí nebo právnické osobě, kterou obec ovládá (viz § 74 zákona č. 90/2012 Sb., o obchodních korporacích).</a:t>
            </a:r>
          </a:p>
          <a:p>
            <a:pPr lvl="2" algn="just"/>
            <a:endParaRPr lang="cs-CZ" sz="16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15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Úprava zdůvodňování odchylky od ceny obvyklé - § 39 odst.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Při úplatném převodu majetku se cena sjednává zpravidla ve výši, která je v daném místě a čase obvyklá, nejde-li o cenu regulovanou státem. Odchylka od ceny obvyklé musí být zdůvodněna, jde-li o cenu nižší než obvyklou. Není-li odchylka od ceny obvyklé zdůvodněna, je právní jednání neplatné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1200150" lvl="2" indent="-285750" algn="just">
              <a:buFont typeface="Palatino Linotype" panose="02040502050505030304" pitchFamily="18" charset="0"/>
              <a:buChar char="»"/>
            </a:pPr>
            <a:r>
              <a:rPr lang="cs-CZ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	</a:t>
            </a:r>
            <a:r>
              <a:rPr lang="cs-CZ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absolutní neplatnost</a:t>
            </a:r>
            <a:endParaRPr lang="cs-CZ" sz="16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91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Úprava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pravomocí obecních orgánů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Vyhrazené pravomoci zastupitelstva obce - § </a:t>
            </a:r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85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Rozhodování o nabytí a převodu hmotných nemovitých věcí s výjimkou inženýrských sítí a pozemních komunikací.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Rozhodování o nabytí a převodu práva stavby a smluvní zřízení práva stavby k pozemku ve vlastnictví obce.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Rozhodování zpeněžení a nabytí hmotné nemovité věci ve veřejné dražbě, ve veřejné soutěži apod.– lze svěřit radě obce nebo starostovi.</a:t>
            </a:r>
          </a:p>
          <a:p>
            <a:pPr lvl="2"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Zbytkové </a:t>
            </a:r>
            <a:r>
              <a:rPr lang="pl-PL" dirty="0">
                <a:solidFill>
                  <a:schemeClr val="tx1"/>
                </a:solidFill>
                <a:latin typeface="Palatino Linotype" panose="02040502050505030304" pitchFamily="18" charset="0"/>
              </a:rPr>
              <a:t>pravomoci rady obce - § 102 odst. 3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3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3906838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Právní postavení obcí</a:t>
            </a:r>
            <a:endParaRPr lang="cs-CZ" sz="2000" dirty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Hlava VII. Ústavy ČR  a 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Zákon č. 128/2000 SB., o obcích </a:t>
            </a: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(obecní zřízení), ve znění pozdějších předpisů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Obce jsou veřejnoprávní korporace, které mohou vlastnit majetek a hospodařit na základě vlastního rozpočtu,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Povinnost dodržování zákonných povinností – zveřejnění záměru obce, schválení zamýšlené dispozice příslušným orgánem obce, povinnost sjednávat cenu v místě obvyklou, atd.</a:t>
            </a:r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6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2"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Zbytkové </a:t>
            </a:r>
            <a:r>
              <a:rPr lang="pl-PL" dirty="0">
                <a:solidFill>
                  <a:schemeClr val="tx1"/>
                </a:solidFill>
                <a:latin typeface="Palatino Linotype" panose="02040502050505030304" pitchFamily="18" charset="0"/>
              </a:rPr>
              <a:t>pravomoci rady obce - § 102 odst. 3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Nově rozhodování o nájemních smlouvách a smlouvách o výpůjčce (dříve vyhrazené pravomoci rady).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Výslovná možnost svěření zbytkových pravomocí starostovi nebo obecnímu úřadu, obecní policii lze svěřit rozhodování o právních jednáních souvisejících s činností obecní policie.</a:t>
            </a:r>
          </a:p>
          <a:p>
            <a:pPr lvl="2"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75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/>
            <a:endParaRPr lang="cs-CZ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Účast obce v dražbě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Usnesení, jímž zastupitelstvo obce nebo rada obce rozhodly o nabytí věci v dražbě, ve veřejné soutěži o nejvhodnější nabídku nebo o jejím nabytí jiným obdobným způsobem, se až do ukončení dražby, veřejné soutěže o nejvhodnější nabídku nebo jiného obdobného postupu nezpřístupňují podle tohoto zákona ani neposkytují podle jiného právního předpisu (viz zákon č. 106/1999 Sb., o svobodném přístupu k informacím). </a:t>
            </a:r>
          </a:p>
          <a:p>
            <a:pPr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88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Novela zákona o obcích </a:t>
            </a:r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/>
            <a:endParaRPr lang="cs-CZ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Změna pravidel pro zřizování výboru pro národnostní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menšiny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Vznik výboru za předpokladu, že v územním obvodu obce žije podle posledního sčítání lidu alespoň 10 % občanů hlásících se k národnosti jiné než české a spolek zastupující zájmy národnostní menšiny o to písemně požádá.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Palatino Linotype" panose="02040502050505030304" pitchFamily="18" charset="0"/>
              </a:rPr>
              <a:t>Nejméně polovinu členů výboru musí tvořit příslušníci národnostních menšin, ledaže tuto podmínku nelze splnit pro nedostatek kandidátů z řad národnostních menšin.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</a:p>
          <a:p>
            <a:pPr algn="just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36" y="570415"/>
            <a:ext cx="2849803" cy="15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1465" y="4389120"/>
            <a:ext cx="1888032" cy="185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392930"/>
          </a:xfrm>
        </p:spPr>
        <p:txBody>
          <a:bodyPr/>
          <a:lstStyle/>
          <a:p>
            <a:pPr algn="ctr"/>
            <a:endParaRPr lang="cs-CZ" sz="2400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Mgr. Kateřina Krejčí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+420 608 830 222</a:t>
            </a:r>
          </a:p>
          <a:p>
            <a:pPr algn="ctr"/>
            <a:r>
              <a:rPr lang="cs-CZ" sz="2400" b="1" dirty="0" smtClean="0">
                <a:solidFill>
                  <a:schemeClr val="bg2">
                    <a:lumMod val="75000"/>
                  </a:schemeClr>
                </a:solidFill>
                <a:latin typeface="Palatino Linotype" panose="02040502050505030304" pitchFamily="18" charset="0"/>
                <a:hlinkClick r:id="rId4"/>
              </a:rPr>
              <a:t>www.sobisky.cz</a:t>
            </a:r>
            <a:endParaRPr lang="cs-CZ" sz="2400" b="1" dirty="0" smtClean="0">
              <a:solidFill>
                <a:schemeClr val="bg2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www. dsomoravskabrana.cz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endParaRPr lang="cs-CZ" sz="24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Děkuji Vám za pozornost!</a:t>
            </a: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/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7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179570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Povinnosti obcí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§ 39 odst. 1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- Záměr obce prodat, směnit, darovat,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pronajmout, propachtovat nebo vypůjčit hmotnou nemovitou věc nebo právo stavby anebo je přenechat jako výprosu a záměr obce smluvně zřídit právo stavby k pozemku ve vlastnictví obce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 obec zveřejní po dobu nejméně 15 dnů před rozhodnutím v příslušném orgánu obce vyvěšením na úřední desce 3b) obecního úřadu, aby se k němu mohli zájemci vyjádřit a předložit své nabídky. Záměr může obec též zveřejnit způsobem v místě obvyklým. Pokud obec záměr nezveřejní, je právní jednání neplatné. Nemovitá věc se v záměru označí údaji podle zvláštního zákona 15a) platnými ke dni zveřejnění záměru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	15a) § 8 zákona č. 256/2013 Sb., o katastru nemovitostí (katastrální zákon).</a:t>
            </a:r>
            <a:endParaRPr lang="cs-CZ" sz="18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133850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Povinnosti obcí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§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39 odst. 2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- Při úplatném převodu majetku se cena sjednává zpravidla ve výši, která je v daném místě a čase obvyklá, nejde-li o cenu regulovanou státem. Odchylka od ceny obvyklé musí být zdůvodněna,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jde-li o cenu nižší než obvyklou. Není-li odchylka od ceny obvyklé zdůvodněna, je právní jednání </a:t>
            </a:r>
            <a:r>
              <a:rPr lang="cs-CZ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neplatné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-povinnost zdůvodnit odchylku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od ceny obvyklé.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§ 39 odst. 3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- Ustanovení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odstavce 1 se nepoužije, jde-li o pronájem bytů nebo hrobových míst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anebo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 o pronájem,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pacht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 nebo výpůjčku majetku obce na dobu kratší než 30 dnů nebo jde-li o pronájem,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pacht, výprosu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nebo výpůjčku právnické osobě zřízené </a:t>
            </a:r>
            <a:r>
              <a:rPr lang="cs-CZ" sz="2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nebo založené obcí nebo právnické osobě, kterou obec </a:t>
            </a:r>
            <a:r>
              <a:rPr lang="cs-CZ" sz="20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ovládá.</a:t>
            </a: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1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397" y="1429152"/>
            <a:ext cx="10109200" cy="4240127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Povinnosti obcí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§ </a:t>
            </a:r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41 odst</a:t>
            </a:r>
            <a:r>
              <a:rPr lang="cs-CZ" sz="24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. </a:t>
            </a:r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 </a:t>
            </a: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- Podmiňuje-li tento zákon platnost právního jednání obce předchozím zveřejněním, schválením nebo souhlasem, opatří se listina o tomto právním jednání doložkou, jíž bude potvrzeno, že tyto podmínky jsou splněny. Je-li listina touto doložkou obcí opatřena, má se za to, že povinnost předchozího zveřejnění, schválení nebo souhlasu byla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splněna.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§ 41 odst. 2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- Právní </a:t>
            </a: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jednání, která vyžadují schválení zastupitelstva obce, popřípadě rady obce, jsou bez tohoto schválení neplatná.</a:t>
            </a:r>
            <a:endParaRPr lang="cs-CZ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9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4880610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Doložka dle § 41 odst. 1 - příklad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Touto doložkou se osvědčuje, že byla splněna podmínka platnosti právního úkonu obce jeho schválením na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X.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zasedání zastupitelstva obce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XY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konaném dne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DD. MM. RRRR </a:t>
            </a: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usnesením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č. X/Y/2016</a:t>
            </a:r>
            <a:endParaRPr lang="cs-CZ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„</a:t>
            </a: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Zastupitelstvo obce 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.. </a:t>
            </a: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schvaluje úplatný převod části pozemku č. p. st. 3/1 o výměře 38 m2 za uvedených podmínek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“.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Záměr </a:t>
            </a: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směnit nemovitost „část pozemku p. č. 3/1 o výměře 38 m2" byl zveřejněn po dobu stanovenou zák. č. 128/2000 Sb., zákon o obcích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Absence neznamená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neplatnost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osvědčení předpokládající správnost procesního postupu obce – upevnění pozice obce v případném 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budoucím sporu</a:t>
            </a:r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Konkrétní podoba zákonem nespecifikovaná.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/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3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3906838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Zákonný postup při nakládání s majetkem obce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přijetí a zveřejnění záměru – § 39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rozhodnutí příslušného orgánu o majetkoprávním úkonu </a:t>
            </a:r>
            <a:b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(o uzavření smlouvy) – § 85, § 102 odst. 2 a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cs-CZ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uzavření smlouvy – § 103 odst.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</a:t>
            </a:r>
            <a:endParaRPr lang="cs-CZ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8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638" y="1428750"/>
            <a:ext cx="10109200" cy="3906838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Náležitosti záměru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Identifikace nemovitosti dle § 8 zákona č. 256/2013 Sb., o katastru nemovitostí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Specifikace zamýšlené dispozice (prodej, nájem…)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Dispozice částí pozemku – nutná přesná identifikace</a:t>
            </a:r>
            <a:r>
              <a:rPr lang="cs-CZ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!</a:t>
            </a:r>
          </a:p>
          <a:p>
            <a:pPr lvl="1" algn="just"/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Pokud ovšem v záměru absentuje jakýkoliv formulačně interpretova-</a:t>
            </a:r>
            <a:r>
              <a:rPr lang="cs-CZ" sz="18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telný</a:t>
            </a: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 údaj o zamýšleném rozsahu prodávané části pozemku, nemohou se logicky žádní zájemci k takovému záměru relevantně vyjádřit a předložit své nabídky. Z toho 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plyne</a:t>
            </a: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, že zveřejnění záměru „o prodeji části pozemku p. č. XY v katastrálním území XY“, neodpovídá dikci § 39 odst. 1 zákona o obcích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Geometrický plán</a:t>
            </a:r>
            <a:r>
              <a:rPr lang="cs-CZ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…</a:t>
            </a:r>
            <a:endParaRPr lang="cs-CZ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40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Katerina\Documents\CSS\Logo_C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7" y="502139"/>
            <a:ext cx="1440159" cy="79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aterina\Documents\CSS\logo_SPOV_Olomoucky_kr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623" y="545918"/>
            <a:ext cx="896893" cy="8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036397" y="1429152"/>
            <a:ext cx="10109200" cy="4621127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Podrobnosti záměru</a:t>
            </a:r>
          </a:p>
          <a:p>
            <a:pPr algn="l"/>
            <a:endParaRPr lang="cs-CZ" sz="2000" dirty="0" smtClean="0">
              <a:solidFill>
                <a:srgbClr val="00B0F0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podmínky v záměru nesmí být nastaveny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diskriminačně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„Jestliže zastupitelstvo schválí na základě podané nabídky prodej pozemku za cenu vyšší, než byla uvedena jako cena požadovaná ve zveřejněném záměru, nelze dovozovat, že by schválený prodej pozemku byl z toho důvodu nezákonný pro rozpor se zveřejněným záměrem.“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Nezveřejnění, zveřejnění </a:t>
            </a:r>
            <a:r>
              <a:rPr lang="cs-CZ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po kratší </a:t>
            </a:r>
            <a:r>
              <a:rPr lang="cs-CZ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dobu, nesrozumitelnost, neurčitost, realizace jiného právní jednání, než bylo uvedeno v záměru =&gt; následek =&gt; absolutní neplatnost právního jednání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cs-CZ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98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364</TotalTime>
  <Words>1793</Words>
  <Application>Microsoft Office PowerPoint</Application>
  <PresentationFormat>Vlastní</PresentationFormat>
  <Paragraphs>175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Aerodynamika</vt:lpstr>
      <vt:lpstr>Změny zákona o obcích – vybrané otázky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Obec</dc:creator>
  <cp:lastModifiedBy>Katerina Krejci</cp:lastModifiedBy>
  <cp:revision>50</cp:revision>
  <dcterms:created xsi:type="dcterms:W3CDTF">2016-09-19T09:11:41Z</dcterms:created>
  <dcterms:modified xsi:type="dcterms:W3CDTF">2016-10-25T16:10:34Z</dcterms:modified>
</cp:coreProperties>
</file>