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handoutMasterIdLst>
    <p:handoutMasterId r:id="rId23"/>
  </p:handoutMasterIdLst>
  <p:sldIdLst>
    <p:sldId id="256" r:id="rId2"/>
    <p:sldId id="257" r:id="rId3"/>
    <p:sldId id="258" r:id="rId4"/>
    <p:sldId id="273" r:id="rId5"/>
    <p:sldId id="290" r:id="rId6"/>
    <p:sldId id="291" r:id="rId7"/>
    <p:sldId id="292" r:id="rId8"/>
    <p:sldId id="286" r:id="rId9"/>
    <p:sldId id="289" r:id="rId10"/>
    <p:sldId id="297" r:id="rId11"/>
    <p:sldId id="299" r:id="rId12"/>
    <p:sldId id="275" r:id="rId13"/>
    <p:sldId id="276" r:id="rId14"/>
    <p:sldId id="277" r:id="rId15"/>
    <p:sldId id="279" r:id="rId16"/>
    <p:sldId id="280" r:id="rId17"/>
    <p:sldId id="285" r:id="rId18"/>
    <p:sldId id="300" r:id="rId19"/>
    <p:sldId id="301" r:id="rId20"/>
    <p:sldId id="283" r:id="rId21"/>
    <p:sldId id="284" r:id="rId22"/>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4" d="100"/>
          <a:sy n="54" d="100"/>
        </p:scale>
        <p:origin x="1440"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F8B6D722-2E39-413F-BBFC-FA58CDB32827}" type="datetimeFigureOut">
              <a:rPr lang="cs-CZ" smtClean="0"/>
              <a:t>19.03.2024</a:t>
            </a:fld>
            <a:endParaRPr lang="cs-CZ"/>
          </a:p>
        </p:txBody>
      </p:sp>
      <p:sp>
        <p:nvSpPr>
          <p:cNvPr id="4" name="Zástupný symbol pro zápatí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cs-CZ"/>
          </a:p>
        </p:txBody>
      </p:sp>
      <p:sp>
        <p:nvSpPr>
          <p:cNvPr id="5" name="Zástupný symbol pro číslo snímku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7E6EBB43-F361-4C34-BDBD-99318D034A88}" type="slidenum">
              <a:rPr lang="cs-CZ" smtClean="0"/>
              <a:t>‹#›</a:t>
            </a:fld>
            <a:endParaRPr lang="cs-CZ"/>
          </a:p>
        </p:txBody>
      </p:sp>
    </p:spTree>
    <p:extLst>
      <p:ext uri="{BB962C8B-B14F-4D97-AF65-F5344CB8AC3E}">
        <p14:creationId xmlns:p14="http://schemas.microsoft.com/office/powerpoint/2010/main" val="1031811655"/>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cs-CZ"/>
              <a:t>Kliknutím lze upravit styl.</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endParaRPr lang="en-US" dirty="0"/>
          </a:p>
        </p:txBody>
      </p:sp>
      <p:sp>
        <p:nvSpPr>
          <p:cNvPr id="4" name="Date Placeholder 3"/>
          <p:cNvSpPr>
            <a:spLocks noGrp="1"/>
          </p:cNvSpPr>
          <p:nvPr>
            <p:ph type="dt" sz="half" idx="10"/>
          </p:nvPr>
        </p:nvSpPr>
        <p:spPr/>
        <p:txBody>
          <a:bodyPr/>
          <a:lstStyle/>
          <a:p>
            <a:fld id="{E30E2307-1E40-4E12-8716-25BFDA8E7013}" type="datetime1">
              <a:rPr lang="en-US" smtClean="0"/>
              <a:pPr/>
              <a:t>3/19/2024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Date Placeholder 3"/>
          <p:cNvSpPr>
            <a:spLocks noGrp="1"/>
          </p:cNvSpPr>
          <p:nvPr>
            <p:ph type="dt" sz="half" idx="10"/>
          </p:nvPr>
        </p:nvSpPr>
        <p:spPr/>
        <p:txBody>
          <a:bodyPr/>
          <a:lstStyle/>
          <a:p>
            <a:fld id="{E5CFCF5A-EA79-452C-A52C-1A2668C2E7DF}" type="datetime1">
              <a:rPr lang="en-US" smtClean="0"/>
              <a:pPr/>
              <a:t>3/19/2024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Svislý nadpis a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2E5C4C28-BD4B-4892-9A2D-6E19BD753A9A}" type="datetime1">
              <a:rPr lang="en-US" smtClean="0"/>
              <a:pPr/>
              <a:t>3/19/2024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cs-CZ"/>
              <a:t>Kliknutím lze upravit styl.</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Date Placeholder 3"/>
          <p:cNvSpPr>
            <a:spLocks noGrp="1"/>
          </p:cNvSpPr>
          <p:nvPr>
            <p:ph type="dt" sz="half" idx="10"/>
          </p:nvPr>
        </p:nvSpPr>
        <p:spPr/>
        <p:txBody>
          <a:bodyPr/>
          <a:lstStyle/>
          <a:p>
            <a:fld id="{61FD9D02-426E-46C9-9EE9-0DE1EF8B2838}" type="datetime1">
              <a:rPr lang="en-US" smtClean="0"/>
              <a:pPr/>
              <a:t>3/19/2024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
        <p:nvSpPr>
          <p:cNvPr id="7" name="Title 6"/>
          <p:cNvSpPr>
            <a:spLocks noGrp="1"/>
          </p:cNvSpPr>
          <p:nvPr>
            <p:ph type="title"/>
          </p:nvPr>
        </p:nvSpPr>
        <p:spPr/>
        <p:txBody>
          <a:bodyPr/>
          <a:lstStyle/>
          <a:p>
            <a:r>
              <a:rPr lang="cs-CZ"/>
              <a:t>Kliknutím lze upravit styl.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části">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cs-CZ"/>
              <a:t>Kliknutím lze upravit styl.</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Date Placeholder 3"/>
          <p:cNvSpPr>
            <a:spLocks noGrp="1"/>
          </p:cNvSpPr>
          <p:nvPr>
            <p:ph type="dt" sz="half" idx="10"/>
          </p:nvPr>
        </p:nvSpPr>
        <p:spPr/>
        <p:txBody>
          <a:bodyPr/>
          <a:lstStyle/>
          <a:p>
            <a:fld id="{7B8AEBBE-F8B2-42CF-9895-E86A608384EB}" type="datetime1">
              <a:rPr lang="en-US" smtClean="0"/>
              <a:pPr/>
              <a:t>3/19/2024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a:p>
        </p:txBody>
      </p:sp>
      <p:sp>
        <p:nvSpPr>
          <p:cNvPr id="5" name="Date Placeholder 4"/>
          <p:cNvSpPr>
            <a:spLocks noGrp="1"/>
          </p:cNvSpPr>
          <p:nvPr>
            <p:ph type="dt" sz="half" idx="10"/>
          </p:nvPr>
        </p:nvSpPr>
        <p:spPr/>
        <p:txBody>
          <a:bodyPr/>
          <a:lstStyle/>
          <a:p>
            <a:fld id="{E1FAA6B6-10E5-4810-BC9F-DA72D8452E73}" type="datetime1">
              <a:rPr lang="en-US" smtClean="0"/>
              <a:pPr/>
              <a:t>3/19/2024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7D7A59-36E2-48B9-B146-C1E59501F63F}" type="slidenum">
              <a:rPr lang="en-US" smtClean="0"/>
              <a:pPr/>
              <a:t>‹#›</a:t>
            </a:fld>
            <a:endParaRPr lang="en-US"/>
          </a:p>
        </p:txBody>
      </p:sp>
      <p:sp>
        <p:nvSpPr>
          <p:cNvPr id="9" name="Content Placeholder 8"/>
          <p:cNvSpPr>
            <a:spLocks noGrp="1"/>
          </p:cNvSpPr>
          <p:nvPr>
            <p:ph sz="quarter" idx="13"/>
          </p:nvPr>
        </p:nvSpPr>
        <p:spPr>
          <a:xfrm>
            <a:off x="676655" y="2679192"/>
            <a:ext cx="3822192" cy="34472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a:t>Kliknutím lze upravit styl.</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6D18D072-EF12-4AA2-BD71-ABC68B06D0E2}" type="datetime1">
              <a:rPr lang="en-US" smtClean="0"/>
              <a:pPr/>
              <a:t>3/19/2024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a:p>
        </p:txBody>
      </p:sp>
      <p:sp>
        <p:nvSpPr>
          <p:cNvPr id="3" name="Date Placeholder 2"/>
          <p:cNvSpPr>
            <a:spLocks noGrp="1"/>
          </p:cNvSpPr>
          <p:nvPr>
            <p:ph type="dt" sz="half" idx="10"/>
          </p:nvPr>
        </p:nvSpPr>
        <p:spPr/>
        <p:txBody>
          <a:bodyPr/>
          <a:lstStyle/>
          <a:p>
            <a:fld id="{B8CDBF60-6CC3-4B74-A60D-3486985E4346}" type="datetime1">
              <a:rPr lang="en-US" smtClean="0"/>
              <a:pPr/>
              <a:t>3/19/2024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rázdný">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22714818-984F-4759-BF72-A33BDC1963BD}" type="datetime1">
              <a:rPr lang="en-US" smtClean="0"/>
              <a:pPr/>
              <a:t>3/19/2024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9EA7E191-5F94-4FC1-B823-BD7CABF7FA06}" type="datetime1">
              <a:rPr lang="en-US" smtClean="0"/>
              <a:pPr/>
              <a:t>3/19/2024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7D7A59-36E2-48B9-B146-C1E59501F63F}" type="slidenum">
              <a:rPr lang="en-US" smtClean="0"/>
              <a:pPr/>
              <a:t>‹#›</a:t>
            </a:fld>
            <a:endParaRPr lang="en-US"/>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cs-CZ"/>
              <a:t>Kliknutím lze upravit styl.</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cs-CZ"/>
              <a:t>Kliknutím lze upravit styl.</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Date Placeholder 4"/>
          <p:cNvSpPr>
            <a:spLocks noGrp="1"/>
          </p:cNvSpPr>
          <p:nvPr>
            <p:ph type="dt" sz="half" idx="10"/>
          </p:nvPr>
        </p:nvSpPr>
        <p:spPr/>
        <p:txBody>
          <a:bodyPr/>
          <a:lstStyle/>
          <a:p>
            <a:fld id="{88856D55-EFBE-4F9B-8A5F-09D42CA22A9B}" type="datetime1">
              <a:rPr lang="en-US" smtClean="0"/>
              <a:pPr/>
              <a:t>3/19/2024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7D7A59-36E2-48B9-B146-C1E59501F63F}" type="slidenum">
              <a:rPr lang="en-US" smtClean="0"/>
              <a:pPr/>
              <a:t>‹#›</a:t>
            </a:fld>
            <a:endParaRPr lang="en-US"/>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9D1D110F-3F4E-48D9-B8AA-5D0E825AFDBA}" type="datetime1">
              <a:rPr lang="en-US" smtClean="0"/>
              <a:pPr/>
              <a:t>3/19/2024</a:t>
            </a:fld>
            <a:endParaRPr lang="en-US"/>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n-US" dirty="0"/>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687D7A59-36E2-48B9-B146-C1E59501F63F}" type="slidenum">
              <a:rPr lang="en-US" smtClean="0"/>
              <a:pPr/>
              <a:t>‹#›</a:t>
            </a:fld>
            <a:endParaRPr lang="en-US"/>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sldNum="0" hdr="0" ftr="0" dt="0"/>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www.vesniceroku.cz/files/file/VR_2011/Zlata_cihla_v_POV.pdf" TargetMode="External"/><Relationship Id="rId2" Type="http://schemas.openxmlformats.org/officeDocument/2006/relationships/hyperlink" Target="http://www.vesniceroku.cz/files/file/VR_2011/2011_cena_nadeje.pdf"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png"/><Relationship Id="rId7"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9.jpe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9.jpeg"/><Relationship Id="rId5" Type="http://schemas.openxmlformats.org/officeDocument/2006/relationships/image" Target="../media/image44.pn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hyperlink" Target="http://www.tucin.cz/" TargetMode="External"/><Relationship Id="rId5" Type="http://schemas.openxmlformats.org/officeDocument/2006/relationships/hyperlink" Target="mailto:starosta@tucin.cz" TargetMode="Externa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www.vesniceroku.cz/"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hyperlink" Target="http://www.vesniceroku.cz/prihlaska/jak-podat-prihlasku" TargetMode="Externa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683568" y="692696"/>
            <a:ext cx="7772400" cy="1780108"/>
          </a:xfrm>
        </p:spPr>
        <p:txBody>
          <a:bodyPr>
            <a:noAutofit/>
          </a:bodyPr>
          <a:lstStyle/>
          <a:p>
            <a:r>
              <a:rPr lang="cs-CZ" sz="6000" b="1" dirty="0">
                <a:solidFill>
                  <a:schemeClr val="tx2">
                    <a:lumMod val="75000"/>
                  </a:schemeClr>
                </a:solidFill>
                <a:effectLst>
                  <a:outerShdw blurRad="38100" dist="38100" dir="2700000" algn="tl">
                    <a:srgbClr val="000000">
                      <a:alpha val="43137"/>
                    </a:srgbClr>
                  </a:outerShdw>
                </a:effectLst>
              </a:rPr>
              <a:t>SOUTĚŽ VESNICE ROKU</a:t>
            </a:r>
          </a:p>
        </p:txBody>
      </p:sp>
      <p:sp>
        <p:nvSpPr>
          <p:cNvPr id="3" name="Podnadpis 2"/>
          <p:cNvSpPr>
            <a:spLocks noGrp="1"/>
          </p:cNvSpPr>
          <p:nvPr>
            <p:ph type="subTitle" idx="1"/>
          </p:nvPr>
        </p:nvSpPr>
        <p:spPr>
          <a:xfrm>
            <a:off x="755576" y="2420888"/>
            <a:ext cx="7488832" cy="936104"/>
          </a:xfrm>
        </p:spPr>
        <p:txBody>
          <a:bodyPr>
            <a:noAutofit/>
          </a:bodyPr>
          <a:lstStyle/>
          <a:p>
            <a:r>
              <a:rPr lang="cs-CZ" sz="2200" b="1" dirty="0">
                <a:solidFill>
                  <a:schemeClr val="tx2">
                    <a:lumMod val="75000"/>
                  </a:schemeClr>
                </a:solidFill>
                <a:effectLst>
                  <a:outerShdw blurRad="38100" dist="38100" dir="2700000" algn="tl">
                    <a:srgbClr val="000000">
                      <a:alpha val="43137"/>
                    </a:srgbClr>
                  </a:outerShdw>
                </a:effectLst>
              </a:rPr>
              <a:t>Z POHLEDU  ÚČASTNÍKA  A  HODNOTITELE</a:t>
            </a:r>
            <a:endParaRPr lang="cs-CZ" sz="2200" dirty="0">
              <a:solidFill>
                <a:schemeClr val="tx2">
                  <a:lumMod val="75000"/>
                </a:schemeClr>
              </a:solidFill>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8808" y="5440311"/>
            <a:ext cx="792088" cy="124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5548555"/>
            <a:ext cx="1105560" cy="1025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Obrázek 3"/>
          <p:cNvPicPr>
            <a:picLocks noChangeAspect="1"/>
          </p:cNvPicPr>
          <p:nvPr/>
        </p:nvPicPr>
        <p:blipFill>
          <a:blip r:embed="rId4"/>
          <a:stretch>
            <a:fillRect/>
          </a:stretch>
        </p:blipFill>
        <p:spPr>
          <a:xfrm rot="653928">
            <a:off x="2942214" y="2864381"/>
            <a:ext cx="5676503" cy="2344133"/>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5" name="Obrázek 4"/>
          <p:cNvPicPr>
            <a:picLocks noChangeAspect="1"/>
          </p:cNvPicPr>
          <p:nvPr/>
        </p:nvPicPr>
        <p:blipFill>
          <a:blip r:embed="rId5"/>
          <a:stretch>
            <a:fillRect/>
          </a:stretch>
        </p:blipFill>
        <p:spPr>
          <a:xfrm>
            <a:off x="3491880" y="4200996"/>
            <a:ext cx="3372659" cy="224789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36019190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457200" y="1571802"/>
            <a:ext cx="7992887" cy="4947870"/>
          </a:xfrm>
        </p:spPr>
        <p:txBody>
          <a:bodyPr>
            <a:normAutofit/>
          </a:bodyPr>
          <a:lstStyle/>
          <a:p>
            <a:endParaRPr lang="cs-CZ" b="1" dirty="0"/>
          </a:p>
          <a:p>
            <a:r>
              <a:rPr lang="cs-CZ" b="1" dirty="0"/>
              <a:t>Modrá stuha za společenský život</a:t>
            </a:r>
            <a:br>
              <a:rPr lang="cs-CZ" b="1" dirty="0"/>
            </a:br>
            <a:endParaRPr lang="cs-CZ" b="1" dirty="0"/>
          </a:p>
          <a:p>
            <a:r>
              <a:rPr lang="cs-CZ" b="1" dirty="0"/>
              <a:t>Bílá stuha za činnost mládeže</a:t>
            </a:r>
          </a:p>
          <a:p>
            <a:endParaRPr lang="cs-CZ" b="1" dirty="0"/>
          </a:p>
          <a:p>
            <a:r>
              <a:rPr lang="cs-CZ" b="1" dirty="0"/>
              <a:t>Zelená stuha za péči o zeleň a životní prostředí</a:t>
            </a:r>
          </a:p>
          <a:p>
            <a:endParaRPr lang="cs-CZ" b="1" dirty="0"/>
          </a:p>
          <a:p>
            <a:r>
              <a:rPr lang="cs-CZ" b="1" dirty="0"/>
              <a:t>Oranžová stuha za spolupráci obce a zemědělského subjektu</a:t>
            </a:r>
          </a:p>
          <a:p>
            <a:endParaRPr lang="cs-CZ" b="1" dirty="0"/>
          </a:p>
          <a:p>
            <a:r>
              <a:rPr lang="cs-CZ" b="1" dirty="0"/>
              <a:t>Fialová stuha za inovativní obec</a:t>
            </a:r>
          </a:p>
          <a:p>
            <a:endParaRPr lang="cs-CZ" dirty="0"/>
          </a:p>
        </p:txBody>
      </p:sp>
      <p:sp>
        <p:nvSpPr>
          <p:cNvPr id="3" name="Nadpis 2"/>
          <p:cNvSpPr>
            <a:spLocks noGrp="1"/>
          </p:cNvSpPr>
          <p:nvPr>
            <p:ph type="title"/>
          </p:nvPr>
        </p:nvSpPr>
        <p:spPr/>
        <p:txBody>
          <a:bodyPr>
            <a:normAutofit fontScale="90000"/>
          </a:bodyPr>
          <a:lstStyle/>
          <a:p>
            <a:br>
              <a:rPr lang="cs-CZ" b="1" dirty="0"/>
            </a:br>
            <a:r>
              <a:rPr lang="cs-CZ" b="1" dirty="0"/>
              <a:t>Ocenění stuhami</a:t>
            </a:r>
            <a:endParaRPr lang="cs-CZ" dirty="0"/>
          </a:p>
        </p:txBody>
      </p:sp>
    </p:spTree>
    <p:extLst>
      <p:ext uri="{BB962C8B-B14F-4D97-AF65-F5344CB8AC3E}">
        <p14:creationId xmlns:p14="http://schemas.microsoft.com/office/powerpoint/2010/main" val="13627954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323528" y="1988840"/>
            <a:ext cx="7992887" cy="4248472"/>
          </a:xfrm>
        </p:spPr>
        <p:txBody>
          <a:bodyPr>
            <a:normAutofit fontScale="77500" lnSpcReduction="20000"/>
          </a:bodyPr>
          <a:lstStyle/>
          <a:p>
            <a:r>
              <a:rPr lang="cs-CZ" b="1" dirty="0"/>
              <a:t>Cena naděje pro živý venkov za místní spolkový život a občanskou společnost v obcích</a:t>
            </a:r>
          </a:p>
          <a:p>
            <a:r>
              <a:rPr lang="cs-CZ" dirty="0"/>
              <a:t>Symbolem této ceny je duha, která symbolizuje občanskou společnost. Záštitu nad touto cenou převzalo Sdružení místních samospráv ČR, které je přesvědčeno, že pro každou obec je klíčová aktivita místních spolků a zájmových sdružení. Ty představují místní život v obci, jsou nespornými nositeli místní kultury, společenského života a občanské společnosti. Jejich podpora je nejen věcí obce, ale i orgánů veřejné moci.</a:t>
            </a:r>
            <a:br>
              <a:rPr lang="cs-CZ" dirty="0"/>
            </a:br>
            <a:br>
              <a:rPr lang="cs-CZ" dirty="0">
                <a:hlinkClick r:id="rId2" action="ppaction://hlinkfile"/>
              </a:rPr>
            </a:br>
            <a:endParaRPr lang="cs-CZ" dirty="0"/>
          </a:p>
          <a:p>
            <a:r>
              <a:rPr lang="cs-CZ" b="1" dirty="0"/>
              <a:t>Zlatá cihla v Programu obnovy venkova ocenění příkladných staveb realizovaných v duchu Programu obnovy venkova</a:t>
            </a:r>
          </a:p>
          <a:p>
            <a:r>
              <a:rPr lang="cs-CZ" dirty="0"/>
              <a:t>Cílem udílení tohoto ocenění je získat evidenci a přehled o těchto stavbách a také tyto stavby zveřejnit v každoročně vydávané propagační publikaci "STAVBY VENKOVA".</a:t>
            </a:r>
            <a:r>
              <a:rPr lang="cs-CZ" dirty="0">
                <a:hlinkClick r:id="rId3" action="ppaction://hlinkfile"/>
              </a:rPr>
              <a:t> </a:t>
            </a:r>
            <a:br>
              <a:rPr lang="cs-CZ" dirty="0">
                <a:hlinkClick r:id="rId3" action="ppaction://hlinkfile"/>
              </a:rPr>
            </a:br>
            <a:br>
              <a:rPr lang="cs-CZ" dirty="0">
                <a:hlinkClick r:id="rId3" action="ppaction://hlinkfile"/>
              </a:rPr>
            </a:br>
            <a:endParaRPr lang="cs-CZ" dirty="0"/>
          </a:p>
          <a:p>
            <a:endParaRPr lang="cs-CZ" dirty="0"/>
          </a:p>
          <a:p>
            <a:endParaRPr lang="cs-CZ" dirty="0"/>
          </a:p>
        </p:txBody>
      </p:sp>
      <p:sp>
        <p:nvSpPr>
          <p:cNvPr id="3" name="Nadpis 2"/>
          <p:cNvSpPr>
            <a:spLocks noGrp="1"/>
          </p:cNvSpPr>
          <p:nvPr>
            <p:ph type="title"/>
          </p:nvPr>
        </p:nvSpPr>
        <p:spPr/>
        <p:txBody>
          <a:bodyPr>
            <a:normAutofit fontScale="90000"/>
          </a:bodyPr>
          <a:lstStyle/>
          <a:p>
            <a:r>
              <a:rPr lang="cs-CZ" b="1" dirty="0"/>
              <a:t>Další ocenění </a:t>
            </a:r>
            <a:br>
              <a:rPr lang="cs-CZ" b="1" dirty="0"/>
            </a:br>
            <a:endParaRPr lang="cs-CZ" dirty="0"/>
          </a:p>
        </p:txBody>
      </p:sp>
    </p:spTree>
    <p:extLst>
      <p:ext uri="{BB962C8B-B14F-4D97-AF65-F5344CB8AC3E}">
        <p14:creationId xmlns:p14="http://schemas.microsoft.com/office/powerpoint/2010/main" val="6427472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5456263"/>
            <a:ext cx="779007" cy="1221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8519" y="5965063"/>
            <a:ext cx="768350" cy="712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Podnadpis 2"/>
          <p:cNvSpPr>
            <a:spLocks noGrp="1"/>
          </p:cNvSpPr>
          <p:nvPr>
            <p:ph type="subTitle" idx="1"/>
          </p:nvPr>
        </p:nvSpPr>
        <p:spPr>
          <a:xfrm>
            <a:off x="611560" y="548680"/>
            <a:ext cx="7992888" cy="4968552"/>
          </a:xfrm>
          <a:ln>
            <a:noFill/>
          </a:ln>
          <a:scene3d>
            <a:camera prst="orthographicFront"/>
            <a:lightRig rig="threePt" dir="t"/>
          </a:scene3d>
          <a:sp3d extrusionH="76200">
            <a:extrusionClr>
              <a:schemeClr val="tx2"/>
            </a:extrusionClr>
          </a:sp3d>
        </p:spPr>
        <p:txBody>
          <a:bodyPr vert="horz" lIns="91440" tIns="45720" rIns="91440" bIns="45720" rtlCol="0">
            <a:noAutofit/>
          </a:bodyPr>
          <a:lstStyle/>
          <a:p>
            <a:pPr algn="just">
              <a:buClr>
                <a:schemeClr val="tx2"/>
              </a:buClr>
            </a:pPr>
            <a:r>
              <a:rPr lang="cs-CZ" sz="2200" b="1" u="sng" dirty="0">
                <a:solidFill>
                  <a:schemeClr val="tx2"/>
                </a:solidFill>
              </a:rPr>
              <a:t>3.  NÁVŠTĚVA KOMISE, PREZENTACE</a:t>
            </a:r>
          </a:p>
          <a:p>
            <a:pPr algn="just">
              <a:buClr>
                <a:schemeClr val="tx2"/>
              </a:buClr>
            </a:pPr>
            <a:endParaRPr lang="cs-CZ" sz="1200" dirty="0">
              <a:solidFill>
                <a:schemeClr val="tx2"/>
              </a:solidFill>
            </a:endParaRPr>
          </a:p>
          <a:p>
            <a:pPr algn="just">
              <a:buClr>
                <a:schemeClr val="tx2"/>
              </a:buClr>
            </a:pPr>
            <a:r>
              <a:rPr lang="cs-CZ" sz="2200" dirty="0">
                <a:solidFill>
                  <a:schemeClr val="tx2"/>
                </a:solidFill>
              </a:rPr>
              <a:t>	- organizační zajištění</a:t>
            </a:r>
          </a:p>
          <a:p>
            <a:pPr algn="just">
              <a:buClr>
                <a:schemeClr val="tx2"/>
              </a:buClr>
            </a:pPr>
            <a:r>
              <a:rPr lang="cs-CZ" sz="2200" dirty="0">
                <a:solidFill>
                  <a:schemeClr val="tx2"/>
                </a:solidFill>
              </a:rPr>
              <a:t>	- časový harmonogram</a:t>
            </a:r>
          </a:p>
          <a:p>
            <a:pPr algn="just">
              <a:buClr>
                <a:schemeClr val="tx2"/>
              </a:buClr>
            </a:pPr>
            <a:r>
              <a:rPr lang="cs-CZ" sz="2200" dirty="0">
                <a:solidFill>
                  <a:schemeClr val="tx2"/>
                </a:solidFill>
              </a:rPr>
              <a:t>	- dodržení časových limitů</a:t>
            </a:r>
          </a:p>
          <a:p>
            <a:pPr algn="just">
              <a:buClr>
                <a:schemeClr val="tx2"/>
              </a:buClr>
            </a:pPr>
            <a:r>
              <a:rPr lang="cs-CZ" sz="2200" dirty="0">
                <a:solidFill>
                  <a:schemeClr val="tx2"/>
                </a:solidFill>
              </a:rPr>
              <a:t>	- účast zástupců spolků, podnikatelů, občanů, vzdělávacích</a:t>
            </a:r>
          </a:p>
          <a:p>
            <a:pPr algn="just">
              <a:buClr>
                <a:schemeClr val="tx2"/>
              </a:buClr>
            </a:pPr>
            <a:r>
              <a:rPr lang="cs-CZ" sz="2200" dirty="0">
                <a:solidFill>
                  <a:schemeClr val="tx2"/>
                </a:solidFill>
              </a:rPr>
              <a:t>	   institucí, partnerů obce</a:t>
            </a:r>
          </a:p>
          <a:p>
            <a:pPr algn="just">
              <a:buClr>
                <a:schemeClr val="tx2"/>
              </a:buClr>
            </a:pPr>
            <a:endParaRPr lang="cs-CZ" sz="2200" dirty="0"/>
          </a:p>
          <a:p>
            <a:pPr algn="just">
              <a:buClr>
                <a:schemeClr val="tx2"/>
              </a:buClr>
            </a:pPr>
            <a:r>
              <a:rPr lang="cs-CZ" sz="2200" dirty="0"/>
              <a:t>	</a:t>
            </a:r>
          </a:p>
          <a:p>
            <a:pPr algn="just"/>
            <a:endParaRPr lang="cs-CZ" sz="2200" dirty="0"/>
          </a:p>
        </p:txBody>
      </p:sp>
      <p:pic>
        <p:nvPicPr>
          <p:cNvPr id="2" name="Obrázek 1"/>
          <p:cNvPicPr>
            <a:picLocks noChangeAspect="1"/>
          </p:cNvPicPr>
          <p:nvPr/>
        </p:nvPicPr>
        <p:blipFill>
          <a:blip r:embed="rId4"/>
          <a:stretch>
            <a:fillRect/>
          </a:stretch>
        </p:blipFill>
        <p:spPr>
          <a:xfrm>
            <a:off x="6054698" y="2924944"/>
            <a:ext cx="2549750" cy="3399667"/>
          </a:xfrm>
          <a:prstGeom prst="rect">
            <a:avLst/>
          </a:prstGeom>
          <a:ln>
            <a:noFill/>
          </a:ln>
          <a:effectLst>
            <a:outerShdw blurRad="292100" dist="139700" dir="2700000" algn="tl" rotWithShape="0">
              <a:srgbClr val="333333">
                <a:alpha val="65000"/>
              </a:srgbClr>
            </a:outerShdw>
          </a:effectLst>
        </p:spPr>
      </p:pic>
      <p:pic>
        <p:nvPicPr>
          <p:cNvPr id="3" name="Obrázek 2"/>
          <p:cNvPicPr>
            <a:picLocks noChangeAspect="1"/>
          </p:cNvPicPr>
          <p:nvPr/>
        </p:nvPicPr>
        <p:blipFill>
          <a:blip r:embed="rId5"/>
          <a:stretch>
            <a:fillRect/>
          </a:stretch>
        </p:blipFill>
        <p:spPr>
          <a:xfrm>
            <a:off x="4099730" y="4005063"/>
            <a:ext cx="1847672" cy="2463563"/>
          </a:xfrm>
          <a:prstGeom prst="rect">
            <a:avLst/>
          </a:prstGeom>
          <a:ln>
            <a:noFill/>
          </a:ln>
          <a:effectLst>
            <a:outerShdw blurRad="292100" dist="139700" dir="2700000" algn="tl" rotWithShape="0">
              <a:srgbClr val="333333">
                <a:alpha val="65000"/>
              </a:srgbClr>
            </a:outerShdw>
          </a:effectLst>
        </p:spPr>
      </p:pic>
      <p:pic>
        <p:nvPicPr>
          <p:cNvPr id="4" name="Obrázek 3"/>
          <p:cNvPicPr>
            <a:picLocks noChangeAspect="1"/>
          </p:cNvPicPr>
          <p:nvPr/>
        </p:nvPicPr>
        <p:blipFill>
          <a:blip r:embed="rId6"/>
          <a:stretch>
            <a:fillRect/>
          </a:stretch>
        </p:blipFill>
        <p:spPr>
          <a:xfrm>
            <a:off x="2282565" y="3501008"/>
            <a:ext cx="1719788" cy="2293051"/>
          </a:xfrm>
          <a:prstGeom prst="rect">
            <a:avLst/>
          </a:prstGeom>
        </p:spPr>
      </p:pic>
      <p:pic>
        <p:nvPicPr>
          <p:cNvPr id="5" name="Obrázek 4"/>
          <p:cNvPicPr>
            <a:picLocks noChangeAspect="1"/>
          </p:cNvPicPr>
          <p:nvPr/>
        </p:nvPicPr>
        <p:blipFill>
          <a:blip r:embed="rId7"/>
          <a:stretch>
            <a:fillRect/>
          </a:stretch>
        </p:blipFill>
        <p:spPr>
          <a:xfrm>
            <a:off x="363864" y="3501008"/>
            <a:ext cx="1811405" cy="181140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124327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rotWithShape="1">
          <a:blip r:embed="rId2"/>
          <a:srcRect t="19458"/>
          <a:stretch/>
        </p:blipFill>
        <p:spPr>
          <a:xfrm>
            <a:off x="3491880" y="4925928"/>
            <a:ext cx="1545411" cy="1659611"/>
          </a:xfrm>
          <a:prstGeom prst="rect">
            <a:avLst/>
          </a:prstGeom>
          <a:ln>
            <a:noFill/>
          </a:ln>
          <a:effectLst>
            <a:outerShdw blurRad="292100" dist="139700" dir="2700000" algn="tl" rotWithShape="0">
              <a:srgbClr val="333333">
                <a:alpha val="65000"/>
              </a:srgbClr>
            </a:outerShdw>
          </a:effec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3608" y="5440311"/>
            <a:ext cx="792088" cy="124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4593" y="5888844"/>
            <a:ext cx="768350" cy="712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Podnadpis 2"/>
          <p:cNvSpPr>
            <a:spLocks noGrp="1"/>
          </p:cNvSpPr>
          <p:nvPr>
            <p:ph type="subTitle" idx="1"/>
          </p:nvPr>
        </p:nvSpPr>
        <p:spPr>
          <a:xfrm>
            <a:off x="611560" y="548680"/>
            <a:ext cx="7848872" cy="4968552"/>
          </a:xfrm>
          <a:ln>
            <a:noFill/>
          </a:ln>
          <a:scene3d>
            <a:camera prst="orthographicFront"/>
            <a:lightRig rig="threePt" dir="t"/>
          </a:scene3d>
          <a:sp3d extrusionH="76200">
            <a:extrusionClr>
              <a:schemeClr val="tx2"/>
            </a:extrusionClr>
          </a:sp3d>
        </p:spPr>
        <p:txBody>
          <a:bodyPr vert="horz" lIns="91440" tIns="45720" rIns="91440" bIns="45720" rtlCol="0">
            <a:noAutofit/>
          </a:bodyPr>
          <a:lstStyle/>
          <a:p>
            <a:pPr algn="just">
              <a:buClr>
                <a:schemeClr val="tx2"/>
              </a:buClr>
            </a:pPr>
            <a:r>
              <a:rPr lang="cs-CZ" sz="2200" b="1" dirty="0">
                <a:solidFill>
                  <a:schemeClr val="tx2"/>
                </a:solidFill>
              </a:rPr>
              <a:t>Dobrá rada č. 2 </a:t>
            </a:r>
            <a:r>
              <a:rPr lang="cs-CZ" sz="2200" dirty="0">
                <a:solidFill>
                  <a:schemeClr val="tx2"/>
                </a:solidFill>
              </a:rPr>
              <a:t>(..nad zlato)</a:t>
            </a:r>
          </a:p>
          <a:p>
            <a:pPr algn="just">
              <a:buClr>
                <a:schemeClr val="tx2"/>
              </a:buClr>
            </a:pPr>
            <a:endParaRPr lang="cs-CZ" sz="2200" dirty="0"/>
          </a:p>
          <a:p>
            <a:pPr algn="just">
              <a:buClr>
                <a:schemeClr val="tx2"/>
              </a:buClr>
            </a:pPr>
            <a:r>
              <a:rPr lang="cs-CZ" sz="2200" dirty="0"/>
              <a:t>	</a:t>
            </a:r>
            <a:r>
              <a:rPr lang="cs-CZ" sz="2200" dirty="0">
                <a:solidFill>
                  <a:schemeClr val="tx2"/>
                </a:solidFill>
              </a:rPr>
              <a:t>- krátké uvítání</a:t>
            </a:r>
          </a:p>
          <a:p>
            <a:pPr algn="just">
              <a:buClr>
                <a:schemeClr val="tx2"/>
              </a:buClr>
            </a:pPr>
            <a:r>
              <a:rPr lang="cs-CZ" sz="2200" dirty="0">
                <a:solidFill>
                  <a:schemeClr val="tx2"/>
                </a:solidFill>
              </a:rPr>
              <a:t>	- představení</a:t>
            </a:r>
          </a:p>
          <a:p>
            <a:pPr algn="just">
              <a:buClr>
                <a:schemeClr val="tx2"/>
              </a:buClr>
            </a:pPr>
            <a:r>
              <a:rPr lang="cs-CZ" sz="2200" dirty="0">
                <a:solidFill>
                  <a:schemeClr val="tx2"/>
                </a:solidFill>
              </a:rPr>
              <a:t>	- krátká, výstižná prezentace</a:t>
            </a:r>
          </a:p>
          <a:p>
            <a:pPr algn="just">
              <a:buClr>
                <a:schemeClr val="tx2"/>
              </a:buClr>
            </a:pPr>
            <a:r>
              <a:rPr lang="cs-CZ" sz="2200" dirty="0">
                <a:solidFill>
                  <a:schemeClr val="tx2"/>
                </a:solidFill>
              </a:rPr>
              <a:t>	- prohlídka obce </a:t>
            </a:r>
          </a:p>
          <a:p>
            <a:pPr algn="just">
              <a:buClr>
                <a:schemeClr val="tx2"/>
              </a:buClr>
            </a:pPr>
            <a:r>
              <a:rPr lang="cs-CZ" sz="2200" dirty="0">
                <a:solidFill>
                  <a:schemeClr val="tx2"/>
                </a:solidFill>
              </a:rPr>
              <a:t>	- příklady dobré praxe (vyzdvihnutí zdařilých projektů, 		  funkčních procesů)</a:t>
            </a:r>
          </a:p>
          <a:p>
            <a:pPr algn="just">
              <a:buClr>
                <a:schemeClr val="tx2"/>
              </a:buClr>
            </a:pPr>
            <a:r>
              <a:rPr lang="cs-CZ" sz="2200" dirty="0">
                <a:solidFill>
                  <a:schemeClr val="tx2"/>
                </a:solidFill>
              </a:rPr>
              <a:t>	- občerstvení</a:t>
            </a:r>
          </a:p>
          <a:p>
            <a:pPr algn="just">
              <a:buClr>
                <a:schemeClr val="tx2"/>
              </a:buClr>
            </a:pPr>
            <a:r>
              <a:rPr lang="cs-CZ" sz="2200" dirty="0">
                <a:solidFill>
                  <a:schemeClr val="tx2"/>
                </a:solidFill>
              </a:rPr>
              <a:t>	- možnost diskuse </a:t>
            </a:r>
          </a:p>
          <a:p>
            <a:pPr algn="just">
              <a:buClr>
                <a:schemeClr val="tx2"/>
              </a:buClr>
            </a:pPr>
            <a:r>
              <a:rPr lang="cs-CZ" sz="2200" dirty="0">
                <a:solidFill>
                  <a:schemeClr val="tx2"/>
                </a:solidFill>
              </a:rPr>
              <a:t>	- dostupnost sociálních zařízení</a:t>
            </a:r>
          </a:p>
          <a:p>
            <a:pPr algn="just">
              <a:buClr>
                <a:schemeClr val="tx2"/>
              </a:buClr>
            </a:pPr>
            <a:endParaRPr lang="cs-CZ" sz="2200" dirty="0"/>
          </a:p>
          <a:p>
            <a:pPr algn="just"/>
            <a:endParaRPr lang="cs-CZ" sz="2200" dirty="0"/>
          </a:p>
        </p:txBody>
      </p:sp>
      <p:pic>
        <p:nvPicPr>
          <p:cNvPr id="2050" name="Picture 2" descr="http://www.fitnessural.cz/wp-content/uploads/2015/02/vykricnik.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60232" y="548680"/>
            <a:ext cx="1991072" cy="19910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 name="Obrázek 2"/>
          <p:cNvPicPr>
            <a:picLocks noChangeAspect="1"/>
          </p:cNvPicPr>
          <p:nvPr/>
        </p:nvPicPr>
        <p:blipFill rotWithShape="1">
          <a:blip r:embed="rId6"/>
          <a:srcRect l="7362" r="15324"/>
          <a:stretch/>
        </p:blipFill>
        <p:spPr>
          <a:xfrm>
            <a:off x="6932679" y="3385896"/>
            <a:ext cx="1718625" cy="2183034"/>
          </a:xfrm>
          <a:prstGeom prst="rect">
            <a:avLst/>
          </a:prstGeom>
          <a:ln>
            <a:noFill/>
          </a:ln>
          <a:effectLst>
            <a:outerShdw blurRad="292100" dist="139700" dir="2700000" algn="tl" rotWithShape="0">
              <a:srgbClr val="333333">
                <a:alpha val="65000"/>
              </a:srgbClr>
            </a:outerShdw>
          </a:effectLst>
        </p:spPr>
      </p:pic>
      <p:pic>
        <p:nvPicPr>
          <p:cNvPr id="4" name="Obrázek 3"/>
          <p:cNvPicPr>
            <a:picLocks noChangeAspect="1"/>
          </p:cNvPicPr>
          <p:nvPr/>
        </p:nvPicPr>
        <p:blipFill>
          <a:blip r:embed="rId7"/>
          <a:stretch>
            <a:fillRect/>
          </a:stretch>
        </p:blipFill>
        <p:spPr>
          <a:xfrm>
            <a:off x="5152109" y="4899954"/>
            <a:ext cx="1665751" cy="16657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069883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83790" y="5589239"/>
            <a:ext cx="657738" cy="1031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0272" y="5907873"/>
            <a:ext cx="768350" cy="712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Podnadpis 2"/>
          <p:cNvSpPr>
            <a:spLocks noGrp="1"/>
          </p:cNvSpPr>
          <p:nvPr>
            <p:ph type="subTitle" idx="1"/>
          </p:nvPr>
        </p:nvSpPr>
        <p:spPr>
          <a:xfrm>
            <a:off x="827584" y="476672"/>
            <a:ext cx="8156521" cy="6143988"/>
          </a:xfrm>
          <a:ln>
            <a:noFill/>
          </a:ln>
          <a:scene3d>
            <a:camera prst="orthographicFront"/>
            <a:lightRig rig="threePt" dir="t"/>
          </a:scene3d>
          <a:sp3d extrusionH="76200">
            <a:extrusionClr>
              <a:schemeClr val="tx2"/>
            </a:extrusionClr>
          </a:sp3d>
        </p:spPr>
        <p:txBody>
          <a:bodyPr vert="horz" lIns="91440" tIns="45720" rIns="91440" bIns="45720" rtlCol="0">
            <a:noAutofit/>
          </a:bodyPr>
          <a:lstStyle/>
          <a:p>
            <a:pPr algn="l">
              <a:spcBef>
                <a:spcPct val="0"/>
              </a:spcBef>
              <a:buClr>
                <a:schemeClr val="tx2"/>
              </a:buClr>
            </a:pPr>
            <a:r>
              <a:rPr lang="cs-CZ" sz="2200" b="1" dirty="0">
                <a:solidFill>
                  <a:schemeClr val="tx2"/>
                </a:solidFill>
                <a:latin typeface="+mj-lt"/>
                <a:ea typeface="+mj-ea"/>
                <a:cs typeface="+mj-cs"/>
              </a:rPr>
              <a:t>RIZIKA PREZENTACE</a:t>
            </a:r>
          </a:p>
          <a:p>
            <a:pPr algn="just">
              <a:buClr>
                <a:schemeClr val="tx2"/>
              </a:buClr>
            </a:pPr>
            <a:r>
              <a:rPr lang="cs-CZ" sz="2200" dirty="0">
                <a:solidFill>
                  <a:schemeClr val="tx2"/>
                </a:solidFill>
              </a:rPr>
              <a:t>Papír snese všechno – záměrem je kontrola skutečného stavu </a:t>
            </a:r>
          </a:p>
          <a:p>
            <a:pPr algn="just">
              <a:buClr>
                <a:schemeClr val="tx2"/>
              </a:buClr>
            </a:pPr>
            <a:r>
              <a:rPr lang="cs-CZ" sz="2200" dirty="0">
                <a:solidFill>
                  <a:schemeClr val="tx2"/>
                </a:solidFill>
              </a:rPr>
              <a:t>                                                         </a:t>
            </a:r>
            <a:r>
              <a:rPr lang="cs-CZ" dirty="0">
                <a:solidFill>
                  <a:schemeClr val="tx2"/>
                </a:solidFill>
              </a:rPr>
              <a:t>( vidět, zažít, pocítit a pochopit…..)</a:t>
            </a:r>
          </a:p>
          <a:p>
            <a:pPr algn="just">
              <a:buClr>
                <a:schemeClr val="tx2"/>
              </a:buClr>
            </a:pPr>
            <a:r>
              <a:rPr lang="cs-CZ" sz="2200" dirty="0">
                <a:solidFill>
                  <a:schemeClr val="tx2"/>
                </a:solidFill>
              </a:rPr>
              <a:t>     - rozpor mezi přihláškou a realitou </a:t>
            </a:r>
          </a:p>
          <a:p>
            <a:pPr algn="just">
              <a:buClr>
                <a:schemeClr val="tx2"/>
              </a:buClr>
            </a:pPr>
            <a:r>
              <a:rPr lang="cs-CZ" sz="2200" dirty="0">
                <a:solidFill>
                  <a:schemeClr val="tx2"/>
                </a:solidFill>
              </a:rPr>
              <a:t>     - nepřipravenost</a:t>
            </a:r>
          </a:p>
          <a:p>
            <a:pPr algn="just">
              <a:buClr>
                <a:schemeClr val="tx2"/>
              </a:buClr>
            </a:pPr>
            <a:r>
              <a:rPr lang="cs-CZ" sz="2200" dirty="0">
                <a:solidFill>
                  <a:schemeClr val="tx2"/>
                </a:solidFill>
              </a:rPr>
              <a:t>     - nezáživná přihláška</a:t>
            </a:r>
          </a:p>
          <a:p>
            <a:pPr algn="just">
              <a:buClr>
                <a:schemeClr val="tx2"/>
              </a:buClr>
            </a:pPr>
            <a:r>
              <a:rPr lang="cs-CZ" sz="2200" dirty="0">
                <a:solidFill>
                  <a:schemeClr val="tx2"/>
                </a:solidFill>
              </a:rPr>
              <a:t>     - dlouhá prezentace</a:t>
            </a:r>
          </a:p>
          <a:p>
            <a:pPr algn="just">
              <a:buClr>
                <a:schemeClr val="tx2"/>
              </a:buClr>
            </a:pPr>
            <a:r>
              <a:rPr lang="cs-CZ" sz="2200" dirty="0">
                <a:solidFill>
                  <a:schemeClr val="tx2"/>
                </a:solidFill>
              </a:rPr>
              <a:t>     - špatné časové rozložení </a:t>
            </a:r>
          </a:p>
          <a:p>
            <a:pPr algn="just">
              <a:buClr>
                <a:schemeClr val="tx2"/>
              </a:buClr>
            </a:pPr>
            <a:r>
              <a:rPr lang="cs-CZ" sz="2200" dirty="0">
                <a:solidFill>
                  <a:schemeClr val="tx2"/>
                </a:solidFill>
              </a:rPr>
              <a:t>     - nedodržení časového harmonogramu</a:t>
            </a:r>
          </a:p>
          <a:p>
            <a:pPr algn="just">
              <a:buClr>
                <a:schemeClr val="tx2"/>
              </a:buClr>
            </a:pPr>
            <a:r>
              <a:rPr lang="cs-CZ" sz="2200" dirty="0">
                <a:solidFill>
                  <a:schemeClr val="tx2"/>
                </a:solidFill>
              </a:rPr>
              <a:t>     - snaha o rozdělení komise</a:t>
            </a:r>
          </a:p>
          <a:p>
            <a:pPr algn="just"/>
            <a:r>
              <a:rPr lang="cs-CZ" sz="2200" dirty="0">
                <a:solidFill>
                  <a:schemeClr val="tx2"/>
                </a:solidFill>
              </a:rPr>
              <a:t>     - neúčast a nezapojení občanů a aktivních složek obce při 	                                   	prezentaci </a:t>
            </a:r>
          </a:p>
          <a:p>
            <a:pPr algn="just"/>
            <a:r>
              <a:rPr lang="cs-CZ" sz="2200" dirty="0">
                <a:solidFill>
                  <a:schemeClr val="tx2"/>
                </a:solidFill>
              </a:rPr>
              <a:t>     - nevhodné (rušivé, obtěžující) zasahování do prezentace 	  	(fotograf, kronikář, média)</a:t>
            </a:r>
          </a:p>
          <a:p>
            <a:pPr algn="just"/>
            <a:r>
              <a:rPr lang="cs-CZ" sz="2200" dirty="0">
                <a:solidFill>
                  <a:schemeClr val="tx2"/>
                </a:solidFill>
              </a:rPr>
              <a:t>     - nedodržení pravidel soutěže</a:t>
            </a:r>
          </a:p>
        </p:txBody>
      </p:sp>
      <p:pic>
        <p:nvPicPr>
          <p:cNvPr id="3074" name="Picture 2" descr="https://pixabay.com/static/uploads/photo/2014/10/29/10/39/exclamation-point-507768_960_72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4544" y="476672"/>
            <a:ext cx="1691680" cy="1691680"/>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ek 2"/>
          <p:cNvPicPr>
            <a:picLocks noChangeAspect="1"/>
          </p:cNvPicPr>
          <p:nvPr/>
        </p:nvPicPr>
        <p:blipFill>
          <a:blip r:embed="rId5"/>
          <a:stretch>
            <a:fillRect/>
          </a:stretch>
        </p:blipFill>
        <p:spPr>
          <a:xfrm>
            <a:off x="6892632" y="1844824"/>
            <a:ext cx="1644989" cy="2193318"/>
          </a:xfrm>
          <a:prstGeom prst="rect">
            <a:avLst/>
          </a:prstGeom>
          <a:ln>
            <a:noFill/>
          </a:ln>
          <a:effectLst>
            <a:outerShdw blurRad="292100" dist="139700" dir="2700000" algn="tl" rotWithShape="0">
              <a:srgbClr val="333333">
                <a:alpha val="65000"/>
              </a:srgbClr>
            </a:outerShdw>
          </a:effectLst>
        </p:spPr>
      </p:pic>
      <p:pic>
        <p:nvPicPr>
          <p:cNvPr id="4" name="Obrázek 3"/>
          <p:cNvPicPr>
            <a:picLocks noChangeAspect="1"/>
          </p:cNvPicPr>
          <p:nvPr/>
        </p:nvPicPr>
        <p:blipFill>
          <a:blip r:embed="rId6"/>
          <a:stretch>
            <a:fillRect/>
          </a:stretch>
        </p:blipFill>
        <p:spPr>
          <a:xfrm>
            <a:off x="5350448" y="1844824"/>
            <a:ext cx="1440160" cy="1440160"/>
          </a:xfrm>
          <a:prstGeom prst="rect">
            <a:avLst/>
          </a:prstGeom>
          <a:ln>
            <a:noFill/>
          </a:ln>
          <a:effectLst>
            <a:outerShdw blurRad="292100" dist="139700" dir="2700000" algn="tl" rotWithShape="0">
              <a:srgbClr val="333333">
                <a:alpha val="65000"/>
              </a:srgbClr>
            </a:outerShdw>
          </a:effectLst>
        </p:spPr>
      </p:pic>
      <p:pic>
        <p:nvPicPr>
          <p:cNvPr id="5" name="Obrázek 4"/>
          <p:cNvPicPr>
            <a:picLocks noChangeAspect="1"/>
          </p:cNvPicPr>
          <p:nvPr/>
        </p:nvPicPr>
        <p:blipFill>
          <a:blip r:embed="rId7"/>
          <a:stretch>
            <a:fillRect/>
          </a:stretch>
        </p:blipFill>
        <p:spPr>
          <a:xfrm>
            <a:off x="5949916" y="3140968"/>
            <a:ext cx="1681384" cy="12961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311494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3608" y="5440311"/>
            <a:ext cx="792088" cy="124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4593" y="5888844"/>
            <a:ext cx="768350" cy="712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Podnadpis 2"/>
          <p:cNvSpPr>
            <a:spLocks noGrp="1"/>
          </p:cNvSpPr>
          <p:nvPr>
            <p:ph type="subTitle" idx="1"/>
          </p:nvPr>
        </p:nvSpPr>
        <p:spPr>
          <a:xfrm>
            <a:off x="683568" y="471759"/>
            <a:ext cx="7848872" cy="4968552"/>
          </a:xfrm>
          <a:ln>
            <a:noFill/>
          </a:ln>
          <a:scene3d>
            <a:camera prst="orthographicFront"/>
            <a:lightRig rig="threePt" dir="t"/>
          </a:scene3d>
          <a:sp3d extrusionH="76200">
            <a:extrusionClr>
              <a:schemeClr val="tx2"/>
            </a:extrusionClr>
          </a:sp3d>
        </p:spPr>
        <p:txBody>
          <a:bodyPr vert="horz" lIns="91440" tIns="45720" rIns="91440" bIns="45720" rtlCol="0">
            <a:noAutofit/>
          </a:bodyPr>
          <a:lstStyle/>
          <a:p>
            <a:pPr algn="just">
              <a:buClr>
                <a:schemeClr val="tx2"/>
              </a:buClr>
            </a:pPr>
            <a:r>
              <a:rPr lang="cs-CZ" sz="2200" b="1" u="sng" dirty="0">
                <a:solidFill>
                  <a:schemeClr val="tx2"/>
                </a:solidFill>
              </a:rPr>
              <a:t>4. CELOSTÁTNÍ KOLO</a:t>
            </a:r>
          </a:p>
          <a:p>
            <a:pPr algn="just">
              <a:buClr>
                <a:schemeClr val="tx2"/>
              </a:buClr>
            </a:pPr>
            <a:r>
              <a:rPr lang="cs-CZ" sz="2200" dirty="0">
                <a:solidFill>
                  <a:schemeClr val="tx2"/>
                </a:solidFill>
              </a:rPr>
              <a:t>	Vše platí dvojnásob – včetně času!</a:t>
            </a:r>
          </a:p>
          <a:p>
            <a:pPr algn="just">
              <a:buClr>
                <a:schemeClr val="tx2"/>
              </a:buClr>
            </a:pPr>
            <a:endParaRPr lang="cs-CZ" sz="2200" dirty="0"/>
          </a:p>
        </p:txBody>
      </p:sp>
      <p:pic>
        <p:nvPicPr>
          <p:cNvPr id="4" name="Obrázek 3"/>
          <p:cNvPicPr>
            <a:picLocks noChangeAspect="1"/>
          </p:cNvPicPr>
          <p:nvPr/>
        </p:nvPicPr>
        <p:blipFill>
          <a:blip r:embed="rId4"/>
          <a:stretch>
            <a:fillRect/>
          </a:stretch>
        </p:blipFill>
        <p:spPr>
          <a:xfrm>
            <a:off x="4341624" y="1457626"/>
            <a:ext cx="2447256" cy="2447256"/>
          </a:xfrm>
          <a:prstGeom prst="rect">
            <a:avLst/>
          </a:prstGeom>
          <a:ln>
            <a:noFill/>
          </a:ln>
          <a:effectLst>
            <a:outerShdw blurRad="292100" dist="139700" dir="2700000" algn="tl" rotWithShape="0">
              <a:srgbClr val="333333">
                <a:alpha val="65000"/>
              </a:srgbClr>
            </a:outerShdw>
          </a:effectLst>
        </p:spPr>
      </p:pic>
      <p:pic>
        <p:nvPicPr>
          <p:cNvPr id="5" name="Obrázek 4"/>
          <p:cNvPicPr>
            <a:picLocks noChangeAspect="1"/>
          </p:cNvPicPr>
          <p:nvPr/>
        </p:nvPicPr>
        <p:blipFill rotWithShape="1">
          <a:blip r:embed="rId5"/>
          <a:srcRect b="11801"/>
          <a:stretch/>
        </p:blipFill>
        <p:spPr>
          <a:xfrm>
            <a:off x="395536" y="1457626"/>
            <a:ext cx="3748087" cy="2520280"/>
          </a:xfrm>
          <a:prstGeom prst="rect">
            <a:avLst/>
          </a:prstGeom>
          <a:ln>
            <a:noFill/>
          </a:ln>
          <a:effectLst>
            <a:outerShdw blurRad="292100" dist="139700" dir="2700000" algn="tl" rotWithShape="0">
              <a:srgbClr val="333333">
                <a:alpha val="65000"/>
              </a:srgbClr>
            </a:outerShdw>
          </a:effectLst>
        </p:spPr>
      </p:pic>
      <p:pic>
        <p:nvPicPr>
          <p:cNvPr id="6" name="Obrázek 5"/>
          <p:cNvPicPr>
            <a:picLocks noChangeAspect="1"/>
          </p:cNvPicPr>
          <p:nvPr/>
        </p:nvPicPr>
        <p:blipFill>
          <a:blip r:embed="rId6"/>
          <a:stretch>
            <a:fillRect/>
          </a:stretch>
        </p:blipFill>
        <p:spPr>
          <a:xfrm>
            <a:off x="3174129" y="3781082"/>
            <a:ext cx="2515052" cy="1883495"/>
          </a:xfrm>
          <a:prstGeom prst="rect">
            <a:avLst/>
          </a:prstGeom>
          <a:ln>
            <a:noFill/>
          </a:ln>
          <a:effectLst>
            <a:outerShdw blurRad="292100" dist="139700" dir="2700000" algn="tl" rotWithShape="0">
              <a:srgbClr val="333333">
                <a:alpha val="65000"/>
              </a:srgbClr>
            </a:outerShdw>
          </a:effectLst>
        </p:spPr>
      </p:pic>
      <p:pic>
        <p:nvPicPr>
          <p:cNvPr id="8" name="Obrázek 7"/>
          <p:cNvPicPr>
            <a:picLocks noChangeAspect="1"/>
          </p:cNvPicPr>
          <p:nvPr/>
        </p:nvPicPr>
        <p:blipFill>
          <a:blip r:embed="rId7"/>
          <a:stretch>
            <a:fillRect/>
          </a:stretch>
        </p:blipFill>
        <p:spPr>
          <a:xfrm>
            <a:off x="6278969" y="2753715"/>
            <a:ext cx="2520280" cy="3780420"/>
          </a:xfrm>
          <a:prstGeom prst="rect">
            <a:avLst/>
          </a:prstGeom>
          <a:ln>
            <a:noFill/>
          </a:ln>
          <a:effectLst>
            <a:outerShdw blurRad="292100" dist="139700" dir="2700000" algn="tl" rotWithShape="0">
              <a:srgbClr val="333333">
                <a:alpha val="65000"/>
              </a:srgbClr>
            </a:outerShdw>
          </a:effectLst>
        </p:spPr>
      </p:pic>
      <p:pic>
        <p:nvPicPr>
          <p:cNvPr id="9" name="Obrázek 8"/>
          <p:cNvPicPr>
            <a:picLocks noChangeAspect="1"/>
          </p:cNvPicPr>
          <p:nvPr/>
        </p:nvPicPr>
        <p:blipFill>
          <a:blip r:embed="rId8"/>
          <a:stretch>
            <a:fillRect/>
          </a:stretch>
        </p:blipFill>
        <p:spPr>
          <a:xfrm>
            <a:off x="6844264" y="548680"/>
            <a:ext cx="1421904" cy="1421904"/>
          </a:xfrm>
          <a:prstGeom prst="ellipse">
            <a:avLst/>
          </a:prstGeom>
          <a:ln w="63500" cap="rnd">
            <a:solidFill>
              <a:srgbClr val="FF0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1851523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3608" y="5440311"/>
            <a:ext cx="792088" cy="124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4593" y="5888844"/>
            <a:ext cx="768350" cy="712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Podnadpis 2"/>
          <p:cNvSpPr>
            <a:spLocks noGrp="1"/>
          </p:cNvSpPr>
          <p:nvPr>
            <p:ph type="subTitle" idx="1"/>
          </p:nvPr>
        </p:nvSpPr>
        <p:spPr>
          <a:xfrm>
            <a:off x="321072" y="548680"/>
            <a:ext cx="7848872" cy="2671586"/>
          </a:xfrm>
          <a:ln>
            <a:noFill/>
          </a:ln>
          <a:scene3d>
            <a:camera prst="orthographicFront"/>
            <a:lightRig rig="threePt" dir="t"/>
          </a:scene3d>
          <a:sp3d extrusionH="76200">
            <a:extrusionClr>
              <a:schemeClr val="tx2"/>
            </a:extrusionClr>
          </a:sp3d>
        </p:spPr>
        <p:txBody>
          <a:bodyPr vert="horz" lIns="91440" tIns="45720" rIns="91440" bIns="45720" rtlCol="0">
            <a:noAutofit/>
          </a:bodyPr>
          <a:lstStyle/>
          <a:p>
            <a:endParaRPr lang="cs-CZ" sz="2200" b="1" dirty="0">
              <a:effectLst>
                <a:outerShdw blurRad="38100" dist="38100" dir="2700000" algn="tl">
                  <a:srgbClr val="000000">
                    <a:alpha val="43137"/>
                  </a:srgbClr>
                </a:outerShdw>
              </a:effectLst>
            </a:endParaRPr>
          </a:p>
          <a:p>
            <a:pPr algn="l"/>
            <a:r>
              <a:rPr lang="cs-CZ" sz="2200" b="1" dirty="0">
                <a:solidFill>
                  <a:schemeClr val="tx2"/>
                </a:solidFill>
              </a:rPr>
              <a:t>Nosná myšlenka :</a:t>
            </a:r>
          </a:p>
          <a:p>
            <a:pPr algn="l"/>
            <a:r>
              <a:rPr lang="cs-CZ" sz="2200" dirty="0">
                <a:solidFill>
                  <a:schemeClr val="tx2"/>
                </a:solidFill>
              </a:rPr>
              <a:t>„Tato soutěž nezná poražených. Pouze ti nejlepší z určité země či regionu jsou společně na „startovní čáře“. </a:t>
            </a:r>
          </a:p>
          <a:p>
            <a:pPr algn="l"/>
            <a:r>
              <a:rPr lang="cs-CZ" sz="2200" dirty="0">
                <a:solidFill>
                  <a:schemeClr val="tx2"/>
                </a:solidFill>
              </a:rPr>
              <a:t>Výměna zkušeností a společné setkání s jinými zapojenými </a:t>
            </a:r>
            <a:br>
              <a:rPr lang="cs-CZ" sz="2200" dirty="0">
                <a:solidFill>
                  <a:schemeClr val="tx2"/>
                </a:solidFill>
              </a:rPr>
            </a:br>
            <a:r>
              <a:rPr lang="cs-CZ" sz="2200" dirty="0">
                <a:solidFill>
                  <a:schemeClr val="tx2"/>
                </a:solidFill>
              </a:rPr>
              <a:t>a úspěšnými místy dělá z každého účastníka vítěze!“</a:t>
            </a:r>
          </a:p>
          <a:p>
            <a:pPr algn="l"/>
            <a:endParaRPr lang="cs-CZ" sz="2200" dirty="0"/>
          </a:p>
        </p:txBody>
      </p:sp>
      <p:sp>
        <p:nvSpPr>
          <p:cNvPr id="6" name="Podnadpis 2"/>
          <p:cNvSpPr txBox="1">
            <a:spLocks/>
          </p:cNvSpPr>
          <p:nvPr/>
        </p:nvSpPr>
        <p:spPr>
          <a:xfrm>
            <a:off x="323528" y="548680"/>
            <a:ext cx="7848872" cy="1656184"/>
          </a:xfrm>
          <a:prstGeom prst="rect">
            <a:avLst/>
          </a:prstGeom>
          <a:ln>
            <a:noFill/>
          </a:ln>
          <a:scene3d>
            <a:camera prst="orthographicFront"/>
            <a:lightRig rig="threePt" dir="t"/>
          </a:scene3d>
          <a:sp3d extrusionH="76200">
            <a:extrusionClr>
              <a:schemeClr val="tx2"/>
            </a:extrusionClr>
          </a:sp3d>
        </p:spPr>
        <p:txBody>
          <a:bodyPr vert="horz" lIns="91440" tIns="45720" rIns="91440" bIns="45720" rtlCol="0">
            <a:noAutofit/>
          </a:bodyPr>
          <a:lstStyle>
            <a:lvl1pPr marL="0" indent="0" algn="ctr" defTabSz="914400" rtl="0" eaLnBrk="1" latinLnBrk="0" hangingPunct="1">
              <a:spcBef>
                <a:spcPct val="20000"/>
              </a:spcBef>
              <a:buClr>
                <a:schemeClr val="accent1"/>
              </a:buClr>
              <a:buSzPct val="100000"/>
              <a:buFont typeface="Symbol" pitchFamily="18" charset="2"/>
              <a:buNone/>
              <a:defRPr sz="2000" kern="1200">
                <a:solidFill>
                  <a:srgbClr val="FFFFFF"/>
                </a:solidFill>
                <a:latin typeface="+mn-lt"/>
                <a:ea typeface="+mn-ea"/>
                <a:cs typeface="+mn-cs"/>
              </a:defRPr>
            </a:lvl1pPr>
            <a:lvl2pPr marL="457200" indent="0" algn="ctr" defTabSz="914400" rtl="0" eaLnBrk="1" latinLnBrk="0" hangingPunct="1">
              <a:spcBef>
                <a:spcPct val="20000"/>
              </a:spcBef>
              <a:buClr>
                <a:schemeClr val="accent1"/>
              </a:buClr>
              <a:buSzPct val="100000"/>
              <a:buFont typeface="Symbol" pitchFamily="18" charset="2"/>
              <a:buNone/>
              <a:defRPr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100000"/>
              <a:buFont typeface="Symbol" pitchFamily="18" charset="2"/>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100000"/>
              <a:buFont typeface="Symbol" pitchFamily="18" charset="2"/>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Symbol" pitchFamily="18" charset="2"/>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9pPr>
          </a:lstStyle>
          <a:p>
            <a:pPr algn="l"/>
            <a:r>
              <a:rPr lang="cs-CZ" sz="2200" b="1" u="sng" dirty="0">
                <a:solidFill>
                  <a:schemeClr val="tx2"/>
                </a:solidFill>
              </a:rPr>
              <a:t>5. EVROPSKÁ CENA OBNOVY VESNICE</a:t>
            </a:r>
            <a:endParaRPr lang="cs-CZ" sz="2200" u="sng" dirty="0">
              <a:solidFill>
                <a:schemeClr val="tx2"/>
              </a:solidFill>
            </a:endParaRPr>
          </a:p>
        </p:txBody>
      </p:sp>
      <p:pic>
        <p:nvPicPr>
          <p:cNvPr id="2" name="Obrázek 1"/>
          <p:cNvPicPr>
            <a:picLocks noChangeAspect="1"/>
          </p:cNvPicPr>
          <p:nvPr/>
        </p:nvPicPr>
        <p:blipFill>
          <a:blip r:embed="rId4"/>
          <a:stretch>
            <a:fillRect/>
          </a:stretch>
        </p:blipFill>
        <p:spPr>
          <a:xfrm>
            <a:off x="4139952" y="4307387"/>
            <a:ext cx="3074951" cy="2387746"/>
          </a:xfrm>
          <a:prstGeom prst="rect">
            <a:avLst/>
          </a:prstGeom>
        </p:spPr>
      </p:pic>
      <p:pic>
        <p:nvPicPr>
          <p:cNvPr id="3" name="Obrázek 2"/>
          <p:cNvPicPr>
            <a:picLocks noChangeAspect="1"/>
          </p:cNvPicPr>
          <p:nvPr/>
        </p:nvPicPr>
        <p:blipFill>
          <a:blip r:embed="rId5"/>
          <a:stretch>
            <a:fillRect/>
          </a:stretch>
        </p:blipFill>
        <p:spPr>
          <a:xfrm>
            <a:off x="1445764" y="2645465"/>
            <a:ext cx="3971668" cy="2964499"/>
          </a:xfrm>
          <a:prstGeom prst="rect">
            <a:avLst/>
          </a:prstGeom>
        </p:spPr>
      </p:pic>
      <p:pic>
        <p:nvPicPr>
          <p:cNvPr id="4" name="Obrázek 3"/>
          <p:cNvPicPr>
            <a:picLocks noChangeAspect="1"/>
          </p:cNvPicPr>
          <p:nvPr/>
        </p:nvPicPr>
        <p:blipFill>
          <a:blip r:embed="rId6"/>
          <a:stretch>
            <a:fillRect/>
          </a:stretch>
        </p:blipFill>
        <p:spPr>
          <a:xfrm rot="19202004">
            <a:off x="404405" y="2817418"/>
            <a:ext cx="2198171" cy="2620595"/>
          </a:xfrm>
          <a:prstGeom prst="rect">
            <a:avLst/>
          </a:prstGeom>
          <a:ln>
            <a:noFill/>
          </a:ln>
          <a:effectLst>
            <a:outerShdw blurRad="292100" dist="139700" dir="2700000" algn="tl" rotWithShape="0">
              <a:srgbClr val="333333">
                <a:alpha val="65000"/>
              </a:srgbClr>
            </a:outerShdw>
          </a:effectLst>
        </p:spPr>
      </p:pic>
      <p:pic>
        <p:nvPicPr>
          <p:cNvPr id="10" name="Zástupný symbol pro obsah 5" descr="Italie VR 885.jpg"/>
          <p:cNvPicPr>
            <a:picLocks noChangeAspect="1"/>
          </p:cNvPicPr>
          <p:nvPr/>
        </p:nvPicPr>
        <p:blipFill>
          <a:blip r:embed="rId7" cstate="print"/>
          <a:stretch>
            <a:fillRect/>
          </a:stretch>
        </p:blipFill>
        <p:spPr>
          <a:xfrm rot="753354">
            <a:off x="6839592" y="2917720"/>
            <a:ext cx="1844310" cy="262890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738882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3608" y="5440311"/>
            <a:ext cx="792088" cy="124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4593" y="5888844"/>
            <a:ext cx="768350" cy="712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Podnadpis 1"/>
          <p:cNvSpPr>
            <a:spLocks noGrp="1"/>
          </p:cNvSpPr>
          <p:nvPr>
            <p:ph type="subTitle" idx="1"/>
          </p:nvPr>
        </p:nvSpPr>
        <p:spPr>
          <a:xfrm>
            <a:off x="395536" y="1700808"/>
            <a:ext cx="8280920" cy="2232248"/>
          </a:xfrm>
        </p:spPr>
        <p:txBody>
          <a:bodyPr>
            <a:normAutofit/>
          </a:bodyPr>
          <a:lstStyle/>
          <a:p>
            <a:pPr algn="just"/>
            <a:r>
              <a:rPr lang="cs-CZ" sz="2200" dirty="0">
                <a:solidFill>
                  <a:schemeClr val="tx2"/>
                </a:solidFill>
              </a:rPr>
              <a:t>Soutěž o Evropskou cenu obnovy vesnice je doprovázena snahou </a:t>
            </a:r>
            <a:br>
              <a:rPr lang="cs-CZ" sz="2200" dirty="0">
                <a:solidFill>
                  <a:schemeClr val="tx2"/>
                </a:solidFill>
              </a:rPr>
            </a:br>
            <a:r>
              <a:rPr lang="cs-CZ" sz="2200" dirty="0">
                <a:solidFill>
                  <a:schemeClr val="tx2"/>
                </a:solidFill>
              </a:rPr>
              <a:t>o „zviditelnění“ mimořádně vynikajících a příkladných aktivit  </a:t>
            </a:r>
            <a:br>
              <a:rPr lang="cs-CZ" sz="2200" dirty="0">
                <a:solidFill>
                  <a:schemeClr val="tx2"/>
                </a:solidFill>
              </a:rPr>
            </a:br>
            <a:r>
              <a:rPr lang="cs-CZ" sz="2200" dirty="0">
                <a:solidFill>
                  <a:schemeClr val="tx2"/>
                </a:solidFill>
              </a:rPr>
              <a:t>i iniciativ a o jejich ocenění, s ohledem na ekonomický a kulturní kontext. Výchozím kritériem je, že projekty a opatření přispívají k trvalému zlepšování připravenosti vesnického prostoru na budoucnost.</a:t>
            </a:r>
          </a:p>
          <a:p>
            <a:pPr algn="l"/>
            <a:endParaRPr lang="cs-CZ" dirty="0"/>
          </a:p>
        </p:txBody>
      </p:sp>
      <p:pic>
        <p:nvPicPr>
          <p:cNvPr id="3" name="Obrázek 2"/>
          <p:cNvPicPr>
            <a:picLocks noChangeAspect="1"/>
          </p:cNvPicPr>
          <p:nvPr/>
        </p:nvPicPr>
        <p:blipFill rotWithShape="1">
          <a:blip r:embed="rId4"/>
          <a:srcRect l="19175" t="29784" r="30565" b="23885"/>
          <a:stretch/>
        </p:blipFill>
        <p:spPr>
          <a:xfrm>
            <a:off x="467544" y="452902"/>
            <a:ext cx="2736304" cy="1008112"/>
          </a:xfrm>
          <a:prstGeom prst="rect">
            <a:avLst/>
          </a:prstGeom>
        </p:spPr>
      </p:pic>
      <p:pic>
        <p:nvPicPr>
          <p:cNvPr id="7"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65279" y="3573016"/>
            <a:ext cx="2789828" cy="20923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Obrázek 3"/>
          <p:cNvPicPr>
            <a:picLocks noChangeAspect="1"/>
          </p:cNvPicPr>
          <p:nvPr/>
        </p:nvPicPr>
        <p:blipFill>
          <a:blip r:embed="rId6"/>
          <a:stretch>
            <a:fillRect/>
          </a:stretch>
        </p:blipFill>
        <p:spPr>
          <a:xfrm>
            <a:off x="1979713" y="3439967"/>
            <a:ext cx="3000558" cy="2226384"/>
          </a:xfrm>
          <a:prstGeom prst="rect">
            <a:avLst/>
          </a:prstGeom>
        </p:spPr>
      </p:pic>
    </p:spTree>
    <p:extLst>
      <p:ext uri="{BB962C8B-B14F-4D97-AF65-F5344CB8AC3E}">
        <p14:creationId xmlns:p14="http://schemas.microsoft.com/office/powerpoint/2010/main" val="25410387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611560" y="2060848"/>
            <a:ext cx="8028880" cy="4137323"/>
          </a:xfrm>
        </p:spPr>
        <p:txBody>
          <a:bodyPr/>
          <a:lstStyle/>
          <a:p>
            <a:endParaRPr lang="cs-CZ" dirty="0"/>
          </a:p>
          <a:p>
            <a:r>
              <a:rPr lang="cs-CZ" sz="4400" dirty="0"/>
              <a:t>Užít si to a ukázat, že jste šikovní, a že se Vám ve Vaší obci společně dobře žije.</a:t>
            </a:r>
          </a:p>
          <a:p>
            <a:endParaRPr lang="cs-CZ" sz="4400" dirty="0"/>
          </a:p>
          <a:p>
            <a:r>
              <a:rPr lang="cs-CZ" sz="2800" dirty="0"/>
              <a:t>Nemyslete na peníze, ale na poděkování lidem</a:t>
            </a:r>
          </a:p>
        </p:txBody>
      </p:sp>
      <p:sp>
        <p:nvSpPr>
          <p:cNvPr id="3" name="Nadpis 2"/>
          <p:cNvSpPr>
            <a:spLocks noGrp="1"/>
          </p:cNvSpPr>
          <p:nvPr>
            <p:ph type="title"/>
          </p:nvPr>
        </p:nvSpPr>
        <p:spPr/>
        <p:txBody>
          <a:bodyPr>
            <a:normAutofit fontScale="90000"/>
          </a:bodyPr>
          <a:lstStyle/>
          <a:p>
            <a:br>
              <a:rPr lang="cs-CZ" dirty="0"/>
            </a:br>
            <a:r>
              <a:rPr lang="cs-CZ" dirty="0"/>
              <a:t>Nejdůležitější je :</a:t>
            </a:r>
            <a:br>
              <a:rPr lang="cs-CZ" dirty="0"/>
            </a:br>
            <a:endParaRPr lang="cs-CZ" dirty="0"/>
          </a:p>
        </p:txBody>
      </p:sp>
    </p:spTree>
    <p:extLst>
      <p:ext uri="{BB962C8B-B14F-4D97-AF65-F5344CB8AC3E}">
        <p14:creationId xmlns:p14="http://schemas.microsoft.com/office/powerpoint/2010/main" val="30073765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557560" y="1360338"/>
            <a:ext cx="8028880" cy="5159334"/>
          </a:xfrm>
        </p:spPr>
        <p:txBody>
          <a:bodyPr>
            <a:normAutofit lnSpcReduction="10000"/>
          </a:bodyPr>
          <a:lstStyle/>
          <a:p>
            <a:r>
              <a:rPr lang="cs-CZ" sz="3200" dirty="0"/>
              <a:t>Pospolitost na vrcholu</a:t>
            </a:r>
          </a:p>
          <a:p>
            <a:r>
              <a:rPr lang="cs-CZ" sz="3200" dirty="0"/>
              <a:t>Mírný pokles aktivit</a:t>
            </a:r>
          </a:p>
          <a:p>
            <a:r>
              <a:rPr lang="cs-CZ" sz="3200" dirty="0"/>
              <a:t>Udržování roviny</a:t>
            </a:r>
          </a:p>
          <a:p>
            <a:r>
              <a:rPr lang="cs-CZ" sz="3200" dirty="0"/>
              <a:t>Obec v podvědomí okolí </a:t>
            </a:r>
          </a:p>
          <a:p>
            <a:r>
              <a:rPr lang="cs-CZ" sz="3200" dirty="0"/>
              <a:t>Vstřícnější jednání</a:t>
            </a:r>
          </a:p>
          <a:p>
            <a:r>
              <a:rPr lang="cs-CZ" sz="3200" dirty="0"/>
              <a:t>Zájem o návštěvy</a:t>
            </a:r>
          </a:p>
          <a:p>
            <a:r>
              <a:rPr lang="cs-CZ" sz="3200" dirty="0"/>
              <a:t>Nedopustit rozkmotření kvůli financím (dělení výhry )</a:t>
            </a:r>
          </a:p>
          <a:p>
            <a:r>
              <a:rPr lang="cs-CZ" sz="3200" dirty="0"/>
              <a:t>Covid mnohé změnil</a:t>
            </a:r>
          </a:p>
          <a:p>
            <a:pPr marL="0" indent="0">
              <a:buNone/>
            </a:pPr>
            <a:endParaRPr lang="cs-CZ" sz="3600" dirty="0"/>
          </a:p>
          <a:p>
            <a:endParaRPr lang="cs-CZ" sz="3600" dirty="0"/>
          </a:p>
        </p:txBody>
      </p:sp>
      <p:sp>
        <p:nvSpPr>
          <p:cNvPr id="3" name="Nadpis 2"/>
          <p:cNvSpPr>
            <a:spLocks noGrp="1"/>
          </p:cNvSpPr>
          <p:nvPr>
            <p:ph type="title"/>
          </p:nvPr>
        </p:nvSpPr>
        <p:spPr>
          <a:xfrm>
            <a:off x="457200" y="338328"/>
            <a:ext cx="8229600" cy="858424"/>
          </a:xfrm>
        </p:spPr>
        <p:txBody>
          <a:bodyPr>
            <a:normAutofit/>
          </a:bodyPr>
          <a:lstStyle/>
          <a:p>
            <a:r>
              <a:rPr lang="cs-CZ" dirty="0"/>
              <a:t>S odstupem času</a:t>
            </a:r>
          </a:p>
        </p:txBody>
      </p:sp>
    </p:spTree>
    <p:extLst>
      <p:ext uri="{BB962C8B-B14F-4D97-AF65-F5344CB8AC3E}">
        <p14:creationId xmlns:p14="http://schemas.microsoft.com/office/powerpoint/2010/main" val="23924323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5792676" y="1509813"/>
            <a:ext cx="2627522" cy="3503363"/>
          </a:xfrm>
          <a:prstGeom prst="rect">
            <a:avLst/>
          </a:prstGeom>
          <a:ln>
            <a:noFill/>
          </a:ln>
          <a:effectLst>
            <a:outerShdw blurRad="292100" dist="139700" dir="2700000" algn="tl" rotWithShape="0">
              <a:srgbClr val="333333">
                <a:alpha val="65000"/>
              </a:srgbClr>
            </a:outerShdw>
          </a:effec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3608" y="5440311"/>
            <a:ext cx="792088" cy="124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4593" y="5888844"/>
            <a:ext cx="768350" cy="712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Podnadpis 2"/>
          <p:cNvSpPr>
            <a:spLocks noGrp="1"/>
          </p:cNvSpPr>
          <p:nvPr>
            <p:ph type="subTitle" idx="1"/>
          </p:nvPr>
        </p:nvSpPr>
        <p:spPr>
          <a:xfrm>
            <a:off x="683568" y="908721"/>
            <a:ext cx="7848872" cy="2232247"/>
          </a:xfrm>
        </p:spPr>
        <p:txBody>
          <a:bodyPr>
            <a:noAutofit/>
          </a:bodyPr>
          <a:lstStyle/>
          <a:p>
            <a:pPr marL="457200" indent="-457200" algn="just">
              <a:buClr>
                <a:schemeClr val="tx2"/>
              </a:buClr>
              <a:buFont typeface="+mj-lt"/>
              <a:buAutoNum type="arabicPeriod"/>
            </a:pPr>
            <a:r>
              <a:rPr lang="cs-CZ" sz="2200" dirty="0">
                <a:solidFill>
                  <a:schemeClr val="tx2"/>
                </a:solidFill>
              </a:rPr>
              <a:t>PROCES PŘEDCHÁZEJÍCÍ PŘIHLÁŠENÍ SE DO SOUTĚŽE</a:t>
            </a:r>
          </a:p>
          <a:p>
            <a:pPr marL="457200" indent="-457200" algn="just">
              <a:buClr>
                <a:schemeClr val="tx2"/>
              </a:buClr>
              <a:buFont typeface="+mj-lt"/>
              <a:buAutoNum type="arabicPeriod"/>
            </a:pPr>
            <a:r>
              <a:rPr lang="cs-CZ" sz="2200" dirty="0">
                <a:solidFill>
                  <a:schemeClr val="tx2"/>
                </a:solidFill>
              </a:rPr>
              <a:t>PŘIHLÁŠKA</a:t>
            </a:r>
          </a:p>
          <a:p>
            <a:pPr marL="457200" indent="-457200" algn="just">
              <a:buClr>
                <a:schemeClr val="tx2"/>
              </a:buClr>
              <a:buFont typeface="+mj-lt"/>
              <a:buAutoNum type="arabicPeriod"/>
            </a:pPr>
            <a:r>
              <a:rPr lang="cs-CZ" sz="2200" dirty="0">
                <a:solidFill>
                  <a:schemeClr val="tx2"/>
                </a:solidFill>
              </a:rPr>
              <a:t>NÁVŠTĚVA KOMISE, PREZENTACE</a:t>
            </a:r>
          </a:p>
          <a:p>
            <a:pPr marL="457200" indent="-457200" algn="just">
              <a:buClr>
                <a:schemeClr val="tx2"/>
              </a:buClr>
              <a:buFont typeface="+mj-lt"/>
              <a:buAutoNum type="arabicPeriod"/>
            </a:pPr>
            <a:r>
              <a:rPr lang="cs-CZ" sz="2200" dirty="0">
                <a:solidFill>
                  <a:schemeClr val="tx2"/>
                </a:solidFill>
              </a:rPr>
              <a:t>CELOSTÁNÍ KOLO</a:t>
            </a:r>
          </a:p>
          <a:p>
            <a:pPr marL="457200" indent="-457200" algn="just">
              <a:buClr>
                <a:schemeClr val="tx2"/>
              </a:buClr>
              <a:buFont typeface="+mj-lt"/>
              <a:buAutoNum type="arabicPeriod"/>
            </a:pPr>
            <a:r>
              <a:rPr lang="cs-CZ" sz="2200" dirty="0">
                <a:solidFill>
                  <a:schemeClr val="tx2"/>
                </a:solidFill>
              </a:rPr>
              <a:t>EVROPSKÁ CENA OBNOVY VESNICE</a:t>
            </a:r>
          </a:p>
        </p:txBody>
      </p:sp>
      <p:pic>
        <p:nvPicPr>
          <p:cNvPr id="4" name="Obrázek 3"/>
          <p:cNvPicPr>
            <a:picLocks noChangeAspect="1"/>
          </p:cNvPicPr>
          <p:nvPr/>
        </p:nvPicPr>
        <p:blipFill>
          <a:blip r:embed="rId5"/>
          <a:stretch>
            <a:fillRect/>
          </a:stretch>
        </p:blipFill>
        <p:spPr>
          <a:xfrm>
            <a:off x="479229" y="3147107"/>
            <a:ext cx="3159533" cy="1759843"/>
          </a:xfrm>
          <a:prstGeom prst="rect">
            <a:avLst/>
          </a:prstGeom>
          <a:ln>
            <a:noFill/>
          </a:ln>
          <a:effectLst>
            <a:outerShdw blurRad="292100" dist="139700" dir="2700000" algn="tl" rotWithShape="0">
              <a:srgbClr val="333333">
                <a:alpha val="65000"/>
              </a:srgbClr>
            </a:outerShdw>
          </a:effectLst>
        </p:spPr>
      </p:pic>
      <p:pic>
        <p:nvPicPr>
          <p:cNvPr id="3" name="Obrázek 2"/>
          <p:cNvPicPr>
            <a:picLocks noChangeAspect="1"/>
          </p:cNvPicPr>
          <p:nvPr/>
        </p:nvPicPr>
        <p:blipFill>
          <a:blip r:embed="rId6"/>
          <a:stretch>
            <a:fillRect/>
          </a:stretch>
        </p:blipFill>
        <p:spPr>
          <a:xfrm>
            <a:off x="3720322" y="3541364"/>
            <a:ext cx="3170665" cy="211326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365883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3608" y="5440311"/>
            <a:ext cx="792088" cy="124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4593" y="5888844"/>
            <a:ext cx="768350" cy="712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Podnadpis 1"/>
          <p:cNvSpPr>
            <a:spLocks noGrp="1"/>
          </p:cNvSpPr>
          <p:nvPr>
            <p:ph type="subTitle" idx="1"/>
          </p:nvPr>
        </p:nvSpPr>
        <p:spPr>
          <a:xfrm>
            <a:off x="395536" y="260648"/>
            <a:ext cx="6400800" cy="1473200"/>
          </a:xfrm>
        </p:spPr>
        <p:txBody>
          <a:bodyPr/>
          <a:lstStyle/>
          <a:p>
            <a:pPr algn="just"/>
            <a:endParaRPr lang="cs-CZ" sz="1600" dirty="0"/>
          </a:p>
          <a:p>
            <a:endParaRPr lang="cs-CZ" dirty="0"/>
          </a:p>
        </p:txBody>
      </p:sp>
      <p:sp>
        <p:nvSpPr>
          <p:cNvPr id="12" name="Podnadpis 1"/>
          <p:cNvSpPr txBox="1">
            <a:spLocks/>
          </p:cNvSpPr>
          <p:nvPr/>
        </p:nvSpPr>
        <p:spPr>
          <a:xfrm>
            <a:off x="467544" y="764704"/>
            <a:ext cx="8136904" cy="2736304"/>
          </a:xfrm>
          <a:prstGeom prst="rect">
            <a:avLst/>
          </a:prstGeom>
        </p:spPr>
        <p:txBody>
          <a:bodyPr vert="horz" lIns="91440" tIns="45720" rIns="91440" bIns="45720" rtlCol="0">
            <a:normAutofit/>
          </a:bodyPr>
          <a:lstStyle>
            <a:lvl1pPr marL="0" indent="0" algn="ctr" defTabSz="914400" rtl="0" eaLnBrk="1" latinLnBrk="0" hangingPunct="1">
              <a:spcBef>
                <a:spcPct val="20000"/>
              </a:spcBef>
              <a:buClr>
                <a:schemeClr val="accent1"/>
              </a:buClr>
              <a:buSzPct val="100000"/>
              <a:buFont typeface="Symbol" pitchFamily="18" charset="2"/>
              <a:buNone/>
              <a:defRPr sz="2000" kern="1200">
                <a:solidFill>
                  <a:srgbClr val="FFFFFF"/>
                </a:solidFill>
                <a:latin typeface="+mn-lt"/>
                <a:ea typeface="+mn-ea"/>
                <a:cs typeface="+mn-cs"/>
              </a:defRPr>
            </a:lvl1pPr>
            <a:lvl2pPr marL="457200" indent="0" algn="ctr" defTabSz="914400" rtl="0" eaLnBrk="1" latinLnBrk="0" hangingPunct="1">
              <a:spcBef>
                <a:spcPct val="20000"/>
              </a:spcBef>
              <a:buClr>
                <a:schemeClr val="accent1"/>
              </a:buClr>
              <a:buSzPct val="100000"/>
              <a:buFont typeface="Symbol" pitchFamily="18" charset="2"/>
              <a:buNone/>
              <a:defRPr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100000"/>
              <a:buFont typeface="Symbol" pitchFamily="18" charset="2"/>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100000"/>
              <a:buFont typeface="Symbol" pitchFamily="18" charset="2"/>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Symbol" pitchFamily="18" charset="2"/>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9pPr>
          </a:lstStyle>
          <a:p>
            <a:pPr algn="just"/>
            <a:r>
              <a:rPr lang="cs-CZ" sz="2200" dirty="0">
                <a:solidFill>
                  <a:schemeClr val="tx2"/>
                </a:solidFill>
              </a:rPr>
              <a:t>Účast v soutěži VR a evropské soutěži včetně účasti na vyhlášení výsledků </a:t>
            </a:r>
            <a:br>
              <a:rPr lang="cs-CZ" sz="2200" dirty="0">
                <a:solidFill>
                  <a:schemeClr val="tx2"/>
                </a:solidFill>
              </a:rPr>
            </a:br>
            <a:r>
              <a:rPr lang="cs-CZ" sz="2200" dirty="0">
                <a:solidFill>
                  <a:schemeClr val="tx2"/>
                </a:solidFill>
              </a:rPr>
              <a:t>v zahraničí  je obrovskou událostí, zkušeností  a životním zážitkem občanů soutěžící obce.</a:t>
            </a:r>
          </a:p>
          <a:p>
            <a:endParaRPr lang="cs-CZ" dirty="0"/>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2441003"/>
            <a:ext cx="3285728" cy="24642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Zástupný symbol pro obsah 5" descr="Italie VR 885.jpg"/>
          <p:cNvPicPr>
            <a:picLocks noChangeAspect="1"/>
          </p:cNvPicPr>
          <p:nvPr/>
        </p:nvPicPr>
        <p:blipFill>
          <a:blip r:embed="rId6" cstate="print"/>
          <a:stretch>
            <a:fillRect/>
          </a:stretch>
        </p:blipFill>
        <p:spPr>
          <a:xfrm rot="771173">
            <a:off x="5199289" y="2088606"/>
            <a:ext cx="2782633" cy="396640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663126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3608" y="5440311"/>
            <a:ext cx="792088" cy="124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4593" y="5888844"/>
            <a:ext cx="768350" cy="712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Podnadpis 1"/>
          <p:cNvSpPr>
            <a:spLocks noGrp="1"/>
          </p:cNvSpPr>
          <p:nvPr>
            <p:ph type="subTitle" idx="1"/>
          </p:nvPr>
        </p:nvSpPr>
        <p:spPr>
          <a:xfrm>
            <a:off x="395536" y="260648"/>
            <a:ext cx="6400800" cy="1473200"/>
          </a:xfrm>
        </p:spPr>
        <p:txBody>
          <a:bodyPr/>
          <a:lstStyle/>
          <a:p>
            <a:pPr algn="just"/>
            <a:endParaRPr lang="cs-CZ" sz="1600" dirty="0"/>
          </a:p>
          <a:p>
            <a:endParaRPr lang="cs-CZ" dirty="0"/>
          </a:p>
        </p:txBody>
      </p:sp>
      <p:sp>
        <p:nvSpPr>
          <p:cNvPr id="12" name="Podnadpis 1"/>
          <p:cNvSpPr txBox="1">
            <a:spLocks/>
          </p:cNvSpPr>
          <p:nvPr/>
        </p:nvSpPr>
        <p:spPr>
          <a:xfrm>
            <a:off x="467544" y="764704"/>
            <a:ext cx="8136904" cy="2736304"/>
          </a:xfrm>
          <a:prstGeom prst="rect">
            <a:avLst/>
          </a:prstGeom>
        </p:spPr>
        <p:txBody>
          <a:bodyPr vert="horz" lIns="91440" tIns="45720" rIns="91440" bIns="45720" rtlCol="0">
            <a:normAutofit/>
          </a:bodyPr>
          <a:lstStyle>
            <a:lvl1pPr marL="0" indent="0" algn="ctr" defTabSz="914400" rtl="0" eaLnBrk="1" latinLnBrk="0" hangingPunct="1">
              <a:spcBef>
                <a:spcPct val="20000"/>
              </a:spcBef>
              <a:buClr>
                <a:schemeClr val="accent1"/>
              </a:buClr>
              <a:buSzPct val="100000"/>
              <a:buFont typeface="Symbol" pitchFamily="18" charset="2"/>
              <a:buNone/>
              <a:defRPr sz="2000" kern="1200">
                <a:solidFill>
                  <a:srgbClr val="FFFFFF"/>
                </a:solidFill>
                <a:latin typeface="+mn-lt"/>
                <a:ea typeface="+mn-ea"/>
                <a:cs typeface="+mn-cs"/>
              </a:defRPr>
            </a:lvl1pPr>
            <a:lvl2pPr marL="457200" indent="0" algn="ctr" defTabSz="914400" rtl="0" eaLnBrk="1" latinLnBrk="0" hangingPunct="1">
              <a:spcBef>
                <a:spcPct val="20000"/>
              </a:spcBef>
              <a:buClr>
                <a:schemeClr val="accent1"/>
              </a:buClr>
              <a:buSzPct val="100000"/>
              <a:buFont typeface="Symbol" pitchFamily="18" charset="2"/>
              <a:buNone/>
              <a:defRPr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100000"/>
              <a:buFont typeface="Symbol" pitchFamily="18" charset="2"/>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100000"/>
              <a:buFont typeface="Symbol" pitchFamily="18" charset="2"/>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Symbol" pitchFamily="18" charset="2"/>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9pPr>
          </a:lstStyle>
          <a:p>
            <a:r>
              <a:rPr lang="cs-CZ" sz="4000" b="1" dirty="0">
                <a:solidFill>
                  <a:schemeClr val="tx2"/>
                </a:solidFill>
              </a:rPr>
              <a:t>DĚKUJI  ZA  POZORNOST </a:t>
            </a:r>
            <a:r>
              <a:rPr lang="cs-CZ" sz="4000" b="1" dirty="0">
                <a:solidFill>
                  <a:schemeClr val="tx2"/>
                </a:solidFill>
                <a:sym typeface="Wingdings" panose="05000000000000000000" pitchFamily="2" charset="2"/>
              </a:rPr>
              <a:t></a:t>
            </a:r>
          </a:p>
          <a:p>
            <a:endParaRPr lang="cs-CZ" sz="1600" dirty="0">
              <a:sym typeface="Wingdings" panose="05000000000000000000" pitchFamily="2" charset="2"/>
            </a:endParaRPr>
          </a:p>
          <a:p>
            <a:endParaRPr lang="cs-CZ" sz="1600" dirty="0">
              <a:sym typeface="Wingdings" panose="05000000000000000000" pitchFamily="2" charset="2"/>
            </a:endParaRPr>
          </a:p>
          <a:p>
            <a:endParaRPr lang="cs-CZ" sz="1600" dirty="0">
              <a:sym typeface="Wingdings" panose="05000000000000000000" pitchFamily="2" charset="2"/>
            </a:endParaRPr>
          </a:p>
          <a:p>
            <a:pPr algn="l"/>
            <a:endParaRPr lang="cs-CZ" sz="1600" dirty="0"/>
          </a:p>
          <a:p>
            <a:endParaRPr lang="cs-CZ" sz="1600" dirty="0"/>
          </a:p>
          <a:p>
            <a:endParaRPr lang="cs-CZ" sz="1600" dirty="0"/>
          </a:p>
          <a:p>
            <a:endParaRPr lang="cs-CZ" dirty="0"/>
          </a:p>
        </p:txBody>
      </p:sp>
      <p:pic>
        <p:nvPicPr>
          <p:cNvPr id="1024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Podnadpis 1"/>
          <p:cNvSpPr txBox="1">
            <a:spLocks/>
          </p:cNvSpPr>
          <p:nvPr/>
        </p:nvSpPr>
        <p:spPr>
          <a:xfrm>
            <a:off x="688568" y="2475553"/>
            <a:ext cx="3600400" cy="1897370"/>
          </a:xfrm>
          <a:prstGeom prst="rect">
            <a:avLst/>
          </a:prstGeom>
        </p:spPr>
        <p:txBody>
          <a:bodyPr vert="horz" lIns="91440" tIns="45720" rIns="91440" bIns="45720" rtlCol="0">
            <a:normAutofit lnSpcReduction="10000"/>
          </a:bodyPr>
          <a:lstStyle>
            <a:lvl1pPr marL="0" indent="0" algn="ctr" defTabSz="914400" rtl="0" eaLnBrk="1" latinLnBrk="0" hangingPunct="1">
              <a:spcBef>
                <a:spcPct val="20000"/>
              </a:spcBef>
              <a:buClr>
                <a:schemeClr val="accent1"/>
              </a:buClr>
              <a:buSzPct val="100000"/>
              <a:buFont typeface="Symbol" pitchFamily="18" charset="2"/>
              <a:buNone/>
              <a:defRPr sz="2000" kern="1200">
                <a:solidFill>
                  <a:srgbClr val="FFFFFF"/>
                </a:solidFill>
                <a:latin typeface="+mn-lt"/>
                <a:ea typeface="+mn-ea"/>
                <a:cs typeface="+mn-cs"/>
              </a:defRPr>
            </a:lvl1pPr>
            <a:lvl2pPr marL="457200" indent="0" algn="ctr" defTabSz="914400" rtl="0" eaLnBrk="1" latinLnBrk="0" hangingPunct="1">
              <a:spcBef>
                <a:spcPct val="20000"/>
              </a:spcBef>
              <a:buClr>
                <a:schemeClr val="accent1"/>
              </a:buClr>
              <a:buSzPct val="100000"/>
              <a:buFont typeface="Symbol" pitchFamily="18" charset="2"/>
              <a:buNone/>
              <a:defRPr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100000"/>
              <a:buFont typeface="Symbol" pitchFamily="18" charset="2"/>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100000"/>
              <a:buFont typeface="Symbol" pitchFamily="18" charset="2"/>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Symbol" pitchFamily="18" charset="2"/>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6pPr>
            <a:lvl7pPr marL="27432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7pPr>
            <a:lvl8pPr marL="32004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8pPr>
            <a:lvl9pPr marL="3657600" indent="0" algn="ctr"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9pPr>
          </a:lstStyle>
          <a:p>
            <a:pPr algn="l"/>
            <a:r>
              <a:rPr lang="cs-CZ" sz="1800" dirty="0">
                <a:solidFill>
                  <a:schemeClr val="tx2"/>
                </a:solidFill>
              </a:rPr>
              <a:t>Jiří Řezníček</a:t>
            </a:r>
          </a:p>
          <a:p>
            <a:pPr algn="l"/>
            <a:r>
              <a:rPr lang="cs-CZ" sz="1800" dirty="0">
                <a:solidFill>
                  <a:schemeClr val="tx2"/>
                </a:solidFill>
              </a:rPr>
              <a:t>starosta obce Tučín </a:t>
            </a:r>
          </a:p>
          <a:p>
            <a:pPr algn="l"/>
            <a:r>
              <a:rPr lang="cs-CZ" sz="1800" dirty="0">
                <a:solidFill>
                  <a:schemeClr val="tx2"/>
                </a:solidFill>
              </a:rPr>
              <a:t>Vesnice roku 2009</a:t>
            </a:r>
          </a:p>
          <a:p>
            <a:pPr algn="l"/>
            <a:r>
              <a:rPr lang="cs-CZ" sz="1800" dirty="0">
                <a:solidFill>
                  <a:schemeClr val="tx2"/>
                </a:solidFill>
              </a:rPr>
              <a:t>tel: 732 876 307</a:t>
            </a:r>
          </a:p>
          <a:p>
            <a:pPr algn="l"/>
            <a:r>
              <a:rPr lang="cs-CZ" sz="1800" dirty="0">
                <a:hlinkClick r:id="rId5"/>
              </a:rPr>
              <a:t>starosta@tucin.cz</a:t>
            </a:r>
            <a:endParaRPr lang="cs-CZ" sz="1800" dirty="0"/>
          </a:p>
          <a:p>
            <a:pPr algn="l"/>
            <a:r>
              <a:rPr lang="cs-CZ" sz="1800" dirty="0">
                <a:hlinkClick r:id="rId6"/>
              </a:rPr>
              <a:t>www.tucin.cz</a:t>
            </a:r>
            <a:endParaRPr lang="cs-CZ" sz="1800" dirty="0"/>
          </a:p>
          <a:p>
            <a:pPr algn="l"/>
            <a:endParaRPr lang="cs-CZ" sz="1600" dirty="0"/>
          </a:p>
          <a:p>
            <a:endParaRPr lang="cs-CZ" sz="1600" dirty="0"/>
          </a:p>
          <a:p>
            <a:endParaRPr lang="cs-CZ" sz="1600" dirty="0"/>
          </a:p>
          <a:p>
            <a:endParaRPr lang="cs-CZ" dirty="0"/>
          </a:p>
        </p:txBody>
      </p:sp>
      <p:pic>
        <p:nvPicPr>
          <p:cNvPr id="13318"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56176" y="2475553"/>
            <a:ext cx="1515199" cy="1512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76133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3608" y="5440311"/>
            <a:ext cx="792088" cy="124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3569" y="5969624"/>
            <a:ext cx="768350" cy="712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Podnadpis 2"/>
          <p:cNvSpPr>
            <a:spLocks noGrp="1"/>
          </p:cNvSpPr>
          <p:nvPr>
            <p:ph type="subTitle" idx="1"/>
          </p:nvPr>
        </p:nvSpPr>
        <p:spPr>
          <a:xfrm>
            <a:off x="611560" y="548680"/>
            <a:ext cx="7848872" cy="4968552"/>
          </a:xfrm>
          <a:ln>
            <a:noFill/>
          </a:ln>
          <a:scene3d>
            <a:camera prst="orthographicFront"/>
            <a:lightRig rig="threePt" dir="t"/>
          </a:scene3d>
          <a:sp3d extrusionH="76200">
            <a:extrusionClr>
              <a:schemeClr val="tx2"/>
            </a:extrusionClr>
          </a:sp3d>
        </p:spPr>
        <p:txBody>
          <a:bodyPr vert="horz" lIns="91440" tIns="45720" rIns="91440" bIns="45720" rtlCol="0">
            <a:noAutofit/>
          </a:bodyPr>
          <a:lstStyle/>
          <a:p>
            <a:pPr algn="just">
              <a:buClr>
                <a:schemeClr val="tx2"/>
              </a:buClr>
            </a:pPr>
            <a:r>
              <a:rPr lang="cs-CZ" sz="2600" b="1" u="sng" dirty="0">
                <a:solidFill>
                  <a:schemeClr val="tx2"/>
                </a:solidFill>
              </a:rPr>
              <a:t>1. </a:t>
            </a:r>
            <a:r>
              <a:rPr lang="cs-CZ" sz="2200" b="1" u="sng" dirty="0">
                <a:solidFill>
                  <a:schemeClr val="tx2"/>
                </a:solidFill>
              </a:rPr>
              <a:t>PROCES PŘEDCHÁZEJÍCÍ PŘIHLÁŠENÍ SE DO SOUTĚŽE</a:t>
            </a:r>
          </a:p>
          <a:p>
            <a:pPr algn="just">
              <a:buClr>
                <a:schemeClr val="tx2"/>
              </a:buClr>
            </a:pPr>
            <a:endParaRPr lang="cs-CZ" sz="2200" dirty="0"/>
          </a:p>
          <a:p>
            <a:pPr algn="just">
              <a:buClr>
                <a:schemeClr val="tx2"/>
              </a:buClr>
            </a:pPr>
            <a:r>
              <a:rPr lang="cs-CZ" sz="2200" b="1" dirty="0">
                <a:solidFill>
                  <a:schemeClr val="tx2"/>
                </a:solidFill>
              </a:rPr>
              <a:t>Proč se obce do soutěže nehlásí?</a:t>
            </a:r>
          </a:p>
          <a:p>
            <a:pPr algn="just">
              <a:buClr>
                <a:schemeClr val="tx2"/>
              </a:buClr>
            </a:pPr>
            <a:r>
              <a:rPr lang="cs-CZ" sz="2200" dirty="0">
                <a:solidFill>
                  <a:schemeClr val="tx2"/>
                </a:solidFill>
              </a:rPr>
              <a:t>	-  časté změny ve vedení obcí</a:t>
            </a:r>
          </a:p>
          <a:p>
            <a:pPr algn="just">
              <a:buClr>
                <a:schemeClr val="tx2"/>
              </a:buClr>
            </a:pPr>
            <a:r>
              <a:rPr lang="cs-CZ" sz="2200" dirty="0">
                <a:solidFill>
                  <a:schemeClr val="tx2"/>
                </a:solidFill>
              </a:rPr>
              <a:t>	-  nesoudržnost obyvatel obcí</a:t>
            </a:r>
          </a:p>
          <a:p>
            <a:pPr algn="just">
              <a:buClr>
                <a:schemeClr val="tx2"/>
              </a:buClr>
            </a:pPr>
            <a:r>
              <a:rPr lang="cs-CZ" sz="2200" dirty="0">
                <a:solidFill>
                  <a:schemeClr val="tx2"/>
                </a:solidFill>
              </a:rPr>
              <a:t>	-  neochota vedení obcí</a:t>
            </a:r>
          </a:p>
          <a:p>
            <a:pPr algn="just">
              <a:buClr>
                <a:schemeClr val="tx2"/>
              </a:buClr>
            </a:pPr>
            <a:r>
              <a:rPr lang="cs-CZ" sz="2200" dirty="0">
                <a:solidFill>
                  <a:schemeClr val="tx2"/>
                </a:solidFill>
              </a:rPr>
              <a:t>	-  nedostatečné sebevědomí </a:t>
            </a:r>
          </a:p>
          <a:p>
            <a:pPr algn="just">
              <a:buClr>
                <a:schemeClr val="tx2"/>
              </a:buClr>
            </a:pPr>
            <a:r>
              <a:rPr lang="cs-CZ" sz="2200" dirty="0">
                <a:solidFill>
                  <a:schemeClr val="tx2"/>
                </a:solidFill>
              </a:rPr>
              <a:t>	-  lhostejnost</a:t>
            </a:r>
          </a:p>
          <a:p>
            <a:pPr algn="just">
              <a:buClr>
                <a:schemeClr val="tx2"/>
              </a:buClr>
            </a:pPr>
            <a:r>
              <a:rPr lang="cs-CZ" sz="2200" dirty="0">
                <a:solidFill>
                  <a:schemeClr val="tx2"/>
                </a:solidFill>
              </a:rPr>
              <a:t>	-  časová náročnost</a:t>
            </a:r>
          </a:p>
          <a:p>
            <a:pPr marL="342900" indent="-342900" algn="just">
              <a:buClr>
                <a:schemeClr val="tx2"/>
              </a:buClr>
              <a:buFontTx/>
              <a:buChar char="-"/>
            </a:pPr>
            <a:endParaRPr lang="cs-CZ" sz="2200" dirty="0"/>
          </a:p>
          <a:p>
            <a:pPr algn="just">
              <a:buClr>
                <a:schemeClr val="tx2"/>
              </a:buClr>
            </a:pPr>
            <a:endParaRPr lang="cs-CZ" sz="2200" dirty="0"/>
          </a:p>
          <a:p>
            <a:pPr marL="342900" indent="-342900" algn="just">
              <a:buClr>
                <a:schemeClr val="tx2"/>
              </a:buClr>
              <a:buFont typeface="Wingdings" panose="05000000000000000000" pitchFamily="2" charset="2"/>
              <a:buChar char="Ø"/>
            </a:pPr>
            <a:endParaRPr lang="cs-CZ" sz="2200" dirty="0"/>
          </a:p>
          <a:p>
            <a:pPr algn="just"/>
            <a:endParaRPr lang="cs-CZ" sz="2200" dirty="0"/>
          </a:p>
        </p:txBody>
      </p:sp>
      <p:pic>
        <p:nvPicPr>
          <p:cNvPr id="4" name="Obrázek 3"/>
          <p:cNvPicPr>
            <a:picLocks noChangeAspect="1"/>
          </p:cNvPicPr>
          <p:nvPr/>
        </p:nvPicPr>
        <p:blipFill>
          <a:blip r:embed="rId4"/>
          <a:stretch>
            <a:fillRect/>
          </a:stretch>
        </p:blipFill>
        <p:spPr>
          <a:xfrm>
            <a:off x="6060816" y="2118544"/>
            <a:ext cx="2382321" cy="1800200"/>
          </a:xfrm>
          <a:prstGeom prst="rect">
            <a:avLst/>
          </a:prstGeom>
          <a:ln>
            <a:noFill/>
          </a:ln>
          <a:effectLst>
            <a:outerShdw blurRad="292100" dist="139700" dir="2700000" algn="tl" rotWithShape="0">
              <a:srgbClr val="333333">
                <a:alpha val="65000"/>
              </a:srgbClr>
            </a:outerShdw>
          </a:effectLst>
        </p:spPr>
      </p:pic>
      <p:pic>
        <p:nvPicPr>
          <p:cNvPr id="5" name="Obrázek 4"/>
          <p:cNvPicPr>
            <a:picLocks noChangeAspect="1"/>
          </p:cNvPicPr>
          <p:nvPr/>
        </p:nvPicPr>
        <p:blipFill>
          <a:blip r:embed="rId5"/>
          <a:stretch>
            <a:fillRect/>
          </a:stretch>
        </p:blipFill>
        <p:spPr>
          <a:xfrm>
            <a:off x="4355976" y="3630712"/>
            <a:ext cx="2131317" cy="15984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497800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3608" y="5440311"/>
            <a:ext cx="792088" cy="124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4593" y="5888844"/>
            <a:ext cx="768350" cy="712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Podnadpis 2"/>
          <p:cNvSpPr>
            <a:spLocks noGrp="1"/>
          </p:cNvSpPr>
          <p:nvPr>
            <p:ph type="subTitle" idx="1"/>
          </p:nvPr>
        </p:nvSpPr>
        <p:spPr>
          <a:xfrm>
            <a:off x="611560" y="548680"/>
            <a:ext cx="7848872" cy="4968552"/>
          </a:xfrm>
          <a:ln>
            <a:noFill/>
          </a:ln>
          <a:scene3d>
            <a:camera prst="orthographicFront"/>
            <a:lightRig rig="threePt" dir="t"/>
          </a:scene3d>
          <a:sp3d extrusionH="76200">
            <a:extrusionClr>
              <a:schemeClr val="tx2"/>
            </a:extrusionClr>
          </a:sp3d>
        </p:spPr>
        <p:txBody>
          <a:bodyPr vert="horz" lIns="91440" tIns="45720" rIns="91440" bIns="45720" rtlCol="0">
            <a:noAutofit/>
          </a:bodyPr>
          <a:lstStyle/>
          <a:p>
            <a:pPr algn="just">
              <a:buClr>
                <a:schemeClr val="tx2"/>
              </a:buClr>
            </a:pPr>
            <a:r>
              <a:rPr lang="cs-CZ" sz="2200" b="1" dirty="0">
                <a:solidFill>
                  <a:schemeClr val="tx2"/>
                </a:solidFill>
              </a:rPr>
              <a:t>Proč se obce do soutěže hlásí?</a:t>
            </a:r>
          </a:p>
          <a:p>
            <a:pPr algn="just">
              <a:buClr>
                <a:schemeClr val="tx2"/>
              </a:buClr>
            </a:pPr>
            <a:endParaRPr lang="cs-CZ" sz="1100" b="1" dirty="0">
              <a:solidFill>
                <a:schemeClr val="tx2"/>
              </a:solidFill>
            </a:endParaRPr>
          </a:p>
          <a:p>
            <a:pPr algn="just">
              <a:buClr>
                <a:schemeClr val="tx2"/>
              </a:buClr>
            </a:pPr>
            <a:r>
              <a:rPr lang="cs-CZ" sz="2200" dirty="0">
                <a:solidFill>
                  <a:schemeClr val="tx2"/>
                </a:solidFill>
              </a:rPr>
              <a:t>	- touha soutěžit</a:t>
            </a:r>
          </a:p>
          <a:p>
            <a:pPr algn="just">
              <a:buClr>
                <a:schemeClr val="tx2"/>
              </a:buClr>
            </a:pPr>
            <a:r>
              <a:rPr lang="cs-CZ" sz="2200" dirty="0">
                <a:solidFill>
                  <a:schemeClr val="tx2"/>
                </a:solidFill>
              </a:rPr>
              <a:t>	- zviditelnění obce</a:t>
            </a:r>
          </a:p>
          <a:p>
            <a:pPr algn="just">
              <a:buClr>
                <a:schemeClr val="tx2"/>
              </a:buClr>
            </a:pPr>
            <a:r>
              <a:rPr lang="cs-CZ" sz="2200" dirty="0">
                <a:solidFill>
                  <a:schemeClr val="tx2"/>
                </a:solidFill>
              </a:rPr>
              <a:t>	- rivalita</a:t>
            </a:r>
          </a:p>
          <a:p>
            <a:pPr algn="just">
              <a:buClr>
                <a:schemeClr val="tx2"/>
              </a:buClr>
            </a:pPr>
            <a:r>
              <a:rPr lang="cs-CZ" sz="2200" dirty="0">
                <a:solidFill>
                  <a:schemeClr val="tx2"/>
                </a:solidFill>
              </a:rPr>
              <a:t>	- diktát vedení obcí</a:t>
            </a:r>
          </a:p>
          <a:p>
            <a:pPr algn="just">
              <a:buClr>
                <a:schemeClr val="tx2"/>
              </a:buClr>
            </a:pPr>
            <a:r>
              <a:rPr lang="cs-CZ" sz="2200" dirty="0">
                <a:solidFill>
                  <a:schemeClr val="tx2"/>
                </a:solidFill>
              </a:rPr>
              <a:t>	- touha obyvatel obce</a:t>
            </a:r>
          </a:p>
          <a:p>
            <a:pPr algn="just">
              <a:buClr>
                <a:schemeClr val="tx2"/>
              </a:buClr>
            </a:pPr>
            <a:r>
              <a:rPr lang="cs-CZ" sz="2200" dirty="0">
                <a:solidFill>
                  <a:schemeClr val="tx2"/>
                </a:solidFill>
              </a:rPr>
              <a:t>	- finanční odměna</a:t>
            </a:r>
          </a:p>
          <a:p>
            <a:pPr algn="just">
              <a:buClr>
                <a:schemeClr val="tx2"/>
              </a:buClr>
            </a:pPr>
            <a:r>
              <a:rPr lang="cs-CZ" sz="2200" dirty="0">
                <a:solidFill>
                  <a:schemeClr val="tx2"/>
                </a:solidFill>
              </a:rPr>
              <a:t>	- exhibicionismus</a:t>
            </a:r>
          </a:p>
          <a:p>
            <a:pPr algn="just">
              <a:buClr>
                <a:schemeClr val="tx2"/>
              </a:buClr>
            </a:pPr>
            <a:r>
              <a:rPr lang="cs-CZ" sz="2200" dirty="0">
                <a:solidFill>
                  <a:schemeClr val="tx2"/>
                </a:solidFill>
              </a:rPr>
              <a:t>	- prezentace výjimečnosti obce</a:t>
            </a:r>
          </a:p>
          <a:p>
            <a:pPr algn="l">
              <a:buClr>
                <a:schemeClr val="tx2"/>
              </a:buClr>
            </a:pPr>
            <a:r>
              <a:rPr lang="cs-CZ" sz="2200" dirty="0">
                <a:solidFill>
                  <a:schemeClr val="tx2"/>
                </a:solidFill>
              </a:rPr>
              <a:t>	   </a:t>
            </a:r>
            <a:r>
              <a:rPr lang="cs-CZ" sz="1800" dirty="0">
                <a:solidFill>
                  <a:schemeClr val="tx2"/>
                </a:solidFill>
              </a:rPr>
              <a:t>(splněné cíle, dobře nastartovaný proces, realizované projekty)</a:t>
            </a:r>
            <a:endParaRPr lang="cs-CZ" sz="2200" dirty="0">
              <a:solidFill>
                <a:schemeClr val="tx2"/>
              </a:solidFill>
            </a:endParaRPr>
          </a:p>
          <a:p>
            <a:pPr algn="just">
              <a:buClr>
                <a:schemeClr val="tx2"/>
              </a:buClr>
            </a:pPr>
            <a:r>
              <a:rPr lang="cs-CZ" sz="2200" dirty="0"/>
              <a:t> </a:t>
            </a:r>
          </a:p>
          <a:p>
            <a:pPr marL="342900" indent="-342900" algn="just">
              <a:buClr>
                <a:schemeClr val="tx2"/>
              </a:buClr>
              <a:buFontTx/>
              <a:buChar char="-"/>
            </a:pPr>
            <a:endParaRPr lang="cs-CZ" sz="2200" dirty="0"/>
          </a:p>
          <a:p>
            <a:pPr algn="just">
              <a:buClr>
                <a:schemeClr val="tx2"/>
              </a:buClr>
            </a:pPr>
            <a:endParaRPr lang="cs-CZ" sz="2200" dirty="0"/>
          </a:p>
          <a:p>
            <a:pPr marL="342900" indent="-342900" algn="just">
              <a:buClr>
                <a:schemeClr val="tx2"/>
              </a:buClr>
              <a:buFont typeface="Wingdings" panose="05000000000000000000" pitchFamily="2" charset="2"/>
              <a:buChar char="Ø"/>
            </a:pPr>
            <a:endParaRPr lang="cs-CZ" sz="2200" dirty="0"/>
          </a:p>
          <a:p>
            <a:pPr algn="just"/>
            <a:endParaRPr lang="cs-CZ" sz="2200" dirty="0"/>
          </a:p>
        </p:txBody>
      </p:sp>
      <p:pic>
        <p:nvPicPr>
          <p:cNvPr id="2" name="Obrázek 1"/>
          <p:cNvPicPr>
            <a:picLocks noChangeAspect="1"/>
          </p:cNvPicPr>
          <p:nvPr/>
        </p:nvPicPr>
        <p:blipFill>
          <a:blip r:embed="rId4"/>
          <a:stretch>
            <a:fillRect/>
          </a:stretch>
        </p:blipFill>
        <p:spPr>
          <a:xfrm>
            <a:off x="4139952" y="836712"/>
            <a:ext cx="3519411" cy="2520280"/>
          </a:xfrm>
          <a:prstGeom prst="rect">
            <a:avLst/>
          </a:prstGeom>
          <a:ln>
            <a:noFill/>
          </a:ln>
          <a:effectLst>
            <a:outerShdw blurRad="292100" dist="139700" dir="2700000" algn="tl" rotWithShape="0">
              <a:srgbClr val="333333">
                <a:alpha val="65000"/>
              </a:srgbClr>
            </a:outerShdw>
          </a:effectLst>
        </p:spPr>
      </p:pic>
      <p:pic>
        <p:nvPicPr>
          <p:cNvPr id="3" name="Obrázek 2"/>
          <p:cNvPicPr>
            <a:picLocks noChangeAspect="1"/>
          </p:cNvPicPr>
          <p:nvPr/>
        </p:nvPicPr>
        <p:blipFill>
          <a:blip r:embed="rId5"/>
          <a:stretch>
            <a:fillRect/>
          </a:stretch>
        </p:blipFill>
        <p:spPr>
          <a:xfrm>
            <a:off x="3203848" y="4795645"/>
            <a:ext cx="3208002" cy="1805986"/>
          </a:xfrm>
          <a:prstGeom prst="rect">
            <a:avLst/>
          </a:prstGeom>
          <a:ln>
            <a:noFill/>
          </a:ln>
          <a:effectLst>
            <a:outerShdw blurRad="292100" dist="139700" dir="2700000" algn="tl" rotWithShape="0">
              <a:srgbClr val="333333">
                <a:alpha val="65000"/>
              </a:srgbClr>
            </a:outerShdw>
          </a:effectLst>
        </p:spPr>
      </p:pic>
      <p:pic>
        <p:nvPicPr>
          <p:cNvPr id="4" name="Obrázek 3"/>
          <p:cNvPicPr>
            <a:picLocks noChangeAspect="1"/>
          </p:cNvPicPr>
          <p:nvPr/>
        </p:nvPicPr>
        <p:blipFill>
          <a:blip r:embed="rId6"/>
          <a:stretch>
            <a:fillRect/>
          </a:stretch>
        </p:blipFill>
        <p:spPr>
          <a:xfrm>
            <a:off x="6588224" y="2708920"/>
            <a:ext cx="2106035" cy="157952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688285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867833" y="931620"/>
            <a:ext cx="7408333" cy="5588052"/>
          </a:xfrm>
        </p:spPr>
        <p:txBody>
          <a:bodyPr>
            <a:normAutofit fontScale="92500" lnSpcReduction="20000"/>
          </a:bodyPr>
          <a:lstStyle/>
          <a:p>
            <a:r>
              <a:rPr lang="cs-CZ" sz="3500" b="1" dirty="0"/>
              <a:t>Vyhlašovatelé</a:t>
            </a:r>
          </a:p>
          <a:p>
            <a:r>
              <a:rPr lang="cs-CZ" b="1" dirty="0"/>
              <a:t>Spolek pro obnovu venkova ČR</a:t>
            </a:r>
          </a:p>
          <a:p>
            <a:r>
              <a:rPr lang="cs-CZ" b="1" dirty="0"/>
              <a:t>Ministerstvo pro místní rozvoj ČR</a:t>
            </a:r>
          </a:p>
          <a:p>
            <a:r>
              <a:rPr lang="cs-CZ" b="1" dirty="0"/>
              <a:t>Svaz měst a obcí ČR</a:t>
            </a:r>
          </a:p>
          <a:p>
            <a:r>
              <a:rPr lang="cs-CZ" b="1" dirty="0"/>
              <a:t>Ministerstvo zemědělství</a:t>
            </a:r>
          </a:p>
          <a:p>
            <a:endParaRPr lang="cs-CZ" b="1" dirty="0"/>
          </a:p>
          <a:p>
            <a:r>
              <a:rPr lang="cs-CZ" b="1" dirty="0"/>
              <a:t>Spolu vyhlašovatelé</a:t>
            </a:r>
          </a:p>
          <a:p>
            <a:r>
              <a:rPr lang="cs-CZ" dirty="0"/>
              <a:t>Asociace krajů</a:t>
            </a:r>
          </a:p>
          <a:p>
            <a:r>
              <a:rPr lang="cs-CZ" dirty="0"/>
              <a:t>Kancelář prezidenta republiky</a:t>
            </a:r>
          </a:p>
          <a:p>
            <a:r>
              <a:rPr lang="cs-CZ" dirty="0"/>
              <a:t>Ministerstvo kultury</a:t>
            </a:r>
          </a:p>
          <a:p>
            <a:r>
              <a:rPr lang="cs-CZ" dirty="0"/>
              <a:t>Ministerstvo životního prostředí</a:t>
            </a:r>
          </a:p>
          <a:p>
            <a:r>
              <a:rPr lang="cs-CZ" dirty="0"/>
              <a:t>Svaz knihovníků a informačních pracovníků</a:t>
            </a:r>
          </a:p>
          <a:p>
            <a:r>
              <a:rPr lang="cs-CZ" dirty="0"/>
              <a:t>Společnost pro zahradní a krajinářskou tvorbu</a:t>
            </a:r>
          </a:p>
          <a:p>
            <a:r>
              <a:rPr lang="cs-CZ" dirty="0"/>
              <a:t>Sdružení místních samospráv ČR</a:t>
            </a:r>
          </a:p>
          <a:p>
            <a:r>
              <a:rPr lang="cs-CZ" dirty="0"/>
              <a:t>Národní síť MAS ČR</a:t>
            </a:r>
          </a:p>
          <a:p>
            <a:endParaRPr lang="cs-CZ" dirty="0"/>
          </a:p>
        </p:txBody>
      </p:sp>
      <p:sp>
        <p:nvSpPr>
          <p:cNvPr id="3" name="Nadpis 2"/>
          <p:cNvSpPr>
            <a:spLocks noGrp="1"/>
          </p:cNvSpPr>
          <p:nvPr>
            <p:ph type="title"/>
          </p:nvPr>
        </p:nvSpPr>
        <p:spPr>
          <a:xfrm>
            <a:off x="457200" y="338328"/>
            <a:ext cx="8229600" cy="570392"/>
          </a:xfrm>
        </p:spPr>
        <p:txBody>
          <a:bodyPr>
            <a:normAutofit fontScale="90000"/>
          </a:bodyPr>
          <a:lstStyle/>
          <a:p>
            <a:endParaRPr lang="cs-CZ" dirty="0"/>
          </a:p>
        </p:txBody>
      </p:sp>
    </p:spTree>
    <p:extLst>
      <p:ext uri="{BB962C8B-B14F-4D97-AF65-F5344CB8AC3E}">
        <p14:creationId xmlns:p14="http://schemas.microsoft.com/office/powerpoint/2010/main" val="42467897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395537" y="1988840"/>
            <a:ext cx="7884864" cy="4137323"/>
          </a:xfrm>
        </p:spPr>
        <p:txBody>
          <a:bodyPr>
            <a:normAutofit lnSpcReduction="10000"/>
          </a:bodyPr>
          <a:lstStyle/>
          <a:p>
            <a:endParaRPr lang="cs-CZ" dirty="0"/>
          </a:p>
          <a:p>
            <a:endParaRPr lang="cs-CZ" dirty="0"/>
          </a:p>
          <a:p>
            <a:r>
              <a:rPr lang="cs-CZ" sz="2800" dirty="0"/>
              <a:t>Do soutěže se mohou přihlásit obce vesnického charakteru (včetně statutu města a městyse), které mají maximálně </a:t>
            </a:r>
            <a:r>
              <a:rPr lang="cs-CZ" sz="2800" b="1" dirty="0"/>
              <a:t>7 500 </a:t>
            </a:r>
            <a:r>
              <a:rPr lang="cs-CZ" sz="2800" dirty="0"/>
              <a:t>obyvatel a které mají zpracovaný vlastní strategický dokument zabývající se rozvojem obce, program obnovy vesnice nebo program rozvoje svého územního obvodu. Do soutěže se hlásí obec vždy jako celek, včetně svých místních částí.</a:t>
            </a:r>
          </a:p>
          <a:p>
            <a:endParaRPr lang="cs-CZ" dirty="0"/>
          </a:p>
        </p:txBody>
      </p:sp>
      <p:sp>
        <p:nvSpPr>
          <p:cNvPr id="3" name="Nadpis 2"/>
          <p:cNvSpPr>
            <a:spLocks noGrp="1"/>
          </p:cNvSpPr>
          <p:nvPr>
            <p:ph type="title"/>
          </p:nvPr>
        </p:nvSpPr>
        <p:spPr/>
        <p:txBody>
          <a:bodyPr/>
          <a:lstStyle/>
          <a:p>
            <a:r>
              <a:rPr lang="cs-CZ" dirty="0"/>
              <a:t>Kdo se může přihlásit?</a:t>
            </a:r>
          </a:p>
        </p:txBody>
      </p:sp>
    </p:spTree>
    <p:extLst>
      <p:ext uri="{BB962C8B-B14F-4D97-AF65-F5344CB8AC3E}">
        <p14:creationId xmlns:p14="http://schemas.microsoft.com/office/powerpoint/2010/main" val="17851223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539553" y="1591056"/>
            <a:ext cx="7776864" cy="5078304"/>
          </a:xfrm>
        </p:spPr>
        <p:txBody>
          <a:bodyPr>
            <a:normAutofit/>
          </a:bodyPr>
          <a:lstStyle/>
          <a:p>
            <a:r>
              <a:rPr lang="cs-CZ" sz="3200" dirty="0"/>
              <a:t>Do soutěže bude zařazena obec, která v termínu </a:t>
            </a:r>
            <a:r>
              <a:rPr lang="cs-CZ" sz="3200" b="1" dirty="0"/>
              <a:t>nejpozději do 26. dubna 2024 podá řádně vyplněnou přihlášku do soutěže na webových stránkách soutěže na adrese:      </a:t>
            </a:r>
            <a:r>
              <a:rPr lang="cs-CZ" sz="3200" b="1" dirty="0">
                <a:hlinkClick r:id="rId2"/>
              </a:rPr>
              <a:t>www.vesniceroku.cz</a:t>
            </a:r>
            <a:r>
              <a:rPr lang="cs-CZ" sz="3200" b="1" dirty="0"/>
              <a:t> </a:t>
            </a:r>
          </a:p>
          <a:p>
            <a:pPr marL="0" indent="0">
              <a:buNone/>
            </a:pPr>
            <a:r>
              <a:rPr lang="cs-CZ" sz="3200" b="1" dirty="0"/>
              <a:t>a uhradí poplatek ve výši 1000,- Kč za přihlášku + 3,- Kč za každého trvale žijícího obyvatele obce.</a:t>
            </a:r>
            <a:endParaRPr lang="cs-CZ" sz="3200" dirty="0"/>
          </a:p>
        </p:txBody>
      </p:sp>
      <p:sp>
        <p:nvSpPr>
          <p:cNvPr id="3" name="Nadpis 2"/>
          <p:cNvSpPr>
            <a:spLocks noGrp="1"/>
          </p:cNvSpPr>
          <p:nvPr>
            <p:ph type="title"/>
          </p:nvPr>
        </p:nvSpPr>
        <p:spPr/>
        <p:txBody>
          <a:bodyPr/>
          <a:lstStyle/>
          <a:p>
            <a:r>
              <a:rPr lang="cs-CZ" dirty="0"/>
              <a:t>Co musím udělat ?</a:t>
            </a:r>
          </a:p>
        </p:txBody>
      </p:sp>
    </p:spTree>
    <p:extLst>
      <p:ext uri="{BB962C8B-B14F-4D97-AF65-F5344CB8AC3E}">
        <p14:creationId xmlns:p14="http://schemas.microsoft.com/office/powerpoint/2010/main" val="23843392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p:cNvPicPr>
            <a:picLocks noChangeAspect="1"/>
          </p:cNvPicPr>
          <p:nvPr/>
        </p:nvPicPr>
        <p:blipFill>
          <a:blip r:embed="rId2"/>
          <a:stretch>
            <a:fillRect/>
          </a:stretch>
        </p:blipFill>
        <p:spPr>
          <a:xfrm>
            <a:off x="4716016" y="4904551"/>
            <a:ext cx="1367029" cy="1594867"/>
          </a:xfrm>
          <a:prstGeom prst="rect">
            <a:avLst/>
          </a:prstGeom>
          <a:ln>
            <a:noFill/>
          </a:ln>
          <a:effectLst>
            <a:outerShdw blurRad="292100" dist="139700" dir="2700000" algn="tl" rotWithShape="0">
              <a:srgbClr val="333333">
                <a:alpha val="65000"/>
              </a:srgbClr>
            </a:outerShdw>
          </a:effec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3608" y="5440311"/>
            <a:ext cx="792088" cy="124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4593" y="5888844"/>
            <a:ext cx="768350" cy="712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Podnadpis 2"/>
          <p:cNvSpPr>
            <a:spLocks noGrp="1"/>
          </p:cNvSpPr>
          <p:nvPr>
            <p:ph type="subTitle" idx="1"/>
          </p:nvPr>
        </p:nvSpPr>
        <p:spPr>
          <a:xfrm>
            <a:off x="539552" y="907594"/>
            <a:ext cx="7848872" cy="4968552"/>
          </a:xfrm>
          <a:ln>
            <a:noFill/>
          </a:ln>
          <a:scene3d>
            <a:camera prst="orthographicFront"/>
            <a:lightRig rig="threePt" dir="t"/>
          </a:scene3d>
          <a:sp3d extrusionH="76200">
            <a:extrusionClr>
              <a:schemeClr val="tx2"/>
            </a:extrusionClr>
          </a:sp3d>
        </p:spPr>
        <p:txBody>
          <a:bodyPr vert="horz" lIns="91440" tIns="45720" rIns="91440" bIns="45720" rtlCol="0">
            <a:noAutofit/>
          </a:bodyPr>
          <a:lstStyle/>
          <a:p>
            <a:pPr algn="just">
              <a:buClr>
                <a:schemeClr val="tx2"/>
              </a:buClr>
            </a:pPr>
            <a:r>
              <a:rPr lang="cs-CZ" sz="2200" b="1" dirty="0">
                <a:solidFill>
                  <a:schemeClr val="tx2"/>
                </a:solidFill>
              </a:rPr>
              <a:t>Dobrá rada č. 1 </a:t>
            </a:r>
            <a:r>
              <a:rPr lang="cs-CZ" sz="2200" dirty="0">
                <a:solidFill>
                  <a:schemeClr val="tx2"/>
                </a:solidFill>
              </a:rPr>
              <a:t>(..nad zlato)</a:t>
            </a:r>
          </a:p>
          <a:p>
            <a:pPr algn="just">
              <a:buClr>
                <a:schemeClr val="tx2"/>
              </a:buClr>
            </a:pPr>
            <a:r>
              <a:rPr lang="cs-CZ" sz="2200" dirty="0">
                <a:solidFill>
                  <a:schemeClr val="tx2"/>
                </a:solidFill>
              </a:rPr>
              <a:t>	- jednoduchost</a:t>
            </a:r>
          </a:p>
          <a:p>
            <a:pPr algn="just">
              <a:buClr>
                <a:schemeClr val="tx2"/>
              </a:buClr>
            </a:pPr>
            <a:r>
              <a:rPr lang="cs-CZ" sz="2200" dirty="0">
                <a:solidFill>
                  <a:schemeClr val="tx2"/>
                </a:solidFill>
              </a:rPr>
              <a:t>	- komplexnost	</a:t>
            </a:r>
          </a:p>
          <a:p>
            <a:pPr algn="just">
              <a:buClr>
                <a:schemeClr val="tx2"/>
              </a:buClr>
            </a:pPr>
            <a:r>
              <a:rPr lang="cs-CZ" sz="2200" dirty="0">
                <a:solidFill>
                  <a:schemeClr val="tx2"/>
                </a:solidFill>
              </a:rPr>
              <a:t>	- vyzdvižení zvláštností </a:t>
            </a:r>
          </a:p>
          <a:p>
            <a:pPr algn="just">
              <a:buClr>
                <a:schemeClr val="tx2"/>
              </a:buClr>
            </a:pPr>
            <a:r>
              <a:rPr lang="cs-CZ" sz="2200" dirty="0">
                <a:solidFill>
                  <a:schemeClr val="tx2"/>
                </a:solidFill>
              </a:rPr>
              <a:t>	- kvalitní a vypovídající fotodokumentace</a:t>
            </a:r>
          </a:p>
          <a:p>
            <a:pPr algn="just">
              <a:buClr>
                <a:schemeClr val="tx2"/>
              </a:buClr>
            </a:pPr>
            <a:r>
              <a:rPr lang="cs-CZ" sz="2200" dirty="0">
                <a:solidFill>
                  <a:schemeClr val="tx2"/>
                </a:solidFill>
              </a:rPr>
              <a:t>	- nehrát nepřirozené divadlo </a:t>
            </a:r>
          </a:p>
          <a:p>
            <a:pPr algn="just">
              <a:buClr>
                <a:schemeClr val="tx2"/>
              </a:buClr>
            </a:pPr>
            <a:r>
              <a:rPr lang="cs-CZ" sz="3600" dirty="0">
                <a:solidFill>
                  <a:schemeClr val="tx2"/>
                </a:solidFill>
                <a:hlinkClick r:id="rId5"/>
              </a:rPr>
              <a:t>	http://www.vesniceroku.cz</a:t>
            </a:r>
            <a:endParaRPr lang="cs-CZ" sz="3600" dirty="0">
              <a:solidFill>
                <a:schemeClr val="tx2"/>
              </a:solidFill>
            </a:endParaRPr>
          </a:p>
          <a:p>
            <a:pPr algn="just">
              <a:buClr>
                <a:schemeClr val="tx2"/>
              </a:buClr>
            </a:pPr>
            <a:endParaRPr lang="cs-CZ" sz="2200" dirty="0"/>
          </a:p>
          <a:p>
            <a:pPr marL="342900" indent="-342900" algn="just">
              <a:buClr>
                <a:schemeClr val="tx2"/>
              </a:buClr>
              <a:buFont typeface="Wingdings" panose="05000000000000000000" pitchFamily="2" charset="2"/>
              <a:buChar char="Ø"/>
            </a:pPr>
            <a:endParaRPr lang="cs-CZ" sz="2200" dirty="0"/>
          </a:p>
          <a:p>
            <a:pPr algn="just"/>
            <a:endParaRPr lang="cs-CZ" sz="2200" dirty="0"/>
          </a:p>
        </p:txBody>
      </p:sp>
      <p:pic>
        <p:nvPicPr>
          <p:cNvPr id="6" name="Obrázek 5"/>
          <p:cNvPicPr>
            <a:picLocks noChangeAspect="1"/>
          </p:cNvPicPr>
          <p:nvPr/>
        </p:nvPicPr>
        <p:blipFill>
          <a:blip r:embed="rId6"/>
          <a:stretch>
            <a:fillRect/>
          </a:stretch>
        </p:blipFill>
        <p:spPr>
          <a:xfrm>
            <a:off x="6300192" y="276805"/>
            <a:ext cx="2578832" cy="2584928"/>
          </a:xfrm>
          <a:prstGeom prst="rect">
            <a:avLst/>
          </a:prstGeom>
        </p:spPr>
      </p:pic>
      <p:pic>
        <p:nvPicPr>
          <p:cNvPr id="11" name="Obrázek 10"/>
          <p:cNvPicPr>
            <a:picLocks noChangeAspect="1"/>
          </p:cNvPicPr>
          <p:nvPr/>
        </p:nvPicPr>
        <p:blipFill>
          <a:blip r:embed="rId7"/>
          <a:stretch>
            <a:fillRect/>
          </a:stretch>
        </p:blipFill>
        <p:spPr>
          <a:xfrm rot="2624879">
            <a:off x="6494220" y="4127687"/>
            <a:ext cx="1719713" cy="22929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562714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467545" y="1844824"/>
            <a:ext cx="7812856" cy="4281339"/>
          </a:xfrm>
        </p:spPr>
        <p:txBody>
          <a:bodyPr>
            <a:normAutofit/>
          </a:bodyPr>
          <a:lstStyle/>
          <a:p>
            <a:endParaRPr lang="cs-CZ" dirty="0"/>
          </a:p>
          <a:p>
            <a:endParaRPr lang="cs-CZ" dirty="0"/>
          </a:p>
          <a:p>
            <a:r>
              <a:rPr lang="cs-CZ" dirty="0"/>
              <a:t>Nejvyšší ocenění, které získá obec, která se nejlépe a vyváženě prezentuje ve všech posuzovaných oblastech. Komise sleduje úroveň společenského života v obci, aktivity občanů, celkový obraz vesnice, občanskou vybavenost a infrastrukturu, spolupráci s podnikateli v obci, veřejná prostranství, péči o zeleň a krajinu a v neposlední řadě také koncepční dokumenty obce.</a:t>
            </a:r>
          </a:p>
          <a:p>
            <a:endParaRPr lang="cs-CZ" dirty="0"/>
          </a:p>
        </p:txBody>
      </p:sp>
      <p:sp>
        <p:nvSpPr>
          <p:cNvPr id="3" name="Nadpis 2"/>
          <p:cNvSpPr>
            <a:spLocks noGrp="1"/>
          </p:cNvSpPr>
          <p:nvPr>
            <p:ph type="title"/>
          </p:nvPr>
        </p:nvSpPr>
        <p:spPr/>
        <p:txBody>
          <a:bodyPr>
            <a:normAutofit fontScale="90000"/>
          </a:bodyPr>
          <a:lstStyle/>
          <a:p>
            <a:br>
              <a:rPr lang="cs-CZ" sz="3600" b="1" dirty="0"/>
            </a:br>
            <a:br>
              <a:rPr lang="cs-CZ" sz="3600" b="1" dirty="0"/>
            </a:br>
            <a:r>
              <a:rPr lang="cs-CZ" sz="3600" b="1" dirty="0"/>
              <a:t>Zlatá stuha * za vítězství v krajském kole</a:t>
            </a:r>
            <a:br>
              <a:rPr lang="cs-CZ" b="1" dirty="0"/>
            </a:br>
            <a:br>
              <a:rPr lang="cs-CZ" b="1" dirty="0"/>
            </a:br>
            <a:endParaRPr lang="cs-CZ" dirty="0"/>
          </a:p>
        </p:txBody>
      </p:sp>
    </p:spTree>
    <p:extLst>
      <p:ext uri="{BB962C8B-B14F-4D97-AF65-F5344CB8AC3E}">
        <p14:creationId xmlns:p14="http://schemas.microsoft.com/office/powerpoint/2010/main" val="135324744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Vlnění">
  <a:themeElements>
    <a:clrScheme name="Vlnění">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Vlnění">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Vlnění">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787</TotalTime>
  <Words>990</Words>
  <Application>Microsoft Office PowerPoint</Application>
  <PresentationFormat>Předvádění na obrazovce (4:3)</PresentationFormat>
  <Paragraphs>150</Paragraphs>
  <Slides>21</Slides>
  <Notes>0</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21</vt:i4>
      </vt:variant>
    </vt:vector>
  </HeadingPairs>
  <TitlesOfParts>
    <vt:vector size="26" baseType="lpstr">
      <vt:lpstr>Calibri</vt:lpstr>
      <vt:lpstr>Candara</vt:lpstr>
      <vt:lpstr>Symbol</vt:lpstr>
      <vt:lpstr>Wingdings</vt:lpstr>
      <vt:lpstr>Vlnění</vt:lpstr>
      <vt:lpstr>SOUTĚŽ VESNICE ROKU</vt:lpstr>
      <vt:lpstr>Prezentace aplikace PowerPoint</vt:lpstr>
      <vt:lpstr>Prezentace aplikace PowerPoint</vt:lpstr>
      <vt:lpstr>Prezentace aplikace PowerPoint</vt:lpstr>
      <vt:lpstr>Prezentace aplikace PowerPoint</vt:lpstr>
      <vt:lpstr>Kdo se může přihlásit?</vt:lpstr>
      <vt:lpstr>Co musím udělat ?</vt:lpstr>
      <vt:lpstr>Prezentace aplikace PowerPoint</vt:lpstr>
      <vt:lpstr>  Zlatá stuha * za vítězství v krajském kole  </vt:lpstr>
      <vt:lpstr> Ocenění stuhami</vt:lpstr>
      <vt:lpstr>Další ocenění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 Nejdůležitější je : </vt:lpstr>
      <vt:lpstr>S odstupem času</vt:lpstr>
      <vt:lpstr>Prezentace aplikace PowerPoint</vt:lpstr>
      <vt:lpstr>Prezentace aplikace PowerPoint</vt:lpstr>
    </vt:vector>
  </TitlesOfParts>
  <Company>Obec Jeseník nad Odrou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EVROPSKÁ CENA  OBNOVY VESNICE</dc:title>
  <dc:creator>Martina Peterková</dc:creator>
  <cp:lastModifiedBy>Jiří Řezníček</cp:lastModifiedBy>
  <cp:revision>72</cp:revision>
  <cp:lastPrinted>2016-03-01T10:00:44Z</cp:lastPrinted>
  <dcterms:created xsi:type="dcterms:W3CDTF">2015-02-27T09:28:19Z</dcterms:created>
  <dcterms:modified xsi:type="dcterms:W3CDTF">2024-03-19T11:32:49Z</dcterms:modified>
</cp:coreProperties>
</file>